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3"/>
  </p:notesMasterIdLst>
  <p:sldIdLst>
    <p:sldId id="352" r:id="rId2"/>
    <p:sldId id="259" r:id="rId3"/>
    <p:sldId id="369" r:id="rId4"/>
    <p:sldId id="350" r:id="rId5"/>
    <p:sldId id="354" r:id="rId6"/>
    <p:sldId id="370" r:id="rId7"/>
    <p:sldId id="368" r:id="rId8"/>
    <p:sldId id="331" r:id="rId9"/>
    <p:sldId id="324" r:id="rId10"/>
    <p:sldId id="309" r:id="rId11"/>
    <p:sldId id="446" r:id="rId12"/>
    <p:sldId id="440" r:id="rId13"/>
    <p:sldId id="298" r:id="rId14"/>
    <p:sldId id="445" r:id="rId15"/>
    <p:sldId id="443" r:id="rId16"/>
    <p:sldId id="444" r:id="rId17"/>
    <p:sldId id="315" r:id="rId18"/>
    <p:sldId id="320" r:id="rId19"/>
    <p:sldId id="321" r:id="rId20"/>
    <p:sldId id="447" r:id="rId21"/>
    <p:sldId id="448" r:id="rId22"/>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8"/>
    <p:restoredTop sz="75778"/>
  </p:normalViewPr>
  <p:slideViewPr>
    <p:cSldViewPr snapToGrid="0" snapToObjects="1">
      <p:cViewPr varScale="1">
        <p:scale>
          <a:sx n="104" d="100"/>
          <a:sy n="104" d="100"/>
        </p:scale>
        <p:origin x="167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A6AF6-A914-564F-B71F-41F035AFB8D4}" type="datetimeFigureOut">
              <a:rPr lang="en-US" smtClean="0"/>
              <a:t>6/17/21</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B4667-7815-BC41-A3B9-269977B65649}" type="slidenum">
              <a:rPr lang="en-US" smtClean="0"/>
              <a:t>‹#›</a:t>
            </a:fld>
            <a:endParaRPr lang="en-US"/>
          </a:p>
        </p:txBody>
      </p:sp>
    </p:spTree>
    <p:extLst>
      <p:ext uri="{BB962C8B-B14F-4D97-AF65-F5344CB8AC3E}">
        <p14:creationId xmlns:p14="http://schemas.microsoft.com/office/powerpoint/2010/main" val="224614347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material we present is in development. There will be issues! Please bear with us and help us improve with feedback.</a:t>
            </a:r>
          </a:p>
          <a:p>
            <a:endParaRPr lang="en-US" dirty="0"/>
          </a:p>
          <a:p>
            <a:r>
              <a:rPr lang="en-US" dirty="0"/>
              <a:t>Full agenda:</a:t>
            </a:r>
          </a:p>
          <a:p>
            <a:r>
              <a:rPr lang="en-GB" sz="900" kern="1200" dirty="0">
                <a:solidFill>
                  <a:schemeClr val="tx1"/>
                </a:solidFill>
                <a:effectLst/>
                <a:latin typeface="+mn-lt"/>
                <a:ea typeface="+mn-ea"/>
                <a:cs typeface="+mn-cs"/>
              </a:rPr>
              <a:t>Agenda</a:t>
            </a:r>
          </a:p>
          <a:p>
            <a:br>
              <a:rPr lang="en-GB" sz="900" kern="1200" dirty="0">
                <a:solidFill>
                  <a:schemeClr val="tx1"/>
                </a:solidFill>
                <a:effectLst/>
                <a:latin typeface="+mn-lt"/>
                <a:ea typeface="+mn-ea"/>
                <a:cs typeface="+mn-cs"/>
              </a:rPr>
            </a:br>
            <a:endParaRPr lang="en-GB" sz="900" kern="1200" dirty="0">
              <a:solidFill>
                <a:schemeClr val="tx1"/>
              </a:solidFill>
              <a:effectLst/>
              <a:latin typeface="+mn-lt"/>
              <a:ea typeface="+mn-ea"/>
              <a:cs typeface="+mn-cs"/>
            </a:endParaRPr>
          </a:p>
          <a:p>
            <a:r>
              <a:rPr lang="en-GB" sz="900" kern="1200" dirty="0">
                <a:solidFill>
                  <a:schemeClr val="tx1"/>
                </a:solidFill>
                <a:effectLst/>
                <a:latin typeface="+mn-lt"/>
                <a:ea typeface="+mn-ea"/>
                <a:cs typeface="+mn-cs"/>
              </a:rPr>
              <a:t>1. Welcome presentation of us </a:t>
            </a:r>
          </a:p>
          <a:p>
            <a:r>
              <a:rPr lang="en-GB" sz="900" kern="1200" dirty="0">
                <a:solidFill>
                  <a:schemeClr val="tx1"/>
                </a:solidFill>
                <a:effectLst/>
                <a:latin typeface="+mn-lt"/>
                <a:ea typeface="+mn-ea"/>
                <a:cs typeface="+mn-cs"/>
              </a:rPr>
              <a:t>2. Introduce program (breakout rooms later)</a:t>
            </a:r>
          </a:p>
          <a:p>
            <a:r>
              <a:rPr lang="en-GB" sz="900" kern="1200" dirty="0">
                <a:solidFill>
                  <a:schemeClr val="tx1"/>
                </a:solidFill>
                <a:effectLst/>
                <a:latin typeface="+mn-lt"/>
                <a:ea typeface="+mn-ea"/>
                <a:cs typeface="+mn-cs"/>
              </a:rPr>
              <a:t>3. </a:t>
            </a:r>
            <a:r>
              <a:rPr lang="en-GB" sz="900" kern="1200" dirty="0" err="1">
                <a:solidFill>
                  <a:schemeClr val="tx1"/>
                </a:solidFill>
                <a:effectLst/>
                <a:latin typeface="+mn-lt"/>
                <a:ea typeface="+mn-ea"/>
                <a:cs typeface="+mn-cs"/>
              </a:rPr>
              <a:t>Powerpoint</a:t>
            </a:r>
            <a:r>
              <a:rPr lang="en-GB" sz="900" kern="1200" dirty="0">
                <a:solidFill>
                  <a:schemeClr val="tx1"/>
                </a:solidFill>
                <a:effectLst/>
                <a:latin typeface="+mn-lt"/>
                <a:ea typeface="+mn-ea"/>
                <a:cs typeface="+mn-cs"/>
              </a:rPr>
              <a:t> 20 min</a:t>
            </a:r>
          </a:p>
          <a:p>
            <a:r>
              <a:rPr lang="en-GB" sz="900" kern="1200" dirty="0">
                <a:solidFill>
                  <a:schemeClr val="tx1"/>
                </a:solidFill>
                <a:effectLst/>
                <a:latin typeface="+mn-lt"/>
                <a:ea typeface="+mn-ea"/>
                <a:cs typeface="+mn-cs"/>
              </a:rPr>
              <a:t>4. Self study markdown in the breakout rooms: (15-20 min)</a:t>
            </a:r>
          </a:p>
          <a:p>
            <a:r>
              <a:rPr lang="en-GB" sz="900" kern="1200" dirty="0">
                <a:solidFill>
                  <a:schemeClr val="tx1"/>
                </a:solidFill>
                <a:effectLst/>
                <a:latin typeface="+mn-lt"/>
                <a:ea typeface="+mn-ea"/>
                <a:cs typeface="+mn-cs"/>
              </a:rPr>
              <a:t>instructions: </a:t>
            </a:r>
          </a:p>
          <a:p>
            <a:r>
              <a:rPr lang="en-GB" sz="900" kern="1200" dirty="0">
                <a:solidFill>
                  <a:schemeClr val="tx1"/>
                </a:solidFill>
                <a:effectLst/>
                <a:latin typeface="+mn-lt"/>
                <a:ea typeface="+mn-ea"/>
                <a:cs typeface="+mn-cs"/>
              </a:rPr>
              <a:t>  -&gt; introduce yourselves</a:t>
            </a:r>
          </a:p>
          <a:p>
            <a:r>
              <a:rPr lang="en-GB" sz="900" kern="1200" dirty="0">
                <a:solidFill>
                  <a:schemeClr val="tx1"/>
                </a:solidFill>
                <a:effectLst/>
                <a:latin typeface="+mn-lt"/>
                <a:ea typeface="+mn-ea"/>
                <a:cs typeface="+mn-cs"/>
              </a:rPr>
              <a:t>-&gt; https://</a:t>
            </a:r>
            <a:r>
              <a:rPr lang="en-GB" sz="900" kern="1200" dirty="0" err="1">
                <a:solidFill>
                  <a:schemeClr val="tx1"/>
                </a:solidFill>
                <a:effectLst/>
                <a:latin typeface="+mn-lt"/>
                <a:ea typeface="+mn-ea"/>
                <a:cs typeface="+mn-cs"/>
              </a:rPr>
              <a:t>sizespectrum.org</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mizerHowTo</a:t>
            </a:r>
            <a:r>
              <a:rPr lang="en-GB" sz="900" kern="1200" dirty="0">
                <a:solidFill>
                  <a:schemeClr val="tx1"/>
                </a:solidFill>
                <a:effectLst/>
                <a:latin typeface="+mn-lt"/>
                <a:ea typeface="+mn-ea"/>
                <a:cs typeface="+mn-cs"/>
              </a:rPr>
              <a:t>/</a:t>
            </a:r>
          </a:p>
          <a:p>
            <a:r>
              <a:rPr lang="en-GB" sz="900" kern="1200" dirty="0">
                <a:solidFill>
                  <a:schemeClr val="tx1"/>
                </a:solidFill>
                <a:effectLst/>
                <a:latin typeface="+mn-lt"/>
                <a:ea typeface="+mn-ea"/>
                <a:cs typeface="+mn-cs"/>
              </a:rPr>
              <a:t>-&gt; [ </a:t>
            </a:r>
            <a:r>
              <a:rPr lang="en-GB" sz="900" kern="1200" dirty="0" err="1">
                <a:solidFill>
                  <a:schemeClr val="tx1"/>
                </a:solidFill>
                <a:effectLst/>
                <a:latin typeface="+mn-lt"/>
                <a:ea typeface="+mn-ea"/>
                <a:cs typeface="+mn-cs"/>
              </a:rPr>
              <a:t>install.package</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devtools</a:t>
            </a:r>
            <a:r>
              <a:rPr lang="en-GB" sz="900" kern="1200" dirty="0">
                <a:solidFill>
                  <a:schemeClr val="tx1"/>
                </a:solidFill>
                <a:effectLst/>
                <a:latin typeface="+mn-lt"/>
                <a:ea typeface="+mn-ea"/>
                <a:cs typeface="+mn-cs"/>
              </a:rPr>
              <a:t>”) ]</a:t>
            </a:r>
          </a:p>
          <a:p>
            <a:r>
              <a:rPr lang="en-GB" sz="900" kern="1200" dirty="0">
                <a:solidFill>
                  <a:schemeClr val="tx1"/>
                </a:solidFill>
                <a:effectLst/>
                <a:latin typeface="+mn-lt"/>
                <a:ea typeface="+mn-ea"/>
                <a:cs typeface="+mn-cs"/>
              </a:rPr>
              <a:t>-&gt; library(“</a:t>
            </a:r>
            <a:r>
              <a:rPr lang="en-GB" sz="900" kern="1200" dirty="0" err="1">
                <a:solidFill>
                  <a:schemeClr val="tx1"/>
                </a:solidFill>
                <a:effectLst/>
                <a:latin typeface="+mn-lt"/>
                <a:ea typeface="+mn-ea"/>
                <a:cs typeface="+mn-cs"/>
              </a:rPr>
              <a:t>devtools</a:t>
            </a:r>
            <a:r>
              <a:rPr lang="en-GB" sz="900" kern="1200" dirty="0">
                <a:solidFill>
                  <a:schemeClr val="tx1"/>
                </a:solidFill>
                <a:effectLst/>
                <a:latin typeface="+mn-lt"/>
                <a:ea typeface="+mn-ea"/>
                <a:cs typeface="+mn-cs"/>
              </a:rPr>
              <a:t>”)</a:t>
            </a:r>
          </a:p>
          <a:p>
            <a:r>
              <a:rPr lang="en-GB" sz="900" kern="1200" dirty="0">
                <a:solidFill>
                  <a:schemeClr val="tx1"/>
                </a:solidFill>
                <a:effectLst/>
                <a:latin typeface="+mn-lt"/>
                <a:ea typeface="+mn-ea"/>
                <a:cs typeface="+mn-cs"/>
              </a:rPr>
              <a:t>-&gt; </a:t>
            </a:r>
            <a:r>
              <a:rPr lang="en-GB" sz="900" kern="1200" dirty="0" err="1">
                <a:solidFill>
                  <a:schemeClr val="tx1"/>
                </a:solidFill>
                <a:effectLst/>
                <a:latin typeface="+mn-lt"/>
                <a:ea typeface="+mn-ea"/>
                <a:cs typeface="+mn-cs"/>
              </a:rPr>
              <a:t>devtools</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install_github</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sizespectrum</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mizerHowTo</a:t>
            </a:r>
            <a:r>
              <a:rPr lang="en-GB" sz="900" kern="1200" dirty="0">
                <a:solidFill>
                  <a:schemeClr val="tx1"/>
                </a:solidFill>
                <a:effectLst/>
                <a:latin typeface="+mn-lt"/>
                <a:ea typeface="+mn-ea"/>
                <a:cs typeface="+mn-cs"/>
              </a:rPr>
              <a:t>")</a:t>
            </a:r>
          </a:p>
          <a:p>
            <a:r>
              <a:rPr lang="en-GB" sz="900" kern="1200" dirty="0">
                <a:solidFill>
                  <a:schemeClr val="tx1"/>
                </a:solidFill>
                <a:effectLst/>
                <a:latin typeface="+mn-lt"/>
                <a:ea typeface="+mn-ea"/>
                <a:cs typeface="+mn-cs"/>
              </a:rPr>
              <a:t>-&gt;  library(“</a:t>
            </a:r>
            <a:r>
              <a:rPr lang="en-GB" sz="900" kern="1200" dirty="0" err="1">
                <a:solidFill>
                  <a:schemeClr val="tx1"/>
                </a:solidFill>
                <a:effectLst/>
                <a:latin typeface="+mn-lt"/>
                <a:ea typeface="+mn-ea"/>
                <a:cs typeface="+mn-cs"/>
              </a:rPr>
              <a:t>mizerHowTo</a:t>
            </a:r>
            <a:r>
              <a:rPr lang="en-GB" sz="900" kern="1200" dirty="0">
                <a:solidFill>
                  <a:schemeClr val="tx1"/>
                </a:solidFill>
                <a:effectLst/>
                <a:latin typeface="+mn-lt"/>
                <a:ea typeface="+mn-ea"/>
                <a:cs typeface="+mn-cs"/>
              </a:rPr>
              <a:t>”); </a:t>
            </a:r>
          </a:p>
          <a:p>
            <a:br>
              <a:rPr lang="en-GB" sz="900" kern="1200" dirty="0">
                <a:solidFill>
                  <a:schemeClr val="tx1"/>
                </a:solidFill>
                <a:effectLst/>
                <a:latin typeface="+mn-lt"/>
                <a:ea typeface="+mn-ea"/>
                <a:cs typeface="+mn-cs"/>
              </a:rPr>
            </a:br>
            <a:endParaRPr lang="en-GB" sz="900" kern="1200" dirty="0">
              <a:solidFill>
                <a:schemeClr val="tx1"/>
              </a:solidFill>
              <a:effectLst/>
              <a:latin typeface="+mn-lt"/>
              <a:ea typeface="+mn-ea"/>
              <a:cs typeface="+mn-cs"/>
            </a:endParaRPr>
          </a:p>
          <a:p>
            <a:r>
              <a:rPr lang="en-GB" sz="900" kern="1200" dirty="0">
                <a:solidFill>
                  <a:schemeClr val="tx1"/>
                </a:solidFill>
                <a:effectLst/>
                <a:latin typeface="+mn-lt"/>
                <a:ea typeface="+mn-ea"/>
                <a:cs typeface="+mn-cs"/>
              </a:rPr>
              <a:t>-&gt; tutorial(“HTM1”). </a:t>
            </a:r>
          </a:p>
          <a:p>
            <a:r>
              <a:rPr lang="en-GB" sz="900" kern="1200" dirty="0">
                <a:solidFill>
                  <a:schemeClr val="tx1"/>
                </a:solidFill>
                <a:effectLst/>
                <a:latin typeface="+mn-lt"/>
                <a:ea typeface="+mn-ea"/>
                <a:cs typeface="+mn-cs"/>
              </a:rPr>
              <a:t>-&gt; run until step 3; try to copy the commands into R</a:t>
            </a:r>
          </a:p>
          <a:p>
            <a:r>
              <a:rPr lang="en-GB" sz="900" kern="1200" dirty="0">
                <a:solidFill>
                  <a:schemeClr val="tx1"/>
                </a:solidFill>
                <a:effectLst/>
                <a:latin typeface="+mn-lt"/>
                <a:ea typeface="+mn-ea"/>
                <a:cs typeface="+mn-cs"/>
              </a:rPr>
              <a:t>-&gt;&gt; call us if you have problems or if you are through</a:t>
            </a:r>
          </a:p>
          <a:p>
            <a:r>
              <a:rPr lang="en-GB" sz="900" kern="1200" dirty="0">
                <a:solidFill>
                  <a:schemeClr val="tx1"/>
                </a:solidFill>
                <a:effectLst/>
                <a:latin typeface="+mn-lt"/>
                <a:ea typeface="+mn-ea"/>
                <a:cs typeface="+mn-cs"/>
              </a:rPr>
              <a:t>5. shiny parameters (10 min)</a:t>
            </a:r>
          </a:p>
          <a:p>
            <a:r>
              <a:rPr lang="en-GB" sz="900" kern="1200" dirty="0">
                <a:solidFill>
                  <a:schemeClr val="tx1"/>
                </a:solidFill>
                <a:effectLst/>
                <a:latin typeface="+mn-lt"/>
                <a:ea typeface="+mn-ea"/>
                <a:cs typeface="+mn-cs"/>
              </a:rPr>
              <a:t>6. Introduction to step 3 (10 min)</a:t>
            </a:r>
          </a:p>
          <a:p>
            <a:r>
              <a:rPr lang="en-GB" sz="900" kern="1200" dirty="0">
                <a:solidFill>
                  <a:schemeClr val="tx1"/>
                </a:solidFill>
                <a:effectLst/>
                <a:latin typeface="+mn-lt"/>
                <a:ea typeface="+mn-ea"/>
                <a:cs typeface="+mn-cs"/>
              </a:rPr>
              <a:t>7. Work on step 3+4 (20 min)</a:t>
            </a:r>
          </a:p>
          <a:p>
            <a:r>
              <a:rPr lang="en-GB" sz="900" kern="1200" dirty="0">
                <a:solidFill>
                  <a:schemeClr val="tx1"/>
                </a:solidFill>
                <a:effectLst/>
                <a:latin typeface="+mn-lt"/>
                <a:ea typeface="+mn-ea"/>
                <a:cs typeface="+mn-cs"/>
              </a:rPr>
              <a:t>8. Meet-up; Q&amp;A</a:t>
            </a:r>
          </a:p>
          <a:p>
            <a:br>
              <a:rPr lang="en-GB" sz="900" kern="1200" dirty="0">
                <a:solidFill>
                  <a:schemeClr val="tx1"/>
                </a:solidFill>
                <a:effectLst/>
                <a:latin typeface="+mn-lt"/>
                <a:ea typeface="+mn-ea"/>
                <a:cs typeface="+mn-cs"/>
              </a:rPr>
            </a:br>
            <a:endParaRPr lang="en-GB" sz="900" kern="1200" dirty="0">
              <a:solidFill>
                <a:schemeClr val="tx1"/>
              </a:solidFill>
              <a:effectLst/>
              <a:latin typeface="+mn-lt"/>
              <a:ea typeface="+mn-ea"/>
              <a:cs typeface="+mn-cs"/>
            </a:endParaRPr>
          </a:p>
          <a:p>
            <a:r>
              <a:rPr lang="en-GB" sz="900" kern="1200" dirty="0">
                <a:solidFill>
                  <a:schemeClr val="tx1"/>
                </a:solidFill>
                <a:effectLst/>
                <a:latin typeface="+mn-lt"/>
                <a:ea typeface="+mn-ea"/>
                <a:cs typeface="+mn-cs"/>
              </a:rPr>
              <a:t>——</a:t>
            </a:r>
          </a:p>
          <a:p>
            <a:r>
              <a:rPr lang="en-GB" sz="900" kern="1200" dirty="0">
                <a:solidFill>
                  <a:schemeClr val="tx1"/>
                </a:solidFill>
                <a:effectLst/>
                <a:latin typeface="+mn-lt"/>
                <a:ea typeface="+mn-ea"/>
                <a:cs typeface="+mn-cs"/>
              </a:rPr>
              <a:t>Day #2</a:t>
            </a:r>
          </a:p>
          <a:p>
            <a:r>
              <a:rPr lang="en-GB" sz="900" kern="1200" dirty="0">
                <a:solidFill>
                  <a:schemeClr val="tx1"/>
                </a:solidFill>
                <a:effectLst/>
                <a:latin typeface="+mn-lt"/>
                <a:ea typeface="+mn-ea"/>
                <a:cs typeface="+mn-cs"/>
              </a:rPr>
              <a:t>1. Welcome back. New questions? 10 min</a:t>
            </a:r>
          </a:p>
          <a:p>
            <a:r>
              <a:rPr lang="en-GB" sz="900" kern="1200" dirty="0">
                <a:solidFill>
                  <a:schemeClr val="tx1"/>
                </a:solidFill>
                <a:effectLst/>
                <a:latin typeface="+mn-lt"/>
                <a:ea typeface="+mn-ea"/>
                <a:cs typeface="+mn-cs"/>
              </a:rPr>
              <a:t>2. Go through each of the steps + plenum (15 min pr step)</a:t>
            </a:r>
          </a:p>
          <a:p>
            <a:r>
              <a:rPr lang="en-GB" sz="900" kern="1200" dirty="0">
                <a:solidFill>
                  <a:schemeClr val="tx1"/>
                </a:solidFill>
                <a:effectLst/>
                <a:latin typeface="+mn-lt"/>
                <a:ea typeface="+mn-ea"/>
                <a:cs typeface="+mn-cs"/>
              </a:rPr>
              <a:t>3. make your own model 30 min</a:t>
            </a:r>
          </a:p>
          <a:p>
            <a:r>
              <a:rPr lang="en-GB" sz="900" kern="1200" dirty="0">
                <a:solidFill>
                  <a:schemeClr val="tx1"/>
                </a:solidFill>
                <a:effectLst/>
                <a:latin typeface="+mn-lt"/>
                <a:ea typeface="+mn-ea"/>
                <a:cs typeface="+mn-cs"/>
              </a:rPr>
              <a:t>4. plenum discussion 10 min</a:t>
            </a:r>
          </a:p>
          <a:p>
            <a:r>
              <a:rPr lang="en-GB" sz="900" kern="1200" dirty="0">
                <a:solidFill>
                  <a:schemeClr val="tx1"/>
                </a:solidFill>
                <a:effectLst/>
                <a:latin typeface="+mn-lt"/>
                <a:ea typeface="+mn-ea"/>
                <a:cs typeface="+mn-cs"/>
              </a:rPr>
              <a:t>5. evaluation =&gt; fill out the form + plenum. 10 min</a:t>
            </a:r>
          </a:p>
          <a:p>
            <a:endParaRPr lang="en-US" dirty="0"/>
          </a:p>
        </p:txBody>
      </p:sp>
      <p:sp>
        <p:nvSpPr>
          <p:cNvPr id="4" name="Slide Number Placeholder 3"/>
          <p:cNvSpPr>
            <a:spLocks noGrp="1"/>
          </p:cNvSpPr>
          <p:nvPr>
            <p:ph type="sldNum" sz="quarter" idx="5"/>
          </p:nvPr>
        </p:nvSpPr>
        <p:spPr/>
        <p:txBody>
          <a:bodyPr/>
          <a:lstStyle/>
          <a:p>
            <a:fld id="{397B4667-7815-BC41-A3B9-269977B65649}" type="slidenum">
              <a:rPr lang="en-US" smtClean="0"/>
              <a:t>1</a:t>
            </a:fld>
            <a:endParaRPr lang="en-US"/>
          </a:p>
        </p:txBody>
      </p:sp>
    </p:spTree>
    <p:extLst>
      <p:ext uri="{BB962C8B-B14F-4D97-AF65-F5344CB8AC3E}">
        <p14:creationId xmlns:p14="http://schemas.microsoft.com/office/powerpoint/2010/main" val="3812838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7B4667-7815-BC41-A3B9-269977B65649}" type="slidenum">
              <a:rPr lang="en-US" smtClean="0"/>
              <a:t>18</a:t>
            </a:fld>
            <a:endParaRPr lang="en-US"/>
          </a:p>
        </p:txBody>
      </p:sp>
    </p:spTree>
    <p:extLst>
      <p:ext uri="{BB962C8B-B14F-4D97-AF65-F5344CB8AC3E}">
        <p14:creationId xmlns:p14="http://schemas.microsoft.com/office/powerpoint/2010/main" val="3917167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rPr lang="da-DK" dirty="0"/>
              <a:t>The </a:t>
            </a:r>
            <a:r>
              <a:rPr lang="da-DK" dirty="0" err="1"/>
              <a:t>aim</a:t>
            </a:r>
            <a:r>
              <a:rPr lang="da-DK" dirty="0"/>
              <a:t> of </a:t>
            </a:r>
            <a:r>
              <a:rPr lang="da-DK" dirty="0" err="1"/>
              <a:t>Mizer</a:t>
            </a:r>
            <a:r>
              <a:rPr lang="da-DK" dirty="0"/>
              <a:t> is to </a:t>
            </a:r>
            <a:r>
              <a:rPr lang="da-DK" dirty="0" err="1"/>
              <a:t>calculate</a:t>
            </a:r>
            <a:r>
              <a:rPr lang="da-DK" dirty="0"/>
              <a:t> the ”</a:t>
            </a:r>
            <a:r>
              <a:rPr lang="da-DK" dirty="0" err="1"/>
              <a:t>Size</a:t>
            </a:r>
            <a:r>
              <a:rPr lang="da-DK" dirty="0"/>
              <a:t> </a:t>
            </a:r>
            <a:r>
              <a:rPr lang="da-DK" dirty="0" err="1"/>
              <a:t>spectrum</a:t>
            </a:r>
            <a:r>
              <a:rPr lang="da-DK" dirty="0"/>
              <a:t>” of </a:t>
            </a:r>
            <a:r>
              <a:rPr lang="da-DK" dirty="0" err="1"/>
              <a:t>fish</a:t>
            </a:r>
            <a:r>
              <a:rPr lang="da-DK" dirty="0"/>
              <a:t>.</a:t>
            </a:r>
          </a:p>
          <a:p>
            <a:endParaRPr lang="da-DK" dirty="0"/>
          </a:p>
          <a:p>
            <a:r>
              <a:rPr lang="da-DK" dirty="0" err="1"/>
              <a:t>What</a:t>
            </a:r>
            <a:r>
              <a:rPr lang="da-DK" dirty="0"/>
              <a:t> is a </a:t>
            </a:r>
            <a:r>
              <a:rPr lang="da-DK" dirty="0" err="1"/>
              <a:t>size</a:t>
            </a:r>
            <a:r>
              <a:rPr lang="da-DK" dirty="0"/>
              <a:t> </a:t>
            </a:r>
            <a:r>
              <a:rPr lang="da-DK" dirty="0" err="1"/>
              <a:t>spectrum</a:t>
            </a:r>
            <a:r>
              <a:rPr lang="da-DK" dirty="0"/>
              <a:t>? </a:t>
            </a:r>
            <a:r>
              <a:rPr lang="da-DK" dirty="0" err="1"/>
              <a:t>There</a:t>
            </a:r>
            <a:r>
              <a:rPr lang="da-DK" dirty="0"/>
              <a:t> </a:t>
            </a:r>
            <a:r>
              <a:rPr lang="da-DK" dirty="0" err="1"/>
              <a:t>are</a:t>
            </a:r>
            <a:r>
              <a:rPr lang="da-DK" dirty="0"/>
              <a:t> (at </a:t>
            </a:r>
            <a:r>
              <a:rPr lang="da-DK" dirty="0" err="1"/>
              <a:t>least</a:t>
            </a:r>
            <a:r>
              <a:rPr lang="da-DK" dirty="0"/>
              <a:t>) </a:t>
            </a:r>
            <a:r>
              <a:rPr lang="da-DK" dirty="0" err="1"/>
              <a:t>three</a:t>
            </a:r>
            <a:r>
              <a:rPr lang="da-DK" dirty="0"/>
              <a:t> </a:t>
            </a:r>
            <a:r>
              <a:rPr lang="da-DK" dirty="0" err="1"/>
              <a:t>representations</a:t>
            </a:r>
            <a:r>
              <a:rPr lang="da-DK" dirty="0"/>
              <a:t>. </a:t>
            </a:r>
            <a:r>
              <a:rPr lang="da-DK" dirty="0" err="1"/>
              <a:t>Mizer</a:t>
            </a:r>
            <a:r>
              <a:rPr lang="da-DK" dirty="0"/>
              <a:t> </a:t>
            </a:r>
            <a:r>
              <a:rPr lang="da-DK" dirty="0" err="1"/>
              <a:t>uses</a:t>
            </a:r>
            <a:r>
              <a:rPr lang="da-DK" dirty="0"/>
              <a:t> the </a:t>
            </a:r>
            <a:r>
              <a:rPr lang="da-DK" dirty="0" err="1"/>
              <a:t>number</a:t>
            </a:r>
            <a:r>
              <a:rPr lang="da-DK" dirty="0"/>
              <a:t> </a:t>
            </a:r>
            <a:r>
              <a:rPr lang="da-DK" dirty="0" err="1"/>
              <a:t>spectrum</a:t>
            </a:r>
            <a:r>
              <a:rPr lang="da-DK" dirty="0"/>
              <a:t> </a:t>
            </a:r>
            <a:r>
              <a:rPr lang="da-DK" dirty="0" err="1"/>
              <a:t>internally</a:t>
            </a:r>
            <a:endParaRPr lang="da-DK" dirty="0"/>
          </a:p>
          <a:p>
            <a:endParaRPr lang="da-DK" dirty="0"/>
          </a:p>
          <a:p>
            <a:r>
              <a:rPr lang="da-DK" dirty="0"/>
              <a:t>How </a:t>
            </a:r>
            <a:r>
              <a:rPr lang="da-DK" dirty="0" err="1"/>
              <a:t>does</a:t>
            </a:r>
            <a:r>
              <a:rPr lang="da-DK" dirty="0"/>
              <a:t> </a:t>
            </a:r>
            <a:r>
              <a:rPr lang="da-DK" dirty="0" err="1"/>
              <a:t>Mizer</a:t>
            </a:r>
            <a:r>
              <a:rPr lang="da-DK" dirty="0"/>
              <a:t> </a:t>
            </a:r>
            <a:r>
              <a:rPr lang="da-DK" dirty="0" err="1"/>
              <a:t>calculate</a:t>
            </a:r>
            <a:r>
              <a:rPr lang="da-DK" dirty="0"/>
              <a:t> the </a:t>
            </a:r>
            <a:r>
              <a:rPr lang="da-DK" dirty="0" err="1"/>
              <a:t>size</a:t>
            </a:r>
            <a:r>
              <a:rPr lang="da-DK" dirty="0"/>
              <a:t> </a:t>
            </a:r>
            <a:r>
              <a:rPr lang="da-DK" dirty="0" err="1"/>
              <a:t>spectrum</a:t>
            </a:r>
            <a:r>
              <a:rPr lang="da-DK" dirty="0"/>
              <a:t>? By </a:t>
            </a:r>
            <a:r>
              <a:rPr lang="da-DK" dirty="0" err="1"/>
              <a:t>solving</a:t>
            </a:r>
            <a:r>
              <a:rPr lang="da-DK" dirty="0"/>
              <a:t> </a:t>
            </a:r>
            <a:r>
              <a:rPr lang="da-DK" dirty="0" err="1"/>
              <a:t>MvF</a:t>
            </a:r>
            <a:r>
              <a:rPr lang="da-DK" dirty="0"/>
              <a:t> from: </a:t>
            </a:r>
            <a:r>
              <a:rPr lang="da-DK" dirty="0" err="1"/>
              <a:t>growth</a:t>
            </a:r>
            <a:r>
              <a:rPr lang="da-DK" dirty="0"/>
              <a:t>, </a:t>
            </a:r>
            <a:r>
              <a:rPr lang="da-DK" dirty="0" err="1"/>
              <a:t>mortality</a:t>
            </a:r>
            <a:r>
              <a:rPr lang="da-DK" dirty="0"/>
              <a:t>, and </a:t>
            </a:r>
            <a:r>
              <a:rPr lang="da-DK" dirty="0" err="1"/>
              <a:t>recruitment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5500970-3F31-49B4-B251-132997CA0FD3}" type="slidenum">
              <a:rPr lang="en-US" smtClean="0"/>
              <a:pPr fontAlgn="base">
                <a:spcBef>
                  <a:spcPct val="0"/>
                </a:spcBef>
                <a:spcAft>
                  <a:spcPct val="0"/>
                </a:spcAft>
                <a:defRPr/>
              </a:pPr>
              <a:t>7</a:t>
            </a:fld>
            <a:endParaRPr lang="en-US"/>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355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Dynamic growth and mortality</a:t>
            </a:r>
          </a:p>
        </p:txBody>
      </p:sp>
    </p:spTree>
    <p:extLst>
      <p:ext uri="{BB962C8B-B14F-4D97-AF65-F5344CB8AC3E}">
        <p14:creationId xmlns:p14="http://schemas.microsoft.com/office/powerpoint/2010/main" val="293257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871DD2-0CF1-451E-B3E1-6392F2FE315B}" type="slidenum">
              <a:rPr lang="en-US"/>
              <a:pPr/>
              <a:t>8</a:t>
            </a:fld>
            <a:endParaRPr 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r>
              <a:rPr lang="da-DK" dirty="0"/>
              <a:t>Single </a:t>
            </a:r>
            <a:r>
              <a:rPr lang="da-DK" dirty="0" err="1"/>
              <a:t>stock</a:t>
            </a:r>
            <a:r>
              <a:rPr lang="da-DK" dirty="0"/>
              <a:t> if </a:t>
            </a:r>
            <a:r>
              <a:rPr lang="da-DK" dirty="0" err="1"/>
              <a:t>growth</a:t>
            </a:r>
            <a:r>
              <a:rPr lang="da-DK" dirty="0"/>
              <a:t> and </a:t>
            </a:r>
            <a:r>
              <a:rPr lang="da-DK" dirty="0" err="1"/>
              <a:t>mortality</a:t>
            </a:r>
            <a:r>
              <a:rPr lang="da-DK" dirty="0"/>
              <a:t> is </a:t>
            </a:r>
            <a:r>
              <a:rPr lang="da-DK" dirty="0" err="1"/>
              <a:t>fixed</a:t>
            </a:r>
            <a:endParaRPr lang="da-DK" dirty="0"/>
          </a:p>
        </p:txBody>
      </p:sp>
    </p:spTree>
    <p:extLst>
      <p:ext uri="{BB962C8B-B14F-4D97-AF65-F5344CB8AC3E}">
        <p14:creationId xmlns:p14="http://schemas.microsoft.com/office/powerpoint/2010/main" val="1253207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484DA76-60ED-46D4-85FF-BC3C3413CFA8}" type="slidenum">
              <a:rPr lang="en-US" smtClean="0"/>
              <a:pPr/>
              <a:t>9</a:t>
            </a:fld>
            <a:endParaRPr lang="en-US"/>
          </a:p>
        </p:txBody>
      </p:sp>
    </p:spTree>
    <p:extLst>
      <p:ext uri="{BB962C8B-B14F-4D97-AF65-F5344CB8AC3E}">
        <p14:creationId xmlns:p14="http://schemas.microsoft.com/office/powerpoint/2010/main" val="411916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Putting it together and fishing</a:t>
            </a:r>
          </a:p>
        </p:txBody>
      </p:sp>
      <p:sp>
        <p:nvSpPr>
          <p:cNvPr id="4" name="Slide Number Placeholder 3"/>
          <p:cNvSpPr>
            <a:spLocks noGrp="1"/>
          </p:cNvSpPr>
          <p:nvPr>
            <p:ph type="sldNum" sz="quarter" idx="10"/>
          </p:nvPr>
        </p:nvSpPr>
        <p:spPr/>
        <p:txBody>
          <a:bodyPr/>
          <a:lstStyle/>
          <a:p>
            <a:fld id="{3484DA76-60ED-46D4-85FF-BC3C3413CFA8}" type="slidenum">
              <a:rPr lang="en-US" smtClean="0"/>
              <a:pPr/>
              <a:t>10</a:t>
            </a:fld>
            <a:endParaRPr lang="en-US"/>
          </a:p>
        </p:txBody>
      </p:sp>
    </p:spTree>
    <p:extLst>
      <p:ext uri="{BB962C8B-B14F-4D97-AF65-F5344CB8AC3E}">
        <p14:creationId xmlns:p14="http://schemas.microsoft.com/office/powerpoint/2010/main" val="1806906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a:extLst>
              <a:ext uri="{FF2B5EF4-FFF2-40B4-BE49-F238E27FC236}">
                <a16:creationId xmlns:a16="http://schemas.microsoft.com/office/drawing/2014/main" id="{16BC6017-39DC-4742-9109-B4065DC2F9B0}"/>
              </a:ext>
            </a:extLst>
          </p:cNvPr>
          <p:cNvSpPr>
            <a:spLocks noGrp="1" noChangeArrowheads="1"/>
          </p:cNvSpPr>
          <p:nvPr>
            <p:ph type="sldNum" sz="quarter" idx="4294967295"/>
          </p:nvPr>
        </p:nvSpPr>
        <p:spPr bwMode="auto">
          <a:xfrm>
            <a:off x="4402138" y="9553575"/>
            <a:ext cx="3368675" cy="5032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742950" indent="-28575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eaLnBrk="1">
              <a:lnSpc>
                <a:spcPct val="93000"/>
              </a:lnSpc>
              <a:spcBef>
                <a:spcPct val="0"/>
              </a:spcBef>
              <a:buSzPct val="45000"/>
              <a:buFont typeface="Wingdings" pitchFamily="2" charset="2"/>
              <a:buNone/>
            </a:pPr>
            <a:fld id="{C2569A51-BFE8-7B4F-B782-AAB3B73A34A7}" type="slidenum">
              <a:rPr lang="en-GB" altLang="en-US" sz="2400">
                <a:solidFill>
                  <a:schemeClr val="tx1"/>
                </a:solidFill>
                <a:ea typeface="msgothic"/>
                <a:cs typeface="msgothic"/>
              </a:rPr>
              <a:pPr eaLnBrk="1">
                <a:lnSpc>
                  <a:spcPct val="93000"/>
                </a:lnSpc>
                <a:spcBef>
                  <a:spcPct val="0"/>
                </a:spcBef>
                <a:buSzPct val="45000"/>
                <a:buFont typeface="Wingdings" pitchFamily="2" charset="2"/>
                <a:buNone/>
              </a:pPr>
              <a:t>13</a:t>
            </a:fld>
            <a:endParaRPr lang="en-GB" altLang="en-US" sz="2400">
              <a:solidFill>
                <a:schemeClr val="tx1"/>
              </a:solidFill>
              <a:ea typeface="msgothic"/>
              <a:cs typeface="msgothic"/>
            </a:endParaRPr>
          </a:p>
        </p:txBody>
      </p:sp>
      <p:sp>
        <p:nvSpPr>
          <p:cNvPr id="7170" name="Rectangle 2">
            <a:extLst>
              <a:ext uri="{FF2B5EF4-FFF2-40B4-BE49-F238E27FC236}">
                <a16:creationId xmlns:a16="http://schemas.microsoft.com/office/drawing/2014/main" id="{F580715A-B037-A647-B2D1-4792232515FF}"/>
              </a:ext>
            </a:extLst>
          </p:cNvPr>
          <p:cNvSpPr>
            <a:spLocks noGrp="1" noRot="1" noChangeAspect="1" noChangeArrowheads="1" noTextEdit="1"/>
          </p:cNvSpPr>
          <p:nvPr>
            <p:ph type="sldImg"/>
          </p:nvPr>
        </p:nvSpPr>
        <p:spPr/>
      </p:sp>
      <p:sp>
        <p:nvSpPr>
          <p:cNvPr id="7171" name="Rectangle 3">
            <a:extLst>
              <a:ext uri="{FF2B5EF4-FFF2-40B4-BE49-F238E27FC236}">
                <a16:creationId xmlns:a16="http://schemas.microsoft.com/office/drawing/2014/main" id="{D4C3B034-A486-7042-BCEE-8459BDB2087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a:latin typeface="Times New Roman" panose="02020603050405020304" pitchFamily="18" charset="0"/>
                <a:ea typeface="ＭＳ Ｐゴシック" panose="020B0600070205080204" pitchFamily="34" charset="-128"/>
              </a:rPr>
              <a:t>We showed the size-selective feeding traits in the model affect the stability of the size spectrum.</a:t>
            </a:r>
          </a:p>
          <a:p>
            <a:endParaRPr lang="en-GB" altLang="en-US">
              <a:latin typeface="Times New Roman" panose="02020603050405020304" pitchFamily="18" charset="0"/>
              <a:ea typeface="ＭＳ Ｐゴシック" panose="020B0600070205080204" pitchFamily="34" charset="-128"/>
            </a:endParaRPr>
          </a:p>
          <a:p>
            <a:r>
              <a:rPr lang="en-GB" altLang="en-US">
                <a:latin typeface="Times New Roman" panose="02020603050405020304" pitchFamily="18" charset="0"/>
                <a:ea typeface="ＭＳ Ｐゴシック" panose="020B0600070205080204" pitchFamily="34" charset="-128"/>
              </a:rPr>
              <a:t>This is the prey size distribution for a given size predator. </a:t>
            </a:r>
          </a:p>
          <a:p>
            <a:endParaRPr lang="en-GB" altLang="en-US">
              <a:latin typeface="Times New Roman" panose="02020603050405020304" pitchFamily="18" charset="0"/>
              <a:ea typeface="ＭＳ Ｐゴシック" panose="020B0600070205080204" pitchFamily="34" charset="-128"/>
            </a:endParaRPr>
          </a:p>
          <a:p>
            <a:r>
              <a:rPr lang="en-GB" altLang="en-US">
                <a:latin typeface="Times New Roman" panose="02020603050405020304" pitchFamily="18" charset="0"/>
                <a:ea typeface="ＭＳ Ｐゴシック" panose="020B0600070205080204" pitchFamily="34" charset="-128"/>
              </a:rPr>
              <a:t>On a log scale , the difference between the size of a predator and the size of its prey is calledt he predator-prey mass ratio.</a:t>
            </a:r>
          </a:p>
          <a:p>
            <a:endParaRPr lang="en-GB" altLang="en-US">
              <a:latin typeface="Times New Roman" panose="02020603050405020304" pitchFamily="18" charset="0"/>
              <a:ea typeface="ＭＳ Ｐゴシック" panose="020B0600070205080204" pitchFamily="34" charset="-128"/>
            </a:endParaRPr>
          </a:p>
          <a:p>
            <a:r>
              <a:rPr lang="en-GB" altLang="en-US">
                <a:latin typeface="Times New Roman" panose="02020603050405020304" pitchFamily="18" charset="0"/>
                <a:ea typeface="ＭＳ Ｐゴシック" panose="020B0600070205080204" pitchFamily="34" charset="-128"/>
              </a:rPr>
              <a:t>When the difference by the mean size of prey and the size of predator is small and when the standard deviation of this distribution is large it leads to stable steady-state size spectra.</a:t>
            </a:r>
          </a:p>
        </p:txBody>
      </p:sp>
    </p:spTree>
    <p:extLst>
      <p:ext uri="{BB962C8B-B14F-4D97-AF65-F5344CB8AC3E}">
        <p14:creationId xmlns:p14="http://schemas.microsoft.com/office/powerpoint/2010/main" val="4281564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7B4667-7815-BC41-A3B9-269977B65649}" type="slidenum">
              <a:rPr lang="en-US" smtClean="0"/>
              <a:t>14</a:t>
            </a:fld>
            <a:endParaRPr lang="en-US"/>
          </a:p>
        </p:txBody>
      </p:sp>
    </p:spTree>
    <p:extLst>
      <p:ext uri="{BB962C8B-B14F-4D97-AF65-F5344CB8AC3E}">
        <p14:creationId xmlns:p14="http://schemas.microsoft.com/office/powerpoint/2010/main" val="726681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7B4667-7815-BC41-A3B9-269977B65649}" type="slidenum">
              <a:rPr lang="en-US" smtClean="0"/>
              <a:t>17</a:t>
            </a:fld>
            <a:endParaRPr lang="en-US"/>
          </a:p>
        </p:txBody>
      </p:sp>
    </p:spTree>
    <p:extLst>
      <p:ext uri="{BB962C8B-B14F-4D97-AF65-F5344CB8AC3E}">
        <p14:creationId xmlns:p14="http://schemas.microsoft.com/office/powerpoint/2010/main" val="1157521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GB"/>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AEAEFFC-E4D2-5A42-BC84-53DD96E2F76B}" type="datetimeFigureOut">
              <a:rPr lang="en-US" smtClean="0"/>
              <a:t>6/17/21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2517361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EAEFFC-E4D2-5A42-BC84-53DD96E2F76B}" type="datetimeFigureOut">
              <a:rPr lang="en-US" smtClean="0"/>
              <a:t>6/17/21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3261928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EAEFFC-E4D2-5A42-BC84-53DD96E2F76B}" type="datetimeFigureOut">
              <a:rPr lang="en-US" smtClean="0"/>
              <a:t>6/17/21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3580267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8A0E3C-0CE1-4BBF-A912-5A81BF3B7BCA}"/>
              </a:ext>
            </a:extLst>
          </p:cNvPr>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 name="Footer Placeholder 1">
            <a:extLst>
              <a:ext uri="{FF2B5EF4-FFF2-40B4-BE49-F238E27FC236}">
                <a16:creationId xmlns:a16="http://schemas.microsoft.com/office/drawing/2014/main" id="{1FCA8860-CDAD-4F91-9292-2B11655C191E}"/>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88C7A21B-9B48-4777-BF0D-9FB95719C2E7}"/>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465781362"/>
      </p:ext>
    </p:extLst>
  </p:cSld>
  <p:clrMapOvr>
    <a:masterClrMapping/>
  </p:clrMapOvr>
  <p:extLst>
    <p:ext uri="{DCECCB84-F9BA-43D5-87BE-67443E8EF086}">
      <p15:sldGuideLst xmlns:p15="http://schemas.microsoft.com/office/powerpoint/2012/main">
        <p15:guide id="1" pos="5239">
          <p15:clr>
            <a:srgbClr val="F26B43"/>
          </p15:clr>
        </p15:guide>
        <p15:guide id="2" pos="838">
          <p15:clr>
            <a:srgbClr val="F26B43"/>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EAEFFC-E4D2-5A42-BC84-53DD96E2F76B}" type="datetimeFigureOut">
              <a:rPr lang="en-US" smtClean="0"/>
              <a:t>6/17/21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2150027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GB"/>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AEAEFFC-E4D2-5A42-BC84-53DD96E2F76B}" type="datetimeFigureOut">
              <a:rPr lang="en-US" smtClean="0"/>
              <a:t>6/17/21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3602307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AEAEFFC-E4D2-5A42-BC84-53DD96E2F76B}" type="datetimeFigureOut">
              <a:rPr lang="en-US" smtClean="0"/>
              <a:t>6/17/21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849417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AEAEFFC-E4D2-5A42-BC84-53DD96E2F76B}" type="datetimeFigureOut">
              <a:rPr lang="en-US" smtClean="0"/>
              <a:t>6/17/21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2460794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AEAEFFC-E4D2-5A42-BC84-53DD96E2F76B}" type="datetimeFigureOut">
              <a:rPr lang="en-US" smtClean="0"/>
              <a:t>6/17/21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1742196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EAEFFC-E4D2-5A42-BC84-53DD96E2F76B}" type="datetimeFigureOut">
              <a:rPr lang="en-US" smtClean="0"/>
              <a:t>6/17/21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3313486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3AEAEFFC-E4D2-5A42-BC84-53DD96E2F76B}" type="datetimeFigureOut">
              <a:rPr lang="en-US" smtClean="0"/>
              <a:t>6/17/21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4090800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3AEAEFFC-E4D2-5A42-BC84-53DD96E2F76B}" type="datetimeFigureOut">
              <a:rPr lang="en-US" smtClean="0"/>
              <a:t>6/17/21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148868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3AEAEFFC-E4D2-5A42-BC84-53DD96E2F76B}" type="datetimeFigureOut">
              <a:rPr lang="en-US" smtClean="0"/>
              <a:t>6/17/21</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4A7CB490-357C-2246-8C96-9FA2192E3DA1}" type="slidenum">
              <a:rPr lang="en-US" smtClean="0"/>
              <a:t>‹#›</a:t>
            </a:fld>
            <a:endParaRPr lang="en-US"/>
          </a:p>
        </p:txBody>
      </p:sp>
    </p:spTree>
    <p:extLst>
      <p:ext uri="{BB962C8B-B14F-4D97-AF65-F5344CB8AC3E}">
        <p14:creationId xmlns:p14="http://schemas.microsoft.com/office/powerpoint/2010/main" val="7188469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10.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tiff"/><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7.gif"/><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236691-9982-CE4C-8C6F-CB5E9019E46C}"/>
              </a:ext>
            </a:extLst>
          </p:cNvPr>
          <p:cNvPicPr>
            <a:picLocks noChangeAspect="1"/>
          </p:cNvPicPr>
          <p:nvPr/>
        </p:nvPicPr>
        <p:blipFill rotWithShape="1">
          <a:blip r:embed="rId3"/>
          <a:srcRect t="55137" r="31853"/>
          <a:stretch/>
        </p:blipFill>
        <p:spPr>
          <a:xfrm>
            <a:off x="537831" y="0"/>
            <a:ext cx="7037785" cy="3262577"/>
          </a:xfrm>
          <a:prstGeom prst="rect">
            <a:avLst/>
          </a:prstGeom>
        </p:spPr>
      </p:pic>
      <p:sp>
        <p:nvSpPr>
          <p:cNvPr id="5" name="TextBox 4">
            <a:extLst>
              <a:ext uri="{FF2B5EF4-FFF2-40B4-BE49-F238E27FC236}">
                <a16:creationId xmlns:a16="http://schemas.microsoft.com/office/drawing/2014/main" id="{338A0A9F-A394-A242-A0D9-1D277212E3B7}"/>
              </a:ext>
            </a:extLst>
          </p:cNvPr>
          <p:cNvSpPr txBox="1"/>
          <p:nvPr/>
        </p:nvSpPr>
        <p:spPr>
          <a:xfrm>
            <a:off x="134471" y="2499904"/>
            <a:ext cx="8875058" cy="3554819"/>
          </a:xfrm>
          <a:prstGeom prst="rect">
            <a:avLst/>
          </a:prstGeom>
          <a:noFill/>
        </p:spPr>
        <p:txBody>
          <a:bodyPr wrap="square" rtlCol="0">
            <a:spAutoFit/>
          </a:bodyPr>
          <a:lstStyle/>
          <a:p>
            <a:r>
              <a:rPr lang="en-US" sz="1500" dirty="0" err="1"/>
              <a:t>Programme</a:t>
            </a:r>
            <a:r>
              <a:rPr lang="en-US" sz="1500" dirty="0"/>
              <a:t>:</a:t>
            </a:r>
          </a:p>
          <a:p>
            <a:r>
              <a:rPr lang="en-US" sz="1500" b="1" dirty="0"/>
              <a:t>Session 1</a:t>
            </a:r>
          </a:p>
          <a:p>
            <a:pPr marL="342900" indent="-342900">
              <a:buAutoNum type="arabicParenR"/>
            </a:pPr>
            <a:r>
              <a:rPr lang="en-US" sz="1500" dirty="0"/>
              <a:t>Short introduction to Mizer – what is it? What can it do? How is it constructed?</a:t>
            </a:r>
          </a:p>
          <a:p>
            <a:pPr marL="342900" indent="-342900">
              <a:buAutoNum type="arabicParenR"/>
            </a:pPr>
            <a:r>
              <a:rPr lang="en-US" sz="1500" dirty="0"/>
              <a:t>First R notebook: setting up a Mizer model with “manual” calibration</a:t>
            </a:r>
          </a:p>
          <a:p>
            <a:pPr marL="342900" indent="-342900">
              <a:buAutoNum type="arabicParenR"/>
            </a:pPr>
            <a:r>
              <a:rPr lang="en-US" sz="1500" dirty="0"/>
              <a:t>Hands-on in groups</a:t>
            </a:r>
          </a:p>
          <a:p>
            <a:pPr marL="342900" indent="-342900">
              <a:buAutoNum type="arabicParenR"/>
            </a:pPr>
            <a:r>
              <a:rPr lang="en-US" sz="1500" dirty="0"/>
              <a:t>Q&amp;A</a:t>
            </a:r>
          </a:p>
          <a:p>
            <a:r>
              <a:rPr lang="en-US" sz="1500" b="1" dirty="0"/>
              <a:t>Session 2</a:t>
            </a:r>
          </a:p>
          <a:p>
            <a:r>
              <a:rPr lang="en-US" sz="1500" dirty="0"/>
              <a:t>5) Second R notebook: ”automatic” calibration; more detailed calibration</a:t>
            </a:r>
          </a:p>
          <a:p>
            <a:r>
              <a:rPr lang="en-US" sz="1500" dirty="0"/>
              <a:t>6) Hands-on in groups</a:t>
            </a:r>
          </a:p>
          <a:p>
            <a:r>
              <a:rPr lang="en-US" sz="1500" dirty="0"/>
              <a:t>7) Q&amp;A</a:t>
            </a:r>
          </a:p>
          <a:p>
            <a:r>
              <a:rPr lang="en-US" sz="1500" b="1" dirty="0"/>
              <a:t>Session 3 (in two weeks)</a:t>
            </a:r>
          </a:p>
          <a:p>
            <a:r>
              <a:rPr lang="en-US" sz="1500" dirty="0"/>
              <a:t>8) Presentation of own work</a:t>
            </a:r>
          </a:p>
          <a:p>
            <a:r>
              <a:rPr lang="en-US" sz="1500" dirty="0"/>
              <a:t>9) Q&amp;A</a:t>
            </a:r>
          </a:p>
          <a:p>
            <a:r>
              <a:rPr lang="en-US" sz="1500" dirty="0"/>
              <a:t>10) Feedback to us!</a:t>
            </a:r>
          </a:p>
          <a:p>
            <a:r>
              <a:rPr lang="en-US" sz="1500" dirty="0"/>
              <a:t> </a:t>
            </a:r>
          </a:p>
        </p:txBody>
      </p:sp>
      <p:sp>
        <p:nvSpPr>
          <p:cNvPr id="2" name="Explosion 2 1">
            <a:extLst>
              <a:ext uri="{FF2B5EF4-FFF2-40B4-BE49-F238E27FC236}">
                <a16:creationId xmlns:a16="http://schemas.microsoft.com/office/drawing/2014/main" id="{7AB92A0A-8613-2848-9687-292BC966C227}"/>
              </a:ext>
            </a:extLst>
          </p:cNvPr>
          <p:cNvSpPr/>
          <p:nvPr/>
        </p:nvSpPr>
        <p:spPr>
          <a:xfrm>
            <a:off x="4934858" y="3262577"/>
            <a:ext cx="4659085" cy="2339937"/>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need your feedback</a:t>
            </a:r>
          </a:p>
        </p:txBody>
      </p:sp>
    </p:spTree>
    <p:extLst>
      <p:ext uri="{BB962C8B-B14F-4D97-AF65-F5344CB8AC3E}">
        <p14:creationId xmlns:p14="http://schemas.microsoft.com/office/powerpoint/2010/main" val="283334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18"/>
          <p:cNvGrpSpPr/>
          <p:nvPr/>
        </p:nvGrpSpPr>
        <p:grpSpPr>
          <a:xfrm>
            <a:off x="5905500" y="1206500"/>
            <a:ext cx="1746250" cy="3873500"/>
            <a:chOff x="6172200" y="711200"/>
            <a:chExt cx="2095500" cy="5384800"/>
          </a:xfrm>
          <a:solidFill>
            <a:srgbClr val="00B0F0"/>
          </a:solidFill>
        </p:grpSpPr>
        <p:sp>
          <p:nvSpPr>
            <p:cNvPr id="917" name="Rectangle 916"/>
            <p:cNvSpPr/>
            <p:nvPr/>
          </p:nvSpPr>
          <p:spPr>
            <a:xfrm>
              <a:off x="6172200" y="711200"/>
              <a:ext cx="2095500" cy="538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918" name="TextBox 917"/>
            <p:cNvSpPr txBox="1"/>
            <p:nvPr/>
          </p:nvSpPr>
          <p:spPr>
            <a:xfrm>
              <a:off x="6629400" y="2514599"/>
              <a:ext cx="1094915" cy="556218"/>
            </a:xfrm>
            <a:prstGeom prst="rect">
              <a:avLst/>
            </a:prstGeom>
            <a:grpFill/>
          </p:spPr>
          <p:txBody>
            <a:bodyPr wrap="none" rtlCol="0">
              <a:spAutoFit/>
            </a:bodyPr>
            <a:lstStyle/>
            <a:p>
              <a:r>
                <a:rPr lang="da-DK" sz="2000" dirty="0"/>
                <a:t>Fishing</a:t>
              </a:r>
            </a:p>
          </p:txBody>
        </p:sp>
      </p:grpSp>
      <p:sp>
        <p:nvSpPr>
          <p:cNvPr id="17854" name="Line 446"/>
          <p:cNvSpPr>
            <a:spLocks noChangeShapeType="1"/>
          </p:cNvSpPr>
          <p:nvPr/>
        </p:nvSpPr>
        <p:spPr bwMode="auto">
          <a:xfrm>
            <a:off x="1588824" y="5090584"/>
            <a:ext cx="605102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6" name="Line 448"/>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7" name="Line 449"/>
          <p:cNvSpPr>
            <a:spLocks noChangeShapeType="1"/>
          </p:cNvSpPr>
          <p:nvPr/>
        </p:nvSpPr>
        <p:spPr bwMode="auto">
          <a:xfrm>
            <a:off x="1588824" y="5090584"/>
            <a:ext cx="605102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8" name="Line 450"/>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9" name="Line 451"/>
          <p:cNvSpPr>
            <a:spLocks noChangeShapeType="1"/>
          </p:cNvSpPr>
          <p:nvPr/>
        </p:nvSpPr>
        <p:spPr bwMode="auto">
          <a:xfrm flipV="1">
            <a:off x="15888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0" name="Line 452"/>
          <p:cNvSpPr>
            <a:spLocks noChangeShapeType="1"/>
          </p:cNvSpPr>
          <p:nvPr/>
        </p:nvSpPr>
        <p:spPr bwMode="auto">
          <a:xfrm>
            <a:off x="1588824" y="310886"/>
            <a:ext cx="1323" cy="1984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1" name="Line 453"/>
          <p:cNvSpPr>
            <a:spLocks noChangeShapeType="1"/>
          </p:cNvSpPr>
          <p:nvPr/>
        </p:nvSpPr>
        <p:spPr bwMode="auto">
          <a:xfrm flipV="1">
            <a:off x="1588824"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2" name="Line 454"/>
          <p:cNvSpPr>
            <a:spLocks noChangeShapeType="1"/>
          </p:cNvSpPr>
          <p:nvPr/>
        </p:nvSpPr>
        <p:spPr bwMode="auto">
          <a:xfrm>
            <a:off x="1588824" y="310886"/>
            <a:ext cx="1323" cy="50271"/>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5" name="Line 457"/>
          <p:cNvSpPr>
            <a:spLocks noChangeShapeType="1"/>
          </p:cNvSpPr>
          <p:nvPr/>
        </p:nvSpPr>
        <p:spPr bwMode="auto">
          <a:xfrm flipV="1">
            <a:off x="18428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7" name="Line 459"/>
          <p:cNvSpPr>
            <a:spLocks noChangeShapeType="1"/>
          </p:cNvSpPr>
          <p:nvPr/>
        </p:nvSpPr>
        <p:spPr bwMode="auto">
          <a:xfrm flipV="1">
            <a:off x="19949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9" name="Line 461"/>
          <p:cNvSpPr>
            <a:spLocks noChangeShapeType="1"/>
          </p:cNvSpPr>
          <p:nvPr/>
        </p:nvSpPr>
        <p:spPr bwMode="auto">
          <a:xfrm flipV="1">
            <a:off x="210740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1" name="Line 463"/>
          <p:cNvSpPr>
            <a:spLocks noChangeShapeType="1"/>
          </p:cNvSpPr>
          <p:nvPr/>
        </p:nvSpPr>
        <p:spPr bwMode="auto">
          <a:xfrm flipV="1">
            <a:off x="218810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3" name="Line 465"/>
          <p:cNvSpPr>
            <a:spLocks noChangeShapeType="1"/>
          </p:cNvSpPr>
          <p:nvPr/>
        </p:nvSpPr>
        <p:spPr bwMode="auto">
          <a:xfrm flipV="1">
            <a:off x="225954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5" name="Line 467"/>
          <p:cNvSpPr>
            <a:spLocks noChangeShapeType="1"/>
          </p:cNvSpPr>
          <p:nvPr/>
        </p:nvSpPr>
        <p:spPr bwMode="auto">
          <a:xfrm flipV="1">
            <a:off x="231113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7" name="Line 469"/>
          <p:cNvSpPr>
            <a:spLocks noChangeShapeType="1"/>
          </p:cNvSpPr>
          <p:nvPr/>
        </p:nvSpPr>
        <p:spPr bwMode="auto">
          <a:xfrm flipV="1">
            <a:off x="236140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9" name="Line 471"/>
          <p:cNvSpPr>
            <a:spLocks noChangeShapeType="1"/>
          </p:cNvSpPr>
          <p:nvPr/>
        </p:nvSpPr>
        <p:spPr bwMode="auto">
          <a:xfrm flipV="1">
            <a:off x="241167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1" name="Line 473"/>
          <p:cNvSpPr>
            <a:spLocks noChangeShapeType="1"/>
          </p:cNvSpPr>
          <p:nvPr/>
        </p:nvSpPr>
        <p:spPr bwMode="auto">
          <a:xfrm flipV="1">
            <a:off x="245268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3" name="Line 475"/>
          <p:cNvSpPr>
            <a:spLocks noChangeShapeType="1"/>
          </p:cNvSpPr>
          <p:nvPr/>
        </p:nvSpPr>
        <p:spPr bwMode="auto">
          <a:xfrm flipV="1">
            <a:off x="2452688"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7" name="Line 479"/>
          <p:cNvSpPr>
            <a:spLocks noChangeShapeType="1"/>
          </p:cNvSpPr>
          <p:nvPr/>
        </p:nvSpPr>
        <p:spPr bwMode="auto">
          <a:xfrm flipV="1">
            <a:off x="270668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9" name="Line 481"/>
          <p:cNvSpPr>
            <a:spLocks noChangeShapeType="1"/>
          </p:cNvSpPr>
          <p:nvPr/>
        </p:nvSpPr>
        <p:spPr bwMode="auto">
          <a:xfrm flipV="1">
            <a:off x="286014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1" name="Line 483"/>
          <p:cNvSpPr>
            <a:spLocks noChangeShapeType="1"/>
          </p:cNvSpPr>
          <p:nvPr/>
        </p:nvSpPr>
        <p:spPr bwMode="auto">
          <a:xfrm flipV="1">
            <a:off x="297127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3" name="Line 485"/>
          <p:cNvSpPr>
            <a:spLocks noChangeShapeType="1"/>
          </p:cNvSpPr>
          <p:nvPr/>
        </p:nvSpPr>
        <p:spPr bwMode="auto">
          <a:xfrm flipV="1">
            <a:off x="30532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5" name="Line 487"/>
          <p:cNvSpPr>
            <a:spLocks noChangeShapeType="1"/>
          </p:cNvSpPr>
          <p:nvPr/>
        </p:nvSpPr>
        <p:spPr bwMode="auto">
          <a:xfrm flipV="1">
            <a:off x="312472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7" name="Line 489"/>
          <p:cNvSpPr>
            <a:spLocks noChangeShapeType="1"/>
          </p:cNvSpPr>
          <p:nvPr/>
        </p:nvSpPr>
        <p:spPr bwMode="auto">
          <a:xfrm flipV="1">
            <a:off x="317500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9" name="Line 491"/>
          <p:cNvSpPr>
            <a:spLocks noChangeShapeType="1"/>
          </p:cNvSpPr>
          <p:nvPr/>
        </p:nvSpPr>
        <p:spPr bwMode="auto">
          <a:xfrm flipV="1">
            <a:off x="322527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1" name="Line 493"/>
          <p:cNvSpPr>
            <a:spLocks noChangeShapeType="1"/>
          </p:cNvSpPr>
          <p:nvPr/>
        </p:nvSpPr>
        <p:spPr bwMode="auto">
          <a:xfrm flipV="1">
            <a:off x="327686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3" name="Line 495"/>
          <p:cNvSpPr>
            <a:spLocks noChangeShapeType="1"/>
          </p:cNvSpPr>
          <p:nvPr/>
        </p:nvSpPr>
        <p:spPr bwMode="auto">
          <a:xfrm flipV="1">
            <a:off x="33178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5" name="Line 497"/>
          <p:cNvSpPr>
            <a:spLocks noChangeShapeType="1"/>
          </p:cNvSpPr>
          <p:nvPr/>
        </p:nvSpPr>
        <p:spPr bwMode="auto">
          <a:xfrm flipV="1">
            <a:off x="3317875"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9" name="Line 501"/>
          <p:cNvSpPr>
            <a:spLocks noChangeShapeType="1"/>
          </p:cNvSpPr>
          <p:nvPr/>
        </p:nvSpPr>
        <p:spPr bwMode="auto">
          <a:xfrm flipV="1">
            <a:off x="35718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1" name="Line 503"/>
          <p:cNvSpPr>
            <a:spLocks noChangeShapeType="1"/>
          </p:cNvSpPr>
          <p:nvPr/>
        </p:nvSpPr>
        <p:spPr bwMode="auto">
          <a:xfrm flipV="1">
            <a:off x="37240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3" name="Line 505"/>
          <p:cNvSpPr>
            <a:spLocks noChangeShapeType="1"/>
          </p:cNvSpPr>
          <p:nvPr/>
        </p:nvSpPr>
        <p:spPr bwMode="auto">
          <a:xfrm flipV="1">
            <a:off x="3836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5" name="Line 507"/>
          <p:cNvSpPr>
            <a:spLocks noChangeShapeType="1"/>
          </p:cNvSpPr>
          <p:nvPr/>
        </p:nvSpPr>
        <p:spPr bwMode="auto">
          <a:xfrm flipV="1">
            <a:off x="391715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7" name="Line 509"/>
          <p:cNvSpPr>
            <a:spLocks noChangeShapeType="1"/>
          </p:cNvSpPr>
          <p:nvPr/>
        </p:nvSpPr>
        <p:spPr bwMode="auto">
          <a:xfrm flipV="1">
            <a:off x="398859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9" name="Line 511"/>
          <p:cNvSpPr>
            <a:spLocks noChangeShapeType="1"/>
          </p:cNvSpPr>
          <p:nvPr/>
        </p:nvSpPr>
        <p:spPr bwMode="auto">
          <a:xfrm flipV="1">
            <a:off x="403886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1" name="Line 513"/>
          <p:cNvSpPr>
            <a:spLocks noChangeShapeType="1"/>
          </p:cNvSpPr>
          <p:nvPr/>
        </p:nvSpPr>
        <p:spPr bwMode="auto">
          <a:xfrm flipV="1">
            <a:off x="4090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3" name="Line 515"/>
          <p:cNvSpPr>
            <a:spLocks noChangeShapeType="1"/>
          </p:cNvSpPr>
          <p:nvPr/>
        </p:nvSpPr>
        <p:spPr bwMode="auto">
          <a:xfrm flipV="1">
            <a:off x="414072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5" name="Line 517"/>
          <p:cNvSpPr>
            <a:spLocks noChangeShapeType="1"/>
          </p:cNvSpPr>
          <p:nvPr/>
        </p:nvSpPr>
        <p:spPr bwMode="auto">
          <a:xfrm flipV="1">
            <a:off x="41817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7" name="Line 519"/>
          <p:cNvSpPr>
            <a:spLocks noChangeShapeType="1"/>
          </p:cNvSpPr>
          <p:nvPr/>
        </p:nvSpPr>
        <p:spPr bwMode="auto">
          <a:xfrm flipV="1">
            <a:off x="4181740"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1" name="Line 523"/>
          <p:cNvSpPr>
            <a:spLocks noChangeShapeType="1"/>
          </p:cNvSpPr>
          <p:nvPr/>
        </p:nvSpPr>
        <p:spPr bwMode="auto">
          <a:xfrm flipV="1">
            <a:off x="44357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3" name="Line 525"/>
          <p:cNvSpPr>
            <a:spLocks noChangeShapeType="1"/>
          </p:cNvSpPr>
          <p:nvPr/>
        </p:nvSpPr>
        <p:spPr bwMode="auto">
          <a:xfrm flipV="1">
            <a:off x="458919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5" name="Line 527"/>
          <p:cNvSpPr>
            <a:spLocks noChangeShapeType="1"/>
          </p:cNvSpPr>
          <p:nvPr/>
        </p:nvSpPr>
        <p:spPr bwMode="auto">
          <a:xfrm flipV="1">
            <a:off x="47003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7" name="Line 529"/>
          <p:cNvSpPr>
            <a:spLocks noChangeShapeType="1"/>
          </p:cNvSpPr>
          <p:nvPr/>
        </p:nvSpPr>
        <p:spPr bwMode="auto">
          <a:xfrm flipV="1">
            <a:off x="478234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9" name="Line 531"/>
          <p:cNvSpPr>
            <a:spLocks noChangeShapeType="1"/>
          </p:cNvSpPr>
          <p:nvPr/>
        </p:nvSpPr>
        <p:spPr bwMode="auto">
          <a:xfrm flipV="1">
            <a:off x="4852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1" name="Line 533"/>
          <p:cNvSpPr>
            <a:spLocks noChangeShapeType="1"/>
          </p:cNvSpPr>
          <p:nvPr/>
        </p:nvSpPr>
        <p:spPr bwMode="auto">
          <a:xfrm flipV="1">
            <a:off x="490405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3" name="Line 535"/>
          <p:cNvSpPr>
            <a:spLocks noChangeShapeType="1"/>
          </p:cNvSpPr>
          <p:nvPr/>
        </p:nvSpPr>
        <p:spPr bwMode="auto">
          <a:xfrm flipV="1">
            <a:off x="49543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5" name="Line 537"/>
          <p:cNvSpPr>
            <a:spLocks noChangeShapeType="1"/>
          </p:cNvSpPr>
          <p:nvPr/>
        </p:nvSpPr>
        <p:spPr bwMode="auto">
          <a:xfrm flipV="1">
            <a:off x="500591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7" name="Line 539"/>
          <p:cNvSpPr>
            <a:spLocks noChangeShapeType="1"/>
          </p:cNvSpPr>
          <p:nvPr/>
        </p:nvSpPr>
        <p:spPr bwMode="auto">
          <a:xfrm flipV="1">
            <a:off x="5046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9" name="Line 541"/>
          <p:cNvSpPr>
            <a:spLocks noChangeShapeType="1"/>
          </p:cNvSpPr>
          <p:nvPr/>
        </p:nvSpPr>
        <p:spPr bwMode="auto">
          <a:xfrm flipV="1">
            <a:off x="5046928"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3" name="Line 545"/>
          <p:cNvSpPr>
            <a:spLocks noChangeShapeType="1"/>
          </p:cNvSpPr>
          <p:nvPr/>
        </p:nvSpPr>
        <p:spPr bwMode="auto">
          <a:xfrm flipV="1">
            <a:off x="5300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5" name="Line 547"/>
          <p:cNvSpPr>
            <a:spLocks noChangeShapeType="1"/>
          </p:cNvSpPr>
          <p:nvPr/>
        </p:nvSpPr>
        <p:spPr bwMode="auto">
          <a:xfrm flipV="1">
            <a:off x="545306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7" name="Line 549"/>
          <p:cNvSpPr>
            <a:spLocks noChangeShapeType="1"/>
          </p:cNvSpPr>
          <p:nvPr/>
        </p:nvSpPr>
        <p:spPr bwMode="auto">
          <a:xfrm flipV="1">
            <a:off x="5565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9" name="Line 551"/>
          <p:cNvSpPr>
            <a:spLocks noChangeShapeType="1"/>
          </p:cNvSpPr>
          <p:nvPr/>
        </p:nvSpPr>
        <p:spPr bwMode="auto">
          <a:xfrm flipV="1">
            <a:off x="564620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1" name="Line 553"/>
          <p:cNvSpPr>
            <a:spLocks noChangeShapeType="1"/>
          </p:cNvSpPr>
          <p:nvPr/>
        </p:nvSpPr>
        <p:spPr bwMode="auto">
          <a:xfrm flipV="1">
            <a:off x="571764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3" name="Line 555"/>
          <p:cNvSpPr>
            <a:spLocks noChangeShapeType="1"/>
          </p:cNvSpPr>
          <p:nvPr/>
        </p:nvSpPr>
        <p:spPr bwMode="auto">
          <a:xfrm flipV="1">
            <a:off x="576791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5" name="Line 557"/>
          <p:cNvSpPr>
            <a:spLocks noChangeShapeType="1"/>
          </p:cNvSpPr>
          <p:nvPr/>
        </p:nvSpPr>
        <p:spPr bwMode="auto">
          <a:xfrm flipV="1">
            <a:off x="5819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7" name="Line 559"/>
          <p:cNvSpPr>
            <a:spLocks noChangeShapeType="1"/>
          </p:cNvSpPr>
          <p:nvPr/>
        </p:nvSpPr>
        <p:spPr bwMode="auto">
          <a:xfrm flipV="1">
            <a:off x="586978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9" name="Line 561"/>
          <p:cNvSpPr>
            <a:spLocks noChangeShapeType="1"/>
          </p:cNvSpPr>
          <p:nvPr/>
        </p:nvSpPr>
        <p:spPr bwMode="auto">
          <a:xfrm flipV="1">
            <a:off x="59107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1" name="Line 563"/>
          <p:cNvSpPr>
            <a:spLocks noChangeShapeType="1"/>
          </p:cNvSpPr>
          <p:nvPr/>
        </p:nvSpPr>
        <p:spPr bwMode="auto">
          <a:xfrm flipV="1">
            <a:off x="5910792"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5" name="Line 567"/>
          <p:cNvSpPr>
            <a:spLocks noChangeShapeType="1"/>
          </p:cNvSpPr>
          <p:nvPr/>
        </p:nvSpPr>
        <p:spPr bwMode="auto">
          <a:xfrm flipV="1">
            <a:off x="61647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7" name="Line 569"/>
          <p:cNvSpPr>
            <a:spLocks noChangeShapeType="1"/>
          </p:cNvSpPr>
          <p:nvPr/>
        </p:nvSpPr>
        <p:spPr bwMode="auto">
          <a:xfrm flipV="1">
            <a:off x="6316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9" name="Line 571"/>
          <p:cNvSpPr>
            <a:spLocks noChangeShapeType="1"/>
          </p:cNvSpPr>
          <p:nvPr/>
        </p:nvSpPr>
        <p:spPr bwMode="auto">
          <a:xfrm flipV="1">
            <a:off x="64293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1" name="Line 573"/>
          <p:cNvSpPr>
            <a:spLocks noChangeShapeType="1"/>
          </p:cNvSpPr>
          <p:nvPr/>
        </p:nvSpPr>
        <p:spPr bwMode="auto">
          <a:xfrm flipV="1">
            <a:off x="651139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3" name="Line 575"/>
          <p:cNvSpPr>
            <a:spLocks noChangeShapeType="1"/>
          </p:cNvSpPr>
          <p:nvPr/>
        </p:nvSpPr>
        <p:spPr bwMode="auto">
          <a:xfrm flipV="1">
            <a:off x="6581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5" name="Line 577"/>
          <p:cNvSpPr>
            <a:spLocks noChangeShapeType="1"/>
          </p:cNvSpPr>
          <p:nvPr/>
        </p:nvSpPr>
        <p:spPr bwMode="auto">
          <a:xfrm flipV="1">
            <a:off x="663310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7" name="Line 579"/>
          <p:cNvSpPr>
            <a:spLocks noChangeShapeType="1"/>
          </p:cNvSpPr>
          <p:nvPr/>
        </p:nvSpPr>
        <p:spPr bwMode="auto">
          <a:xfrm flipV="1">
            <a:off x="66833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9" name="Line 581"/>
          <p:cNvSpPr>
            <a:spLocks noChangeShapeType="1"/>
          </p:cNvSpPr>
          <p:nvPr/>
        </p:nvSpPr>
        <p:spPr bwMode="auto">
          <a:xfrm flipV="1">
            <a:off x="673496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1" name="Line 583"/>
          <p:cNvSpPr>
            <a:spLocks noChangeShapeType="1"/>
          </p:cNvSpPr>
          <p:nvPr/>
        </p:nvSpPr>
        <p:spPr bwMode="auto">
          <a:xfrm flipV="1">
            <a:off x="677465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3" name="Line 585"/>
          <p:cNvSpPr>
            <a:spLocks noChangeShapeType="1"/>
          </p:cNvSpPr>
          <p:nvPr/>
        </p:nvSpPr>
        <p:spPr bwMode="auto">
          <a:xfrm flipV="1">
            <a:off x="6774657"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7" name="Line 589"/>
          <p:cNvSpPr>
            <a:spLocks noChangeShapeType="1"/>
          </p:cNvSpPr>
          <p:nvPr/>
        </p:nvSpPr>
        <p:spPr bwMode="auto">
          <a:xfrm flipV="1">
            <a:off x="702997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9" name="Line 591"/>
          <p:cNvSpPr>
            <a:spLocks noChangeShapeType="1"/>
          </p:cNvSpPr>
          <p:nvPr/>
        </p:nvSpPr>
        <p:spPr bwMode="auto">
          <a:xfrm flipV="1">
            <a:off x="718211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1" name="Line 593"/>
          <p:cNvSpPr>
            <a:spLocks noChangeShapeType="1"/>
          </p:cNvSpPr>
          <p:nvPr/>
        </p:nvSpPr>
        <p:spPr bwMode="auto">
          <a:xfrm flipV="1">
            <a:off x="72932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3" name="Line 595"/>
          <p:cNvSpPr>
            <a:spLocks noChangeShapeType="1"/>
          </p:cNvSpPr>
          <p:nvPr/>
        </p:nvSpPr>
        <p:spPr bwMode="auto">
          <a:xfrm flipV="1">
            <a:off x="737526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5" name="Line 597"/>
          <p:cNvSpPr>
            <a:spLocks noChangeShapeType="1"/>
          </p:cNvSpPr>
          <p:nvPr/>
        </p:nvSpPr>
        <p:spPr bwMode="auto">
          <a:xfrm flipV="1">
            <a:off x="744669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7" name="Line 599"/>
          <p:cNvSpPr>
            <a:spLocks noChangeShapeType="1"/>
          </p:cNvSpPr>
          <p:nvPr/>
        </p:nvSpPr>
        <p:spPr bwMode="auto">
          <a:xfrm flipV="1">
            <a:off x="749696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9" name="Line 601"/>
          <p:cNvSpPr>
            <a:spLocks noChangeShapeType="1"/>
          </p:cNvSpPr>
          <p:nvPr/>
        </p:nvSpPr>
        <p:spPr bwMode="auto">
          <a:xfrm flipV="1">
            <a:off x="754856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1" name="Line 603"/>
          <p:cNvSpPr>
            <a:spLocks noChangeShapeType="1"/>
          </p:cNvSpPr>
          <p:nvPr/>
        </p:nvSpPr>
        <p:spPr bwMode="auto">
          <a:xfrm flipV="1">
            <a:off x="759883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3" name="Line 605"/>
          <p:cNvSpPr>
            <a:spLocks noChangeShapeType="1"/>
          </p:cNvSpPr>
          <p:nvPr/>
        </p:nvSpPr>
        <p:spPr bwMode="auto">
          <a:xfrm flipV="1">
            <a:off x="763984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5" name="Line 607"/>
          <p:cNvSpPr>
            <a:spLocks noChangeShapeType="1"/>
          </p:cNvSpPr>
          <p:nvPr/>
        </p:nvSpPr>
        <p:spPr bwMode="auto">
          <a:xfrm flipV="1">
            <a:off x="7639844"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9" name="Line 611"/>
          <p:cNvSpPr>
            <a:spLocks noChangeShapeType="1"/>
          </p:cNvSpPr>
          <p:nvPr/>
        </p:nvSpPr>
        <p:spPr bwMode="auto">
          <a:xfrm>
            <a:off x="1588824" y="50905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0" name="Line 612"/>
          <p:cNvSpPr>
            <a:spLocks noChangeShapeType="1"/>
          </p:cNvSpPr>
          <p:nvPr/>
        </p:nvSpPr>
        <p:spPr bwMode="auto">
          <a:xfrm flipH="1">
            <a:off x="7609417" y="5090584"/>
            <a:ext cx="30428"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1" name="Line 613"/>
          <p:cNvSpPr>
            <a:spLocks noChangeShapeType="1"/>
          </p:cNvSpPr>
          <p:nvPr/>
        </p:nvSpPr>
        <p:spPr bwMode="auto">
          <a:xfrm>
            <a:off x="1588824" y="5090584"/>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2" name="Line 614"/>
          <p:cNvSpPr>
            <a:spLocks noChangeShapeType="1"/>
          </p:cNvSpPr>
          <p:nvPr/>
        </p:nvSpPr>
        <p:spPr bwMode="auto">
          <a:xfrm flipH="1">
            <a:off x="7578991" y="5090584"/>
            <a:ext cx="6085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3" name="Rectangle 615"/>
          <p:cNvSpPr>
            <a:spLocks noChangeArrowheads="1"/>
          </p:cNvSpPr>
          <p:nvPr/>
        </p:nvSpPr>
        <p:spPr bwMode="auto">
          <a:xfrm>
            <a:off x="1272646" y="5008564"/>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24" name="Rectangle 616"/>
          <p:cNvSpPr>
            <a:spLocks noChangeArrowheads="1"/>
          </p:cNvSpPr>
          <p:nvPr/>
        </p:nvSpPr>
        <p:spPr bwMode="auto">
          <a:xfrm>
            <a:off x="1415521" y="4958293"/>
            <a:ext cx="137858"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solidFill>
                  <a:srgbClr val="000000"/>
                </a:solidFill>
                <a:latin typeface="Helvetica" charset="0"/>
              </a:rPr>
              <a:t>-10</a:t>
            </a:r>
            <a:endParaRPr lang="en-US" sz="1500">
              <a:latin typeface="Arial" pitchFamily="34" charset="0"/>
            </a:endParaRPr>
          </a:p>
        </p:txBody>
      </p:sp>
      <p:sp>
        <p:nvSpPr>
          <p:cNvPr id="18025" name="Line 617"/>
          <p:cNvSpPr>
            <a:spLocks noChangeShapeType="1"/>
          </p:cNvSpPr>
          <p:nvPr/>
        </p:nvSpPr>
        <p:spPr bwMode="auto">
          <a:xfrm>
            <a:off x="1588824" y="4937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7" name="Line 619"/>
          <p:cNvSpPr>
            <a:spLocks noChangeShapeType="1"/>
          </p:cNvSpPr>
          <p:nvPr/>
        </p:nvSpPr>
        <p:spPr bwMode="auto">
          <a:xfrm>
            <a:off x="1588824" y="48564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9" name="Line 621"/>
          <p:cNvSpPr>
            <a:spLocks noChangeShapeType="1"/>
          </p:cNvSpPr>
          <p:nvPr/>
        </p:nvSpPr>
        <p:spPr bwMode="auto">
          <a:xfrm>
            <a:off x="1588824" y="47955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1" name="Line 623"/>
          <p:cNvSpPr>
            <a:spLocks noChangeShapeType="1"/>
          </p:cNvSpPr>
          <p:nvPr/>
        </p:nvSpPr>
        <p:spPr bwMode="auto">
          <a:xfrm>
            <a:off x="1588824" y="475456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3" name="Line 625"/>
          <p:cNvSpPr>
            <a:spLocks noChangeShapeType="1"/>
          </p:cNvSpPr>
          <p:nvPr/>
        </p:nvSpPr>
        <p:spPr bwMode="auto">
          <a:xfrm>
            <a:off x="1588824" y="4713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5" name="Line 627"/>
          <p:cNvSpPr>
            <a:spLocks noChangeShapeType="1"/>
          </p:cNvSpPr>
          <p:nvPr/>
        </p:nvSpPr>
        <p:spPr bwMode="auto">
          <a:xfrm>
            <a:off x="1588824" y="4683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7" name="Line 629"/>
          <p:cNvSpPr>
            <a:spLocks noChangeShapeType="1"/>
          </p:cNvSpPr>
          <p:nvPr/>
        </p:nvSpPr>
        <p:spPr bwMode="auto">
          <a:xfrm>
            <a:off x="1588824" y="465269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9" name="Line 631"/>
          <p:cNvSpPr>
            <a:spLocks noChangeShapeType="1"/>
          </p:cNvSpPr>
          <p:nvPr/>
        </p:nvSpPr>
        <p:spPr bwMode="auto">
          <a:xfrm>
            <a:off x="1588824" y="463285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1" name="Line 633"/>
          <p:cNvSpPr>
            <a:spLocks noChangeShapeType="1"/>
          </p:cNvSpPr>
          <p:nvPr/>
        </p:nvSpPr>
        <p:spPr bwMode="auto">
          <a:xfrm>
            <a:off x="1588824" y="461168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3" name="Line 635"/>
          <p:cNvSpPr>
            <a:spLocks noChangeShapeType="1"/>
          </p:cNvSpPr>
          <p:nvPr/>
        </p:nvSpPr>
        <p:spPr bwMode="auto">
          <a:xfrm>
            <a:off x="1588824" y="4611689"/>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5" name="Rectangle 637"/>
          <p:cNvSpPr>
            <a:spLocks noChangeArrowheads="1"/>
          </p:cNvSpPr>
          <p:nvPr/>
        </p:nvSpPr>
        <p:spPr bwMode="auto">
          <a:xfrm>
            <a:off x="1272646" y="4530991"/>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46" name="Rectangle 638"/>
          <p:cNvSpPr>
            <a:spLocks noChangeArrowheads="1"/>
          </p:cNvSpPr>
          <p:nvPr/>
        </p:nvSpPr>
        <p:spPr bwMode="auto">
          <a:xfrm>
            <a:off x="1415521" y="4479397"/>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-9</a:t>
            </a:r>
            <a:endParaRPr lang="en-US" sz="1500">
              <a:latin typeface="Arial" pitchFamily="34" charset="0"/>
            </a:endParaRPr>
          </a:p>
        </p:txBody>
      </p:sp>
      <p:sp>
        <p:nvSpPr>
          <p:cNvPr id="18047" name="Line 639"/>
          <p:cNvSpPr>
            <a:spLocks noChangeShapeType="1"/>
          </p:cNvSpPr>
          <p:nvPr/>
        </p:nvSpPr>
        <p:spPr bwMode="auto">
          <a:xfrm>
            <a:off x="1588824" y="4459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9" name="Line 641"/>
          <p:cNvSpPr>
            <a:spLocks noChangeShapeType="1"/>
          </p:cNvSpPr>
          <p:nvPr/>
        </p:nvSpPr>
        <p:spPr bwMode="auto">
          <a:xfrm>
            <a:off x="1588824" y="437885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2" name="Line 644"/>
          <p:cNvSpPr>
            <a:spLocks noChangeShapeType="1"/>
          </p:cNvSpPr>
          <p:nvPr/>
        </p:nvSpPr>
        <p:spPr bwMode="auto">
          <a:xfrm>
            <a:off x="1588824" y="431667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4" name="Line 646"/>
          <p:cNvSpPr>
            <a:spLocks noChangeShapeType="1"/>
          </p:cNvSpPr>
          <p:nvPr/>
        </p:nvSpPr>
        <p:spPr bwMode="auto">
          <a:xfrm>
            <a:off x="1588824" y="427699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6" name="Line 648"/>
          <p:cNvSpPr>
            <a:spLocks noChangeShapeType="1"/>
          </p:cNvSpPr>
          <p:nvPr/>
        </p:nvSpPr>
        <p:spPr bwMode="auto">
          <a:xfrm>
            <a:off x="1588824" y="4235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8" name="Line 650"/>
          <p:cNvSpPr>
            <a:spLocks noChangeShapeType="1"/>
          </p:cNvSpPr>
          <p:nvPr/>
        </p:nvSpPr>
        <p:spPr bwMode="auto">
          <a:xfrm>
            <a:off x="1588824" y="4205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0" name="Line 652"/>
          <p:cNvSpPr>
            <a:spLocks noChangeShapeType="1"/>
          </p:cNvSpPr>
          <p:nvPr/>
        </p:nvSpPr>
        <p:spPr bwMode="auto">
          <a:xfrm>
            <a:off x="1588824" y="4175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2" name="Line 654"/>
          <p:cNvSpPr>
            <a:spLocks noChangeShapeType="1"/>
          </p:cNvSpPr>
          <p:nvPr/>
        </p:nvSpPr>
        <p:spPr bwMode="auto">
          <a:xfrm>
            <a:off x="1588824" y="4153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4" name="Line 656"/>
          <p:cNvSpPr>
            <a:spLocks noChangeShapeType="1"/>
          </p:cNvSpPr>
          <p:nvPr/>
        </p:nvSpPr>
        <p:spPr bwMode="auto">
          <a:xfrm>
            <a:off x="1588824" y="413411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6" name="Line 658"/>
          <p:cNvSpPr>
            <a:spLocks noChangeShapeType="1"/>
          </p:cNvSpPr>
          <p:nvPr/>
        </p:nvSpPr>
        <p:spPr bwMode="auto">
          <a:xfrm>
            <a:off x="1588824" y="4134115"/>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8" name="Rectangle 660"/>
          <p:cNvSpPr>
            <a:spLocks noChangeArrowheads="1"/>
          </p:cNvSpPr>
          <p:nvPr/>
        </p:nvSpPr>
        <p:spPr bwMode="auto">
          <a:xfrm>
            <a:off x="1272646" y="4053418"/>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69" name="Rectangle 661"/>
          <p:cNvSpPr>
            <a:spLocks noChangeArrowheads="1"/>
          </p:cNvSpPr>
          <p:nvPr/>
        </p:nvSpPr>
        <p:spPr bwMode="auto">
          <a:xfrm>
            <a:off x="1415521" y="4001823"/>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-8</a:t>
            </a:r>
            <a:endParaRPr lang="en-US" sz="1500">
              <a:latin typeface="Arial" pitchFamily="34" charset="0"/>
            </a:endParaRPr>
          </a:p>
        </p:txBody>
      </p:sp>
      <p:sp>
        <p:nvSpPr>
          <p:cNvPr id="18070" name="Line 662"/>
          <p:cNvSpPr>
            <a:spLocks noChangeShapeType="1"/>
          </p:cNvSpPr>
          <p:nvPr/>
        </p:nvSpPr>
        <p:spPr bwMode="auto">
          <a:xfrm>
            <a:off x="1588824" y="3981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2" name="Line 664"/>
          <p:cNvSpPr>
            <a:spLocks noChangeShapeType="1"/>
          </p:cNvSpPr>
          <p:nvPr/>
        </p:nvSpPr>
        <p:spPr bwMode="auto">
          <a:xfrm>
            <a:off x="1588824" y="3899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4" name="Line 666"/>
          <p:cNvSpPr>
            <a:spLocks noChangeShapeType="1"/>
          </p:cNvSpPr>
          <p:nvPr/>
        </p:nvSpPr>
        <p:spPr bwMode="auto">
          <a:xfrm>
            <a:off x="1588824" y="383910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6" name="Line 668"/>
          <p:cNvSpPr>
            <a:spLocks noChangeShapeType="1"/>
          </p:cNvSpPr>
          <p:nvPr/>
        </p:nvSpPr>
        <p:spPr bwMode="auto">
          <a:xfrm>
            <a:off x="1588824" y="379809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8" name="Line 670"/>
          <p:cNvSpPr>
            <a:spLocks noChangeShapeType="1"/>
          </p:cNvSpPr>
          <p:nvPr/>
        </p:nvSpPr>
        <p:spPr bwMode="auto">
          <a:xfrm>
            <a:off x="1588824" y="375840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0" name="Line 672"/>
          <p:cNvSpPr>
            <a:spLocks noChangeShapeType="1"/>
          </p:cNvSpPr>
          <p:nvPr/>
        </p:nvSpPr>
        <p:spPr bwMode="auto">
          <a:xfrm>
            <a:off x="1588824" y="3727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2" name="Line 674"/>
          <p:cNvSpPr>
            <a:spLocks noChangeShapeType="1"/>
          </p:cNvSpPr>
          <p:nvPr/>
        </p:nvSpPr>
        <p:spPr bwMode="auto">
          <a:xfrm>
            <a:off x="1588824" y="3697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4" name="Line 676"/>
          <p:cNvSpPr>
            <a:spLocks noChangeShapeType="1"/>
          </p:cNvSpPr>
          <p:nvPr/>
        </p:nvSpPr>
        <p:spPr bwMode="auto">
          <a:xfrm>
            <a:off x="1588824" y="36763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6" name="Line 678"/>
          <p:cNvSpPr>
            <a:spLocks noChangeShapeType="1"/>
          </p:cNvSpPr>
          <p:nvPr/>
        </p:nvSpPr>
        <p:spPr bwMode="auto">
          <a:xfrm>
            <a:off x="1588824" y="36565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8" name="Line 680"/>
          <p:cNvSpPr>
            <a:spLocks noChangeShapeType="1"/>
          </p:cNvSpPr>
          <p:nvPr/>
        </p:nvSpPr>
        <p:spPr bwMode="auto">
          <a:xfrm>
            <a:off x="1588824" y="3656543"/>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0" name="Rectangle 682"/>
          <p:cNvSpPr>
            <a:spLocks noChangeArrowheads="1"/>
          </p:cNvSpPr>
          <p:nvPr/>
        </p:nvSpPr>
        <p:spPr bwMode="auto">
          <a:xfrm>
            <a:off x="1272646" y="3574522"/>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91" name="Rectangle 683"/>
          <p:cNvSpPr>
            <a:spLocks noChangeArrowheads="1"/>
          </p:cNvSpPr>
          <p:nvPr/>
        </p:nvSpPr>
        <p:spPr bwMode="auto">
          <a:xfrm>
            <a:off x="1415521" y="3524251"/>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-7</a:t>
            </a:r>
            <a:endParaRPr lang="en-US" sz="1500">
              <a:latin typeface="Arial" pitchFamily="34" charset="0"/>
            </a:endParaRPr>
          </a:p>
        </p:txBody>
      </p:sp>
      <p:sp>
        <p:nvSpPr>
          <p:cNvPr id="18092" name="Line 684"/>
          <p:cNvSpPr>
            <a:spLocks noChangeShapeType="1"/>
          </p:cNvSpPr>
          <p:nvPr/>
        </p:nvSpPr>
        <p:spPr bwMode="auto">
          <a:xfrm>
            <a:off x="1588824" y="3503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4" name="Line 686"/>
          <p:cNvSpPr>
            <a:spLocks noChangeShapeType="1"/>
          </p:cNvSpPr>
          <p:nvPr/>
        </p:nvSpPr>
        <p:spPr bwMode="auto">
          <a:xfrm>
            <a:off x="1588824" y="34223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6" name="Line 688"/>
          <p:cNvSpPr>
            <a:spLocks noChangeShapeType="1"/>
          </p:cNvSpPr>
          <p:nvPr/>
        </p:nvSpPr>
        <p:spPr bwMode="auto">
          <a:xfrm>
            <a:off x="1588824" y="336153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8" name="Line 690"/>
          <p:cNvSpPr>
            <a:spLocks noChangeShapeType="1"/>
          </p:cNvSpPr>
          <p:nvPr/>
        </p:nvSpPr>
        <p:spPr bwMode="auto">
          <a:xfrm>
            <a:off x="1588824" y="332052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0" name="Line 692"/>
          <p:cNvSpPr>
            <a:spLocks noChangeShapeType="1"/>
          </p:cNvSpPr>
          <p:nvPr/>
        </p:nvSpPr>
        <p:spPr bwMode="auto">
          <a:xfrm>
            <a:off x="1588824" y="3279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2" name="Line 694"/>
          <p:cNvSpPr>
            <a:spLocks noChangeShapeType="1"/>
          </p:cNvSpPr>
          <p:nvPr/>
        </p:nvSpPr>
        <p:spPr bwMode="auto">
          <a:xfrm>
            <a:off x="1588824" y="3249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4" name="Line 696"/>
          <p:cNvSpPr>
            <a:spLocks noChangeShapeType="1"/>
          </p:cNvSpPr>
          <p:nvPr/>
        </p:nvSpPr>
        <p:spPr bwMode="auto">
          <a:xfrm>
            <a:off x="1588824" y="321865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6" name="Line 698"/>
          <p:cNvSpPr>
            <a:spLocks noChangeShapeType="1"/>
          </p:cNvSpPr>
          <p:nvPr/>
        </p:nvSpPr>
        <p:spPr bwMode="auto">
          <a:xfrm>
            <a:off x="1588824" y="319881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8" name="Line 700"/>
          <p:cNvSpPr>
            <a:spLocks noChangeShapeType="1"/>
          </p:cNvSpPr>
          <p:nvPr/>
        </p:nvSpPr>
        <p:spPr bwMode="auto">
          <a:xfrm>
            <a:off x="1588824" y="317764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0" name="Line 702"/>
          <p:cNvSpPr>
            <a:spLocks noChangeShapeType="1"/>
          </p:cNvSpPr>
          <p:nvPr/>
        </p:nvSpPr>
        <p:spPr bwMode="auto">
          <a:xfrm>
            <a:off x="1588824" y="3177647"/>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2" name="Rectangle 704"/>
          <p:cNvSpPr>
            <a:spLocks noChangeArrowheads="1"/>
          </p:cNvSpPr>
          <p:nvPr/>
        </p:nvSpPr>
        <p:spPr bwMode="auto">
          <a:xfrm>
            <a:off x="1272646" y="3096949"/>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13" name="Rectangle 705"/>
          <p:cNvSpPr>
            <a:spLocks noChangeArrowheads="1"/>
          </p:cNvSpPr>
          <p:nvPr/>
        </p:nvSpPr>
        <p:spPr bwMode="auto">
          <a:xfrm>
            <a:off x="1415521" y="3046678"/>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-6</a:t>
            </a:r>
            <a:endParaRPr lang="en-US" sz="1500">
              <a:latin typeface="Arial" pitchFamily="34" charset="0"/>
            </a:endParaRPr>
          </a:p>
        </p:txBody>
      </p:sp>
      <p:sp>
        <p:nvSpPr>
          <p:cNvPr id="18114" name="Line 706"/>
          <p:cNvSpPr>
            <a:spLocks noChangeShapeType="1"/>
          </p:cNvSpPr>
          <p:nvPr/>
        </p:nvSpPr>
        <p:spPr bwMode="auto">
          <a:xfrm>
            <a:off x="1588824" y="3025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6" name="Line 708"/>
          <p:cNvSpPr>
            <a:spLocks noChangeShapeType="1"/>
          </p:cNvSpPr>
          <p:nvPr/>
        </p:nvSpPr>
        <p:spPr bwMode="auto">
          <a:xfrm>
            <a:off x="1588824" y="294481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8" name="Line 710"/>
          <p:cNvSpPr>
            <a:spLocks noChangeShapeType="1"/>
          </p:cNvSpPr>
          <p:nvPr/>
        </p:nvSpPr>
        <p:spPr bwMode="auto">
          <a:xfrm>
            <a:off x="1588824" y="2883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0" name="Line 712"/>
          <p:cNvSpPr>
            <a:spLocks noChangeShapeType="1"/>
          </p:cNvSpPr>
          <p:nvPr/>
        </p:nvSpPr>
        <p:spPr bwMode="auto">
          <a:xfrm>
            <a:off x="1588824" y="284294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2" name="Line 714"/>
          <p:cNvSpPr>
            <a:spLocks noChangeShapeType="1"/>
          </p:cNvSpPr>
          <p:nvPr/>
        </p:nvSpPr>
        <p:spPr bwMode="auto">
          <a:xfrm>
            <a:off x="1588824" y="2801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4" name="Line 716"/>
          <p:cNvSpPr>
            <a:spLocks noChangeShapeType="1"/>
          </p:cNvSpPr>
          <p:nvPr/>
        </p:nvSpPr>
        <p:spPr bwMode="auto">
          <a:xfrm>
            <a:off x="1588824" y="2771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6" name="Line 718"/>
          <p:cNvSpPr>
            <a:spLocks noChangeShapeType="1"/>
          </p:cNvSpPr>
          <p:nvPr/>
        </p:nvSpPr>
        <p:spPr bwMode="auto">
          <a:xfrm>
            <a:off x="1588824" y="2741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8" name="Line 720"/>
          <p:cNvSpPr>
            <a:spLocks noChangeShapeType="1"/>
          </p:cNvSpPr>
          <p:nvPr/>
        </p:nvSpPr>
        <p:spPr bwMode="auto">
          <a:xfrm>
            <a:off x="1588824" y="272124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0" name="Line 722"/>
          <p:cNvSpPr>
            <a:spLocks noChangeShapeType="1"/>
          </p:cNvSpPr>
          <p:nvPr/>
        </p:nvSpPr>
        <p:spPr bwMode="auto">
          <a:xfrm>
            <a:off x="1588824" y="27000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2" name="Line 724"/>
          <p:cNvSpPr>
            <a:spLocks noChangeShapeType="1"/>
          </p:cNvSpPr>
          <p:nvPr/>
        </p:nvSpPr>
        <p:spPr bwMode="auto">
          <a:xfrm>
            <a:off x="1588824" y="2700074"/>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4" name="Rectangle 726"/>
          <p:cNvSpPr>
            <a:spLocks noChangeArrowheads="1"/>
          </p:cNvSpPr>
          <p:nvPr/>
        </p:nvSpPr>
        <p:spPr bwMode="auto">
          <a:xfrm>
            <a:off x="1272646" y="2619376"/>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35" name="Rectangle 727"/>
          <p:cNvSpPr>
            <a:spLocks noChangeArrowheads="1"/>
          </p:cNvSpPr>
          <p:nvPr/>
        </p:nvSpPr>
        <p:spPr bwMode="auto">
          <a:xfrm>
            <a:off x="1415521" y="2567782"/>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-5</a:t>
            </a:r>
            <a:endParaRPr lang="en-US" sz="1500">
              <a:latin typeface="Arial" pitchFamily="34" charset="0"/>
            </a:endParaRPr>
          </a:p>
        </p:txBody>
      </p:sp>
      <p:sp>
        <p:nvSpPr>
          <p:cNvPr id="18136" name="Line 728"/>
          <p:cNvSpPr>
            <a:spLocks noChangeShapeType="1"/>
          </p:cNvSpPr>
          <p:nvPr/>
        </p:nvSpPr>
        <p:spPr bwMode="auto">
          <a:xfrm>
            <a:off x="1588824" y="2547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8" name="Line 730"/>
          <p:cNvSpPr>
            <a:spLocks noChangeShapeType="1"/>
          </p:cNvSpPr>
          <p:nvPr/>
        </p:nvSpPr>
        <p:spPr bwMode="auto">
          <a:xfrm>
            <a:off x="1588824" y="246591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0" name="Line 732"/>
          <p:cNvSpPr>
            <a:spLocks noChangeShapeType="1"/>
          </p:cNvSpPr>
          <p:nvPr/>
        </p:nvSpPr>
        <p:spPr bwMode="auto">
          <a:xfrm>
            <a:off x="1588824" y="240506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2" name="Line 734"/>
          <p:cNvSpPr>
            <a:spLocks noChangeShapeType="1"/>
          </p:cNvSpPr>
          <p:nvPr/>
        </p:nvSpPr>
        <p:spPr bwMode="auto">
          <a:xfrm>
            <a:off x="1588824" y="23640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4" name="Line 736"/>
          <p:cNvSpPr>
            <a:spLocks noChangeShapeType="1"/>
          </p:cNvSpPr>
          <p:nvPr/>
        </p:nvSpPr>
        <p:spPr bwMode="auto">
          <a:xfrm>
            <a:off x="1588824" y="232436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6" name="Line 738"/>
          <p:cNvSpPr>
            <a:spLocks noChangeShapeType="1"/>
          </p:cNvSpPr>
          <p:nvPr/>
        </p:nvSpPr>
        <p:spPr bwMode="auto">
          <a:xfrm>
            <a:off x="1588824" y="2293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8" name="Line 740"/>
          <p:cNvSpPr>
            <a:spLocks noChangeShapeType="1"/>
          </p:cNvSpPr>
          <p:nvPr/>
        </p:nvSpPr>
        <p:spPr bwMode="auto">
          <a:xfrm>
            <a:off x="1588824" y="2263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0" name="Line 742"/>
          <p:cNvSpPr>
            <a:spLocks noChangeShapeType="1"/>
          </p:cNvSpPr>
          <p:nvPr/>
        </p:nvSpPr>
        <p:spPr bwMode="auto">
          <a:xfrm>
            <a:off x="1588824" y="224234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2" name="Line 744"/>
          <p:cNvSpPr>
            <a:spLocks noChangeShapeType="1"/>
          </p:cNvSpPr>
          <p:nvPr/>
        </p:nvSpPr>
        <p:spPr bwMode="auto">
          <a:xfrm>
            <a:off x="1588824" y="222250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4" name="Line 746"/>
          <p:cNvSpPr>
            <a:spLocks noChangeShapeType="1"/>
          </p:cNvSpPr>
          <p:nvPr/>
        </p:nvSpPr>
        <p:spPr bwMode="auto">
          <a:xfrm>
            <a:off x="1588824" y="2222501"/>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6" name="Rectangle 748"/>
          <p:cNvSpPr>
            <a:spLocks noChangeArrowheads="1"/>
          </p:cNvSpPr>
          <p:nvPr/>
        </p:nvSpPr>
        <p:spPr bwMode="auto">
          <a:xfrm>
            <a:off x="1272646" y="2140481"/>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57" name="Rectangle 749"/>
          <p:cNvSpPr>
            <a:spLocks noChangeArrowheads="1"/>
          </p:cNvSpPr>
          <p:nvPr/>
        </p:nvSpPr>
        <p:spPr bwMode="auto">
          <a:xfrm>
            <a:off x="1415521" y="2090209"/>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-4</a:t>
            </a:r>
            <a:endParaRPr lang="en-US" sz="1500">
              <a:latin typeface="Arial" pitchFamily="34" charset="0"/>
            </a:endParaRPr>
          </a:p>
        </p:txBody>
      </p:sp>
      <p:sp>
        <p:nvSpPr>
          <p:cNvPr id="18158" name="Line 750"/>
          <p:cNvSpPr>
            <a:spLocks noChangeShapeType="1"/>
          </p:cNvSpPr>
          <p:nvPr/>
        </p:nvSpPr>
        <p:spPr bwMode="auto">
          <a:xfrm>
            <a:off x="1588824" y="207036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0" name="Line 752"/>
          <p:cNvSpPr>
            <a:spLocks noChangeShapeType="1"/>
          </p:cNvSpPr>
          <p:nvPr/>
        </p:nvSpPr>
        <p:spPr bwMode="auto">
          <a:xfrm>
            <a:off x="1588824" y="198834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2" name="Line 754"/>
          <p:cNvSpPr>
            <a:spLocks noChangeShapeType="1"/>
          </p:cNvSpPr>
          <p:nvPr/>
        </p:nvSpPr>
        <p:spPr bwMode="auto">
          <a:xfrm>
            <a:off x="1588824" y="192749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4" name="Line 756"/>
          <p:cNvSpPr>
            <a:spLocks noChangeShapeType="1"/>
          </p:cNvSpPr>
          <p:nvPr/>
        </p:nvSpPr>
        <p:spPr bwMode="auto">
          <a:xfrm>
            <a:off x="1588824" y="18864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6" name="Line 758"/>
          <p:cNvSpPr>
            <a:spLocks noChangeShapeType="1"/>
          </p:cNvSpPr>
          <p:nvPr/>
        </p:nvSpPr>
        <p:spPr bwMode="auto">
          <a:xfrm>
            <a:off x="1588824" y="1845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8" name="Line 760"/>
          <p:cNvSpPr>
            <a:spLocks noChangeShapeType="1"/>
          </p:cNvSpPr>
          <p:nvPr/>
        </p:nvSpPr>
        <p:spPr bwMode="auto">
          <a:xfrm>
            <a:off x="1588824" y="18150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0" name="Line 762"/>
          <p:cNvSpPr>
            <a:spLocks noChangeShapeType="1"/>
          </p:cNvSpPr>
          <p:nvPr/>
        </p:nvSpPr>
        <p:spPr bwMode="auto">
          <a:xfrm>
            <a:off x="1588824" y="178461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2" name="Line 764"/>
          <p:cNvSpPr>
            <a:spLocks noChangeShapeType="1"/>
          </p:cNvSpPr>
          <p:nvPr/>
        </p:nvSpPr>
        <p:spPr bwMode="auto">
          <a:xfrm>
            <a:off x="1588824" y="176477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4" name="Line 766"/>
          <p:cNvSpPr>
            <a:spLocks noChangeShapeType="1"/>
          </p:cNvSpPr>
          <p:nvPr/>
        </p:nvSpPr>
        <p:spPr bwMode="auto">
          <a:xfrm>
            <a:off x="1588824" y="17449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6" name="Line 768"/>
          <p:cNvSpPr>
            <a:spLocks noChangeShapeType="1"/>
          </p:cNvSpPr>
          <p:nvPr/>
        </p:nvSpPr>
        <p:spPr bwMode="auto">
          <a:xfrm>
            <a:off x="1588824" y="1744928"/>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8" name="Rectangle 770"/>
          <p:cNvSpPr>
            <a:spLocks noChangeArrowheads="1"/>
          </p:cNvSpPr>
          <p:nvPr/>
        </p:nvSpPr>
        <p:spPr bwMode="auto">
          <a:xfrm>
            <a:off x="1272646" y="1662907"/>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79" name="Rectangle 771"/>
          <p:cNvSpPr>
            <a:spLocks noChangeArrowheads="1"/>
          </p:cNvSpPr>
          <p:nvPr/>
        </p:nvSpPr>
        <p:spPr bwMode="auto">
          <a:xfrm>
            <a:off x="1415521" y="1612636"/>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-3</a:t>
            </a:r>
            <a:endParaRPr lang="en-US" sz="1500">
              <a:latin typeface="Arial" pitchFamily="34" charset="0"/>
            </a:endParaRPr>
          </a:p>
        </p:txBody>
      </p:sp>
      <p:sp>
        <p:nvSpPr>
          <p:cNvPr id="18180" name="Line 772"/>
          <p:cNvSpPr>
            <a:spLocks noChangeShapeType="1"/>
          </p:cNvSpPr>
          <p:nvPr/>
        </p:nvSpPr>
        <p:spPr bwMode="auto">
          <a:xfrm>
            <a:off x="1588824" y="1591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2" name="Line 774"/>
          <p:cNvSpPr>
            <a:spLocks noChangeShapeType="1"/>
          </p:cNvSpPr>
          <p:nvPr/>
        </p:nvSpPr>
        <p:spPr bwMode="auto">
          <a:xfrm>
            <a:off x="1588824" y="151077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4" name="Line 776"/>
          <p:cNvSpPr>
            <a:spLocks noChangeShapeType="1"/>
          </p:cNvSpPr>
          <p:nvPr/>
        </p:nvSpPr>
        <p:spPr bwMode="auto">
          <a:xfrm>
            <a:off x="1588824" y="144991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6" name="Line 778"/>
          <p:cNvSpPr>
            <a:spLocks noChangeShapeType="1"/>
          </p:cNvSpPr>
          <p:nvPr/>
        </p:nvSpPr>
        <p:spPr bwMode="auto">
          <a:xfrm>
            <a:off x="1588824" y="140890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8" name="Line 780"/>
          <p:cNvSpPr>
            <a:spLocks noChangeShapeType="1"/>
          </p:cNvSpPr>
          <p:nvPr/>
        </p:nvSpPr>
        <p:spPr bwMode="auto">
          <a:xfrm>
            <a:off x="1588824" y="1367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0" name="Line 782"/>
          <p:cNvSpPr>
            <a:spLocks noChangeShapeType="1"/>
          </p:cNvSpPr>
          <p:nvPr/>
        </p:nvSpPr>
        <p:spPr bwMode="auto">
          <a:xfrm>
            <a:off x="1588824" y="1337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2" name="Line 784"/>
          <p:cNvSpPr>
            <a:spLocks noChangeShapeType="1"/>
          </p:cNvSpPr>
          <p:nvPr/>
        </p:nvSpPr>
        <p:spPr bwMode="auto">
          <a:xfrm>
            <a:off x="1588824" y="13070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4" name="Line 786"/>
          <p:cNvSpPr>
            <a:spLocks noChangeShapeType="1"/>
          </p:cNvSpPr>
          <p:nvPr/>
        </p:nvSpPr>
        <p:spPr bwMode="auto">
          <a:xfrm>
            <a:off x="1588824" y="128719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6" name="Line 788"/>
          <p:cNvSpPr>
            <a:spLocks noChangeShapeType="1"/>
          </p:cNvSpPr>
          <p:nvPr/>
        </p:nvSpPr>
        <p:spPr bwMode="auto">
          <a:xfrm>
            <a:off x="1588824" y="126603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8" name="Line 790"/>
          <p:cNvSpPr>
            <a:spLocks noChangeShapeType="1"/>
          </p:cNvSpPr>
          <p:nvPr/>
        </p:nvSpPr>
        <p:spPr bwMode="auto">
          <a:xfrm>
            <a:off x="1588824" y="1266032"/>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0" name="Rectangle 792"/>
          <p:cNvSpPr>
            <a:spLocks noChangeArrowheads="1"/>
          </p:cNvSpPr>
          <p:nvPr/>
        </p:nvSpPr>
        <p:spPr bwMode="auto">
          <a:xfrm>
            <a:off x="1272646" y="1185335"/>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01" name="Rectangle 793"/>
          <p:cNvSpPr>
            <a:spLocks noChangeArrowheads="1"/>
          </p:cNvSpPr>
          <p:nvPr/>
        </p:nvSpPr>
        <p:spPr bwMode="auto">
          <a:xfrm>
            <a:off x="1415521" y="1133740"/>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-2</a:t>
            </a:r>
            <a:endParaRPr lang="en-US" sz="1500">
              <a:latin typeface="Arial" pitchFamily="34" charset="0"/>
            </a:endParaRPr>
          </a:p>
        </p:txBody>
      </p:sp>
      <p:sp>
        <p:nvSpPr>
          <p:cNvPr id="18202" name="Line 794"/>
          <p:cNvSpPr>
            <a:spLocks noChangeShapeType="1"/>
          </p:cNvSpPr>
          <p:nvPr/>
        </p:nvSpPr>
        <p:spPr bwMode="auto">
          <a:xfrm>
            <a:off x="1588824" y="1113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4" name="Line 796"/>
          <p:cNvSpPr>
            <a:spLocks noChangeShapeType="1"/>
          </p:cNvSpPr>
          <p:nvPr/>
        </p:nvSpPr>
        <p:spPr bwMode="auto">
          <a:xfrm>
            <a:off x="1588824" y="103187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6" name="Line 798"/>
          <p:cNvSpPr>
            <a:spLocks noChangeShapeType="1"/>
          </p:cNvSpPr>
          <p:nvPr/>
        </p:nvSpPr>
        <p:spPr bwMode="auto">
          <a:xfrm>
            <a:off x="1588824" y="97102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8" name="Line 800"/>
          <p:cNvSpPr>
            <a:spLocks noChangeShapeType="1"/>
          </p:cNvSpPr>
          <p:nvPr/>
        </p:nvSpPr>
        <p:spPr bwMode="auto">
          <a:xfrm>
            <a:off x="1588824" y="93133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0" name="Line 802"/>
          <p:cNvSpPr>
            <a:spLocks noChangeShapeType="1"/>
          </p:cNvSpPr>
          <p:nvPr/>
        </p:nvSpPr>
        <p:spPr bwMode="auto">
          <a:xfrm>
            <a:off x="1588824" y="89032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2" name="Line 804"/>
          <p:cNvSpPr>
            <a:spLocks noChangeShapeType="1"/>
          </p:cNvSpPr>
          <p:nvPr/>
        </p:nvSpPr>
        <p:spPr bwMode="auto">
          <a:xfrm>
            <a:off x="1588824" y="859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4" name="Line 806"/>
          <p:cNvSpPr>
            <a:spLocks noChangeShapeType="1"/>
          </p:cNvSpPr>
          <p:nvPr/>
        </p:nvSpPr>
        <p:spPr bwMode="auto">
          <a:xfrm>
            <a:off x="1588824" y="829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6" name="Line 808"/>
          <p:cNvSpPr>
            <a:spLocks noChangeShapeType="1"/>
          </p:cNvSpPr>
          <p:nvPr/>
        </p:nvSpPr>
        <p:spPr bwMode="auto">
          <a:xfrm>
            <a:off x="1588824" y="80830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8" name="Line 810"/>
          <p:cNvSpPr>
            <a:spLocks noChangeShapeType="1"/>
          </p:cNvSpPr>
          <p:nvPr/>
        </p:nvSpPr>
        <p:spPr bwMode="auto">
          <a:xfrm>
            <a:off x="1588824" y="7884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0" name="Line 812"/>
          <p:cNvSpPr>
            <a:spLocks noChangeShapeType="1"/>
          </p:cNvSpPr>
          <p:nvPr/>
        </p:nvSpPr>
        <p:spPr bwMode="auto">
          <a:xfrm>
            <a:off x="1588824" y="788459"/>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2" name="Rectangle 814"/>
          <p:cNvSpPr>
            <a:spLocks noChangeArrowheads="1"/>
          </p:cNvSpPr>
          <p:nvPr/>
        </p:nvSpPr>
        <p:spPr bwMode="auto">
          <a:xfrm>
            <a:off x="1272646" y="706439"/>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23" name="Rectangle 815"/>
          <p:cNvSpPr>
            <a:spLocks noChangeArrowheads="1"/>
          </p:cNvSpPr>
          <p:nvPr/>
        </p:nvSpPr>
        <p:spPr bwMode="auto">
          <a:xfrm>
            <a:off x="1415521" y="656168"/>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-1</a:t>
            </a:r>
            <a:endParaRPr lang="en-US" sz="1500">
              <a:latin typeface="Arial" pitchFamily="34" charset="0"/>
            </a:endParaRPr>
          </a:p>
        </p:txBody>
      </p:sp>
      <p:sp>
        <p:nvSpPr>
          <p:cNvPr id="18224" name="Line 816"/>
          <p:cNvSpPr>
            <a:spLocks noChangeShapeType="1"/>
          </p:cNvSpPr>
          <p:nvPr/>
        </p:nvSpPr>
        <p:spPr bwMode="auto">
          <a:xfrm>
            <a:off x="1588824" y="63632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6" name="Line 818"/>
          <p:cNvSpPr>
            <a:spLocks noChangeShapeType="1"/>
          </p:cNvSpPr>
          <p:nvPr/>
        </p:nvSpPr>
        <p:spPr bwMode="auto">
          <a:xfrm>
            <a:off x="1588824" y="55430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8" name="Line 820"/>
          <p:cNvSpPr>
            <a:spLocks noChangeShapeType="1"/>
          </p:cNvSpPr>
          <p:nvPr/>
        </p:nvSpPr>
        <p:spPr bwMode="auto">
          <a:xfrm>
            <a:off x="1588824" y="49344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0" name="Line 822"/>
          <p:cNvSpPr>
            <a:spLocks noChangeShapeType="1"/>
          </p:cNvSpPr>
          <p:nvPr/>
        </p:nvSpPr>
        <p:spPr bwMode="auto">
          <a:xfrm>
            <a:off x="1588824" y="4524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2" name="Line 824"/>
          <p:cNvSpPr>
            <a:spLocks noChangeShapeType="1"/>
          </p:cNvSpPr>
          <p:nvPr/>
        </p:nvSpPr>
        <p:spPr bwMode="auto">
          <a:xfrm>
            <a:off x="1588824" y="4114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4" name="Line 826"/>
          <p:cNvSpPr>
            <a:spLocks noChangeShapeType="1"/>
          </p:cNvSpPr>
          <p:nvPr/>
        </p:nvSpPr>
        <p:spPr bwMode="auto">
          <a:xfrm>
            <a:off x="1588824" y="38100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6" name="Line 828"/>
          <p:cNvSpPr>
            <a:spLocks noChangeShapeType="1"/>
          </p:cNvSpPr>
          <p:nvPr/>
        </p:nvSpPr>
        <p:spPr bwMode="auto">
          <a:xfrm>
            <a:off x="1588824" y="3505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8" name="Line 830"/>
          <p:cNvSpPr>
            <a:spLocks noChangeShapeType="1"/>
          </p:cNvSpPr>
          <p:nvPr/>
        </p:nvSpPr>
        <p:spPr bwMode="auto">
          <a:xfrm>
            <a:off x="1588824" y="33073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0" name="Line 832"/>
          <p:cNvSpPr>
            <a:spLocks noChangeShapeType="1"/>
          </p:cNvSpPr>
          <p:nvPr/>
        </p:nvSpPr>
        <p:spPr bwMode="auto">
          <a:xfrm>
            <a:off x="1588824" y="3108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2" name="Line 834"/>
          <p:cNvSpPr>
            <a:spLocks noChangeShapeType="1"/>
          </p:cNvSpPr>
          <p:nvPr/>
        </p:nvSpPr>
        <p:spPr bwMode="auto">
          <a:xfrm>
            <a:off x="1588824" y="310886"/>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4" name="Rectangle 836"/>
          <p:cNvSpPr>
            <a:spLocks noChangeArrowheads="1"/>
          </p:cNvSpPr>
          <p:nvPr/>
        </p:nvSpPr>
        <p:spPr bwMode="auto">
          <a:xfrm>
            <a:off x="1272646" y="228866"/>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45" name="Rectangle 837"/>
          <p:cNvSpPr>
            <a:spLocks noChangeArrowheads="1"/>
          </p:cNvSpPr>
          <p:nvPr/>
        </p:nvSpPr>
        <p:spPr bwMode="auto">
          <a:xfrm>
            <a:off x="1415521" y="178594"/>
            <a:ext cx="5290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0</a:t>
            </a:r>
            <a:endParaRPr lang="en-US" sz="1500">
              <a:latin typeface="Arial" pitchFamily="34" charset="0"/>
            </a:endParaRPr>
          </a:p>
        </p:txBody>
      </p:sp>
      <p:sp>
        <p:nvSpPr>
          <p:cNvPr id="18249" name="Line 841"/>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1" name="Freeform 863"/>
          <p:cNvSpPr>
            <a:spLocks/>
          </p:cNvSpPr>
          <p:nvPr/>
        </p:nvSpPr>
        <p:spPr bwMode="auto">
          <a:xfrm>
            <a:off x="2452688" y="1643062"/>
            <a:ext cx="5035021" cy="3456782"/>
          </a:xfrm>
          <a:custGeom>
            <a:avLst/>
            <a:gdLst/>
            <a:ahLst/>
            <a:cxnLst>
              <a:cxn ang="0">
                <a:pos x="46" y="184"/>
              </a:cxn>
              <a:cxn ang="0">
                <a:pos x="154" y="176"/>
              </a:cxn>
              <a:cxn ang="0">
                <a:pos x="254" y="176"/>
              </a:cxn>
              <a:cxn ang="0">
                <a:pos x="362" y="176"/>
              </a:cxn>
              <a:cxn ang="0">
                <a:pos x="461" y="169"/>
              </a:cxn>
              <a:cxn ang="0">
                <a:pos x="569" y="161"/>
              </a:cxn>
              <a:cxn ang="0">
                <a:pos x="669" y="115"/>
              </a:cxn>
              <a:cxn ang="0">
                <a:pos x="769" y="53"/>
              </a:cxn>
              <a:cxn ang="0">
                <a:pos x="877" y="15"/>
              </a:cxn>
              <a:cxn ang="0">
                <a:pos x="977" y="0"/>
              </a:cxn>
              <a:cxn ang="0">
                <a:pos x="1084" y="61"/>
              </a:cxn>
              <a:cxn ang="0">
                <a:pos x="1184" y="84"/>
              </a:cxn>
              <a:cxn ang="0">
                <a:pos x="1292" y="169"/>
              </a:cxn>
              <a:cxn ang="0">
                <a:pos x="1392" y="261"/>
              </a:cxn>
              <a:cxn ang="0">
                <a:pos x="1499" y="307"/>
              </a:cxn>
              <a:cxn ang="0">
                <a:pos x="1599" y="415"/>
              </a:cxn>
              <a:cxn ang="0">
                <a:pos x="1707" y="538"/>
              </a:cxn>
              <a:cxn ang="0">
                <a:pos x="1807" y="630"/>
              </a:cxn>
              <a:cxn ang="0">
                <a:pos x="1914" y="738"/>
              </a:cxn>
              <a:cxn ang="0">
                <a:pos x="2014" y="861"/>
              </a:cxn>
              <a:cxn ang="0">
                <a:pos x="2114" y="953"/>
              </a:cxn>
              <a:cxn ang="0">
                <a:pos x="2222" y="1037"/>
              </a:cxn>
              <a:cxn ang="0">
                <a:pos x="2322" y="1137"/>
              </a:cxn>
              <a:cxn ang="0">
                <a:pos x="2429" y="1207"/>
              </a:cxn>
              <a:cxn ang="0">
                <a:pos x="2529" y="1260"/>
              </a:cxn>
              <a:cxn ang="0">
                <a:pos x="2637" y="1337"/>
              </a:cxn>
              <a:cxn ang="0">
                <a:pos x="2737" y="1383"/>
              </a:cxn>
              <a:cxn ang="0">
                <a:pos x="2845" y="1391"/>
              </a:cxn>
              <a:cxn ang="0">
                <a:pos x="2945" y="1468"/>
              </a:cxn>
              <a:cxn ang="0">
                <a:pos x="3052" y="1483"/>
              </a:cxn>
              <a:cxn ang="0">
                <a:pos x="3152" y="1460"/>
              </a:cxn>
              <a:cxn ang="0">
                <a:pos x="3260" y="1560"/>
              </a:cxn>
              <a:cxn ang="0">
                <a:pos x="3360" y="1614"/>
              </a:cxn>
              <a:cxn ang="0">
                <a:pos x="3460" y="1576"/>
              </a:cxn>
              <a:cxn ang="0">
                <a:pos x="3567" y="1645"/>
              </a:cxn>
              <a:cxn ang="0">
                <a:pos x="3667" y="1722"/>
              </a:cxn>
              <a:cxn ang="0">
                <a:pos x="3775" y="2337"/>
              </a:cxn>
            </a:cxnLst>
            <a:rect l="0" t="0" r="r" b="b"/>
            <a:pathLst>
              <a:path w="3806" h="2613">
                <a:moveTo>
                  <a:pt x="0" y="184"/>
                </a:moveTo>
                <a:lnTo>
                  <a:pt x="46" y="184"/>
                </a:lnTo>
                <a:lnTo>
                  <a:pt x="100" y="184"/>
                </a:lnTo>
                <a:lnTo>
                  <a:pt x="154" y="176"/>
                </a:lnTo>
                <a:lnTo>
                  <a:pt x="200" y="176"/>
                </a:lnTo>
                <a:lnTo>
                  <a:pt x="254" y="176"/>
                </a:lnTo>
                <a:lnTo>
                  <a:pt x="308" y="176"/>
                </a:lnTo>
                <a:lnTo>
                  <a:pt x="362" y="176"/>
                </a:lnTo>
                <a:lnTo>
                  <a:pt x="408" y="176"/>
                </a:lnTo>
                <a:lnTo>
                  <a:pt x="461" y="169"/>
                </a:lnTo>
                <a:lnTo>
                  <a:pt x="515" y="169"/>
                </a:lnTo>
                <a:lnTo>
                  <a:pt x="569" y="161"/>
                </a:lnTo>
                <a:lnTo>
                  <a:pt x="615" y="153"/>
                </a:lnTo>
                <a:lnTo>
                  <a:pt x="669" y="115"/>
                </a:lnTo>
                <a:lnTo>
                  <a:pt x="723" y="77"/>
                </a:lnTo>
                <a:lnTo>
                  <a:pt x="769" y="53"/>
                </a:lnTo>
                <a:lnTo>
                  <a:pt x="823" y="38"/>
                </a:lnTo>
                <a:lnTo>
                  <a:pt x="877" y="15"/>
                </a:lnTo>
                <a:lnTo>
                  <a:pt x="930" y="7"/>
                </a:lnTo>
                <a:lnTo>
                  <a:pt x="977" y="0"/>
                </a:lnTo>
                <a:lnTo>
                  <a:pt x="1030" y="0"/>
                </a:lnTo>
                <a:lnTo>
                  <a:pt x="1084" y="61"/>
                </a:lnTo>
                <a:lnTo>
                  <a:pt x="1138" y="77"/>
                </a:lnTo>
                <a:lnTo>
                  <a:pt x="1184" y="84"/>
                </a:lnTo>
                <a:lnTo>
                  <a:pt x="1238" y="153"/>
                </a:lnTo>
                <a:lnTo>
                  <a:pt x="1292" y="169"/>
                </a:lnTo>
                <a:lnTo>
                  <a:pt x="1338" y="184"/>
                </a:lnTo>
                <a:lnTo>
                  <a:pt x="1392" y="261"/>
                </a:lnTo>
                <a:lnTo>
                  <a:pt x="1445" y="276"/>
                </a:lnTo>
                <a:lnTo>
                  <a:pt x="1499" y="307"/>
                </a:lnTo>
                <a:lnTo>
                  <a:pt x="1545" y="392"/>
                </a:lnTo>
                <a:lnTo>
                  <a:pt x="1599" y="415"/>
                </a:lnTo>
                <a:lnTo>
                  <a:pt x="1653" y="461"/>
                </a:lnTo>
                <a:lnTo>
                  <a:pt x="1707" y="538"/>
                </a:lnTo>
                <a:lnTo>
                  <a:pt x="1753" y="576"/>
                </a:lnTo>
                <a:lnTo>
                  <a:pt x="1807" y="630"/>
                </a:lnTo>
                <a:lnTo>
                  <a:pt x="1861" y="699"/>
                </a:lnTo>
                <a:lnTo>
                  <a:pt x="1914" y="738"/>
                </a:lnTo>
                <a:lnTo>
                  <a:pt x="1961" y="799"/>
                </a:lnTo>
                <a:lnTo>
                  <a:pt x="2014" y="861"/>
                </a:lnTo>
                <a:lnTo>
                  <a:pt x="2068" y="899"/>
                </a:lnTo>
                <a:lnTo>
                  <a:pt x="2114" y="953"/>
                </a:lnTo>
                <a:lnTo>
                  <a:pt x="2168" y="1007"/>
                </a:lnTo>
                <a:lnTo>
                  <a:pt x="2222" y="1037"/>
                </a:lnTo>
                <a:lnTo>
                  <a:pt x="2276" y="1091"/>
                </a:lnTo>
                <a:lnTo>
                  <a:pt x="2322" y="1137"/>
                </a:lnTo>
                <a:lnTo>
                  <a:pt x="2376" y="1160"/>
                </a:lnTo>
                <a:lnTo>
                  <a:pt x="2429" y="1207"/>
                </a:lnTo>
                <a:lnTo>
                  <a:pt x="2483" y="1253"/>
                </a:lnTo>
                <a:lnTo>
                  <a:pt x="2529" y="1260"/>
                </a:lnTo>
                <a:lnTo>
                  <a:pt x="2583" y="1307"/>
                </a:lnTo>
                <a:lnTo>
                  <a:pt x="2637" y="1337"/>
                </a:lnTo>
                <a:lnTo>
                  <a:pt x="2683" y="1337"/>
                </a:lnTo>
                <a:lnTo>
                  <a:pt x="2737" y="1383"/>
                </a:lnTo>
                <a:lnTo>
                  <a:pt x="2791" y="1414"/>
                </a:lnTo>
                <a:lnTo>
                  <a:pt x="2845" y="1391"/>
                </a:lnTo>
                <a:lnTo>
                  <a:pt x="2891" y="1437"/>
                </a:lnTo>
                <a:lnTo>
                  <a:pt x="2945" y="1468"/>
                </a:lnTo>
                <a:lnTo>
                  <a:pt x="2998" y="1422"/>
                </a:lnTo>
                <a:lnTo>
                  <a:pt x="3052" y="1483"/>
                </a:lnTo>
                <a:lnTo>
                  <a:pt x="3098" y="1514"/>
                </a:lnTo>
                <a:lnTo>
                  <a:pt x="3152" y="1460"/>
                </a:lnTo>
                <a:lnTo>
                  <a:pt x="3206" y="1545"/>
                </a:lnTo>
                <a:lnTo>
                  <a:pt x="3260" y="1560"/>
                </a:lnTo>
                <a:lnTo>
                  <a:pt x="3306" y="1499"/>
                </a:lnTo>
                <a:lnTo>
                  <a:pt x="3360" y="1614"/>
                </a:lnTo>
                <a:lnTo>
                  <a:pt x="3413" y="1606"/>
                </a:lnTo>
                <a:lnTo>
                  <a:pt x="3460" y="1576"/>
                </a:lnTo>
                <a:lnTo>
                  <a:pt x="3513" y="1676"/>
                </a:lnTo>
                <a:lnTo>
                  <a:pt x="3567" y="1645"/>
                </a:lnTo>
                <a:lnTo>
                  <a:pt x="3621" y="1668"/>
                </a:lnTo>
                <a:lnTo>
                  <a:pt x="3667" y="1722"/>
                </a:lnTo>
                <a:lnTo>
                  <a:pt x="3721" y="1891"/>
                </a:lnTo>
                <a:lnTo>
                  <a:pt x="3775" y="2337"/>
                </a:lnTo>
                <a:lnTo>
                  <a:pt x="3806" y="2613"/>
                </a:lnTo>
              </a:path>
            </a:pathLst>
          </a:custGeom>
          <a:noFill/>
          <a:ln w="38100" cap="flat">
            <a:solidFill>
              <a:srgbClr val="FF0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3" name="Freeform 865"/>
          <p:cNvSpPr>
            <a:spLocks/>
          </p:cNvSpPr>
          <p:nvPr/>
        </p:nvSpPr>
        <p:spPr bwMode="auto">
          <a:xfrm>
            <a:off x="2452688" y="1621896"/>
            <a:ext cx="5115719" cy="3477948"/>
          </a:xfrm>
          <a:custGeom>
            <a:avLst/>
            <a:gdLst/>
            <a:ahLst/>
            <a:cxnLst>
              <a:cxn ang="0">
                <a:pos x="46" y="192"/>
              </a:cxn>
              <a:cxn ang="0">
                <a:pos x="154" y="192"/>
              </a:cxn>
              <a:cxn ang="0">
                <a:pos x="254" y="185"/>
              </a:cxn>
              <a:cxn ang="0">
                <a:pos x="362" y="177"/>
              </a:cxn>
              <a:cxn ang="0">
                <a:pos x="461" y="162"/>
              </a:cxn>
              <a:cxn ang="0">
                <a:pos x="569" y="154"/>
              </a:cxn>
              <a:cxn ang="0">
                <a:pos x="669" y="100"/>
              </a:cxn>
              <a:cxn ang="0">
                <a:pos x="769" y="39"/>
              </a:cxn>
              <a:cxn ang="0">
                <a:pos x="877" y="8"/>
              </a:cxn>
              <a:cxn ang="0">
                <a:pos x="977" y="8"/>
              </a:cxn>
              <a:cxn ang="0">
                <a:pos x="1084" y="93"/>
              </a:cxn>
              <a:cxn ang="0">
                <a:pos x="1184" y="146"/>
              </a:cxn>
              <a:cxn ang="0">
                <a:pos x="1292" y="246"/>
              </a:cxn>
              <a:cxn ang="0">
                <a:pos x="1392" y="346"/>
              </a:cxn>
              <a:cxn ang="0">
                <a:pos x="1499" y="415"/>
              </a:cxn>
              <a:cxn ang="0">
                <a:pos x="1599" y="508"/>
              </a:cxn>
              <a:cxn ang="0">
                <a:pos x="1707" y="608"/>
              </a:cxn>
              <a:cxn ang="0">
                <a:pos x="1807" y="677"/>
              </a:cxn>
              <a:cxn ang="0">
                <a:pos x="1914" y="746"/>
              </a:cxn>
              <a:cxn ang="0">
                <a:pos x="2014" y="838"/>
              </a:cxn>
              <a:cxn ang="0">
                <a:pos x="2114" y="869"/>
              </a:cxn>
              <a:cxn ang="0">
                <a:pos x="2222" y="923"/>
              </a:cxn>
              <a:cxn ang="0">
                <a:pos x="2322" y="1015"/>
              </a:cxn>
              <a:cxn ang="0">
                <a:pos x="2429" y="992"/>
              </a:cxn>
              <a:cxn ang="0">
                <a:pos x="2529" y="1038"/>
              </a:cxn>
              <a:cxn ang="0">
                <a:pos x="2637" y="1176"/>
              </a:cxn>
              <a:cxn ang="0">
                <a:pos x="2737" y="1238"/>
              </a:cxn>
              <a:cxn ang="0">
                <a:pos x="2845" y="1299"/>
              </a:cxn>
              <a:cxn ang="0">
                <a:pos x="2945" y="1415"/>
              </a:cxn>
              <a:cxn ang="0">
                <a:pos x="3052" y="1507"/>
              </a:cxn>
              <a:cxn ang="0">
                <a:pos x="3152" y="1561"/>
              </a:cxn>
              <a:cxn ang="0">
                <a:pos x="3260" y="1676"/>
              </a:cxn>
              <a:cxn ang="0">
                <a:pos x="3360" y="1799"/>
              </a:cxn>
              <a:cxn ang="0">
                <a:pos x="3460" y="1899"/>
              </a:cxn>
              <a:cxn ang="0">
                <a:pos x="3567" y="2022"/>
              </a:cxn>
              <a:cxn ang="0">
                <a:pos x="3667" y="2176"/>
              </a:cxn>
              <a:cxn ang="0">
                <a:pos x="3775" y="2376"/>
              </a:cxn>
              <a:cxn ang="0">
                <a:pos x="3867" y="2629"/>
              </a:cxn>
            </a:cxnLst>
            <a:rect l="0" t="0" r="r" b="b"/>
            <a:pathLst>
              <a:path w="3867" h="2629">
                <a:moveTo>
                  <a:pt x="0" y="200"/>
                </a:moveTo>
                <a:lnTo>
                  <a:pt x="46" y="192"/>
                </a:lnTo>
                <a:lnTo>
                  <a:pt x="100" y="192"/>
                </a:lnTo>
                <a:lnTo>
                  <a:pt x="154" y="192"/>
                </a:lnTo>
                <a:lnTo>
                  <a:pt x="200" y="185"/>
                </a:lnTo>
                <a:lnTo>
                  <a:pt x="254" y="185"/>
                </a:lnTo>
                <a:lnTo>
                  <a:pt x="308" y="177"/>
                </a:lnTo>
                <a:lnTo>
                  <a:pt x="362" y="177"/>
                </a:lnTo>
                <a:lnTo>
                  <a:pt x="408" y="169"/>
                </a:lnTo>
                <a:lnTo>
                  <a:pt x="461" y="162"/>
                </a:lnTo>
                <a:lnTo>
                  <a:pt x="515" y="162"/>
                </a:lnTo>
                <a:lnTo>
                  <a:pt x="569" y="154"/>
                </a:lnTo>
                <a:lnTo>
                  <a:pt x="615" y="139"/>
                </a:lnTo>
                <a:lnTo>
                  <a:pt x="669" y="100"/>
                </a:lnTo>
                <a:lnTo>
                  <a:pt x="723" y="62"/>
                </a:lnTo>
                <a:lnTo>
                  <a:pt x="769" y="39"/>
                </a:lnTo>
                <a:lnTo>
                  <a:pt x="823" y="23"/>
                </a:lnTo>
                <a:lnTo>
                  <a:pt x="877" y="8"/>
                </a:lnTo>
                <a:lnTo>
                  <a:pt x="930" y="0"/>
                </a:lnTo>
                <a:lnTo>
                  <a:pt x="977" y="8"/>
                </a:lnTo>
                <a:lnTo>
                  <a:pt x="1030" y="23"/>
                </a:lnTo>
                <a:lnTo>
                  <a:pt x="1084" y="93"/>
                </a:lnTo>
                <a:lnTo>
                  <a:pt x="1138" y="116"/>
                </a:lnTo>
                <a:lnTo>
                  <a:pt x="1184" y="146"/>
                </a:lnTo>
                <a:lnTo>
                  <a:pt x="1238" y="216"/>
                </a:lnTo>
                <a:lnTo>
                  <a:pt x="1292" y="246"/>
                </a:lnTo>
                <a:lnTo>
                  <a:pt x="1338" y="277"/>
                </a:lnTo>
                <a:lnTo>
                  <a:pt x="1392" y="346"/>
                </a:lnTo>
                <a:lnTo>
                  <a:pt x="1445" y="377"/>
                </a:lnTo>
                <a:lnTo>
                  <a:pt x="1499" y="415"/>
                </a:lnTo>
                <a:lnTo>
                  <a:pt x="1545" y="485"/>
                </a:lnTo>
                <a:lnTo>
                  <a:pt x="1599" y="508"/>
                </a:lnTo>
                <a:lnTo>
                  <a:pt x="1653" y="554"/>
                </a:lnTo>
                <a:lnTo>
                  <a:pt x="1707" y="608"/>
                </a:lnTo>
                <a:lnTo>
                  <a:pt x="1753" y="638"/>
                </a:lnTo>
                <a:lnTo>
                  <a:pt x="1807" y="677"/>
                </a:lnTo>
                <a:lnTo>
                  <a:pt x="1861" y="731"/>
                </a:lnTo>
                <a:lnTo>
                  <a:pt x="1914" y="746"/>
                </a:lnTo>
                <a:lnTo>
                  <a:pt x="1961" y="784"/>
                </a:lnTo>
                <a:lnTo>
                  <a:pt x="2014" y="838"/>
                </a:lnTo>
                <a:lnTo>
                  <a:pt x="2068" y="846"/>
                </a:lnTo>
                <a:lnTo>
                  <a:pt x="2114" y="869"/>
                </a:lnTo>
                <a:lnTo>
                  <a:pt x="2168" y="930"/>
                </a:lnTo>
                <a:lnTo>
                  <a:pt x="2222" y="923"/>
                </a:lnTo>
                <a:lnTo>
                  <a:pt x="2276" y="938"/>
                </a:lnTo>
                <a:lnTo>
                  <a:pt x="2322" y="1015"/>
                </a:lnTo>
                <a:lnTo>
                  <a:pt x="2376" y="984"/>
                </a:lnTo>
                <a:lnTo>
                  <a:pt x="2429" y="992"/>
                </a:lnTo>
                <a:lnTo>
                  <a:pt x="2483" y="1084"/>
                </a:lnTo>
                <a:lnTo>
                  <a:pt x="2529" y="1038"/>
                </a:lnTo>
                <a:lnTo>
                  <a:pt x="2583" y="1053"/>
                </a:lnTo>
                <a:lnTo>
                  <a:pt x="2637" y="1176"/>
                </a:lnTo>
                <a:lnTo>
                  <a:pt x="2683" y="1169"/>
                </a:lnTo>
                <a:lnTo>
                  <a:pt x="2737" y="1238"/>
                </a:lnTo>
                <a:lnTo>
                  <a:pt x="2791" y="1299"/>
                </a:lnTo>
                <a:lnTo>
                  <a:pt x="2845" y="1299"/>
                </a:lnTo>
                <a:lnTo>
                  <a:pt x="2891" y="1369"/>
                </a:lnTo>
                <a:lnTo>
                  <a:pt x="2945" y="1415"/>
                </a:lnTo>
                <a:lnTo>
                  <a:pt x="2998" y="1422"/>
                </a:lnTo>
                <a:lnTo>
                  <a:pt x="3052" y="1507"/>
                </a:lnTo>
                <a:lnTo>
                  <a:pt x="3098" y="1538"/>
                </a:lnTo>
                <a:lnTo>
                  <a:pt x="3152" y="1561"/>
                </a:lnTo>
                <a:lnTo>
                  <a:pt x="3206" y="1645"/>
                </a:lnTo>
                <a:lnTo>
                  <a:pt x="3260" y="1676"/>
                </a:lnTo>
                <a:lnTo>
                  <a:pt x="3306" y="1722"/>
                </a:lnTo>
                <a:lnTo>
                  <a:pt x="3360" y="1799"/>
                </a:lnTo>
                <a:lnTo>
                  <a:pt x="3413" y="1838"/>
                </a:lnTo>
                <a:lnTo>
                  <a:pt x="3460" y="1899"/>
                </a:lnTo>
                <a:lnTo>
                  <a:pt x="3513" y="1976"/>
                </a:lnTo>
                <a:lnTo>
                  <a:pt x="3567" y="2022"/>
                </a:lnTo>
                <a:lnTo>
                  <a:pt x="3621" y="2091"/>
                </a:lnTo>
                <a:lnTo>
                  <a:pt x="3667" y="2176"/>
                </a:lnTo>
                <a:lnTo>
                  <a:pt x="3721" y="2260"/>
                </a:lnTo>
                <a:lnTo>
                  <a:pt x="3775" y="2376"/>
                </a:lnTo>
                <a:lnTo>
                  <a:pt x="3829" y="2514"/>
                </a:lnTo>
                <a:lnTo>
                  <a:pt x="3867" y="2629"/>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7" name="Freeform 869"/>
          <p:cNvSpPr>
            <a:spLocks/>
          </p:cNvSpPr>
          <p:nvPr/>
        </p:nvSpPr>
        <p:spPr bwMode="auto">
          <a:xfrm>
            <a:off x="2452688" y="1643062"/>
            <a:ext cx="4840553" cy="3456782"/>
          </a:xfrm>
          <a:custGeom>
            <a:avLst/>
            <a:gdLst/>
            <a:ahLst/>
            <a:cxnLst>
              <a:cxn ang="0">
                <a:pos x="46" y="176"/>
              </a:cxn>
              <a:cxn ang="0">
                <a:pos x="154" y="169"/>
              </a:cxn>
              <a:cxn ang="0">
                <a:pos x="254" y="161"/>
              </a:cxn>
              <a:cxn ang="0">
                <a:pos x="362" y="146"/>
              </a:cxn>
              <a:cxn ang="0">
                <a:pos x="461" y="138"/>
              </a:cxn>
              <a:cxn ang="0">
                <a:pos x="569" y="123"/>
              </a:cxn>
              <a:cxn ang="0">
                <a:pos x="669" y="77"/>
              </a:cxn>
              <a:cxn ang="0">
                <a:pos x="769" y="15"/>
              </a:cxn>
              <a:cxn ang="0">
                <a:pos x="877" y="0"/>
              </a:cxn>
              <a:cxn ang="0">
                <a:pos x="977" y="15"/>
              </a:cxn>
              <a:cxn ang="0">
                <a:pos x="1084" y="115"/>
              </a:cxn>
              <a:cxn ang="0">
                <a:pos x="1184" y="184"/>
              </a:cxn>
              <a:cxn ang="0">
                <a:pos x="1292" y="284"/>
              </a:cxn>
              <a:cxn ang="0">
                <a:pos x="1392" y="384"/>
              </a:cxn>
              <a:cxn ang="0">
                <a:pos x="1499" y="453"/>
              </a:cxn>
              <a:cxn ang="0">
                <a:pos x="1599" y="530"/>
              </a:cxn>
              <a:cxn ang="0">
                <a:pos x="1707" y="615"/>
              </a:cxn>
              <a:cxn ang="0">
                <a:pos x="1807" y="653"/>
              </a:cxn>
              <a:cxn ang="0">
                <a:pos x="1914" y="707"/>
              </a:cxn>
              <a:cxn ang="0">
                <a:pos x="2014" y="784"/>
              </a:cxn>
              <a:cxn ang="0">
                <a:pos x="2114" y="776"/>
              </a:cxn>
              <a:cxn ang="0">
                <a:pos x="2222" y="822"/>
              </a:cxn>
              <a:cxn ang="0">
                <a:pos x="2322" y="922"/>
              </a:cxn>
              <a:cxn ang="0">
                <a:pos x="2429" y="868"/>
              </a:cxn>
              <a:cxn ang="0">
                <a:pos x="2529" y="938"/>
              </a:cxn>
              <a:cxn ang="0">
                <a:pos x="2637" y="1145"/>
              </a:cxn>
              <a:cxn ang="0">
                <a:pos x="2737" y="1314"/>
              </a:cxn>
              <a:cxn ang="0">
                <a:pos x="2845" y="1437"/>
              </a:cxn>
              <a:cxn ang="0">
                <a:pos x="2945" y="1576"/>
              </a:cxn>
              <a:cxn ang="0">
                <a:pos x="3052" y="1706"/>
              </a:cxn>
              <a:cxn ang="0">
                <a:pos x="3152" y="1829"/>
              </a:cxn>
              <a:cxn ang="0">
                <a:pos x="3260" y="1968"/>
              </a:cxn>
              <a:cxn ang="0">
                <a:pos x="3360" y="2121"/>
              </a:cxn>
              <a:cxn ang="0">
                <a:pos x="3460" y="2267"/>
              </a:cxn>
              <a:cxn ang="0">
                <a:pos x="3567" y="2429"/>
              </a:cxn>
              <a:cxn ang="0">
                <a:pos x="3659" y="2613"/>
              </a:cxn>
            </a:cxnLst>
            <a:rect l="0" t="0" r="r" b="b"/>
            <a:pathLst>
              <a:path w="3659" h="2613">
                <a:moveTo>
                  <a:pt x="0" y="184"/>
                </a:moveTo>
                <a:lnTo>
                  <a:pt x="46" y="176"/>
                </a:lnTo>
                <a:lnTo>
                  <a:pt x="100" y="169"/>
                </a:lnTo>
                <a:lnTo>
                  <a:pt x="154" y="169"/>
                </a:lnTo>
                <a:lnTo>
                  <a:pt x="200" y="161"/>
                </a:lnTo>
                <a:lnTo>
                  <a:pt x="254" y="161"/>
                </a:lnTo>
                <a:lnTo>
                  <a:pt x="308" y="153"/>
                </a:lnTo>
                <a:lnTo>
                  <a:pt x="362" y="146"/>
                </a:lnTo>
                <a:lnTo>
                  <a:pt x="408" y="146"/>
                </a:lnTo>
                <a:lnTo>
                  <a:pt x="461" y="138"/>
                </a:lnTo>
                <a:lnTo>
                  <a:pt x="515" y="130"/>
                </a:lnTo>
                <a:lnTo>
                  <a:pt x="569" y="123"/>
                </a:lnTo>
                <a:lnTo>
                  <a:pt x="615" y="115"/>
                </a:lnTo>
                <a:lnTo>
                  <a:pt x="669" y="77"/>
                </a:lnTo>
                <a:lnTo>
                  <a:pt x="723" y="38"/>
                </a:lnTo>
                <a:lnTo>
                  <a:pt x="769" y="15"/>
                </a:lnTo>
                <a:lnTo>
                  <a:pt x="823" y="7"/>
                </a:lnTo>
                <a:lnTo>
                  <a:pt x="877" y="0"/>
                </a:lnTo>
                <a:lnTo>
                  <a:pt x="930" y="7"/>
                </a:lnTo>
                <a:lnTo>
                  <a:pt x="977" y="15"/>
                </a:lnTo>
                <a:lnTo>
                  <a:pt x="1030" y="46"/>
                </a:lnTo>
                <a:lnTo>
                  <a:pt x="1084" y="115"/>
                </a:lnTo>
                <a:lnTo>
                  <a:pt x="1138" y="153"/>
                </a:lnTo>
                <a:lnTo>
                  <a:pt x="1184" y="184"/>
                </a:lnTo>
                <a:lnTo>
                  <a:pt x="1238" y="253"/>
                </a:lnTo>
                <a:lnTo>
                  <a:pt x="1292" y="284"/>
                </a:lnTo>
                <a:lnTo>
                  <a:pt x="1338" y="323"/>
                </a:lnTo>
                <a:lnTo>
                  <a:pt x="1392" y="384"/>
                </a:lnTo>
                <a:lnTo>
                  <a:pt x="1445" y="415"/>
                </a:lnTo>
                <a:lnTo>
                  <a:pt x="1499" y="453"/>
                </a:lnTo>
                <a:lnTo>
                  <a:pt x="1545" y="507"/>
                </a:lnTo>
                <a:lnTo>
                  <a:pt x="1599" y="530"/>
                </a:lnTo>
                <a:lnTo>
                  <a:pt x="1653" y="569"/>
                </a:lnTo>
                <a:lnTo>
                  <a:pt x="1707" y="615"/>
                </a:lnTo>
                <a:lnTo>
                  <a:pt x="1753" y="630"/>
                </a:lnTo>
                <a:lnTo>
                  <a:pt x="1807" y="653"/>
                </a:lnTo>
                <a:lnTo>
                  <a:pt x="1861" y="707"/>
                </a:lnTo>
                <a:lnTo>
                  <a:pt x="1914" y="707"/>
                </a:lnTo>
                <a:lnTo>
                  <a:pt x="1961" y="722"/>
                </a:lnTo>
                <a:lnTo>
                  <a:pt x="2014" y="784"/>
                </a:lnTo>
                <a:lnTo>
                  <a:pt x="2068" y="768"/>
                </a:lnTo>
                <a:lnTo>
                  <a:pt x="2114" y="776"/>
                </a:lnTo>
                <a:lnTo>
                  <a:pt x="2168" y="853"/>
                </a:lnTo>
                <a:lnTo>
                  <a:pt x="2222" y="822"/>
                </a:lnTo>
                <a:lnTo>
                  <a:pt x="2276" y="815"/>
                </a:lnTo>
                <a:lnTo>
                  <a:pt x="2322" y="922"/>
                </a:lnTo>
                <a:lnTo>
                  <a:pt x="2376" y="876"/>
                </a:lnTo>
                <a:lnTo>
                  <a:pt x="2429" y="868"/>
                </a:lnTo>
                <a:lnTo>
                  <a:pt x="2483" y="999"/>
                </a:lnTo>
                <a:lnTo>
                  <a:pt x="2529" y="938"/>
                </a:lnTo>
                <a:lnTo>
                  <a:pt x="2583" y="945"/>
                </a:lnTo>
                <a:lnTo>
                  <a:pt x="2637" y="1145"/>
                </a:lnTo>
                <a:lnTo>
                  <a:pt x="2683" y="1207"/>
                </a:lnTo>
                <a:lnTo>
                  <a:pt x="2737" y="1314"/>
                </a:lnTo>
                <a:lnTo>
                  <a:pt x="2791" y="1383"/>
                </a:lnTo>
                <a:lnTo>
                  <a:pt x="2845" y="1437"/>
                </a:lnTo>
                <a:lnTo>
                  <a:pt x="2891" y="1522"/>
                </a:lnTo>
                <a:lnTo>
                  <a:pt x="2945" y="1576"/>
                </a:lnTo>
                <a:lnTo>
                  <a:pt x="2998" y="1637"/>
                </a:lnTo>
                <a:lnTo>
                  <a:pt x="3052" y="1706"/>
                </a:lnTo>
                <a:lnTo>
                  <a:pt x="3098" y="1768"/>
                </a:lnTo>
                <a:lnTo>
                  <a:pt x="3152" y="1829"/>
                </a:lnTo>
                <a:lnTo>
                  <a:pt x="3206" y="1906"/>
                </a:lnTo>
                <a:lnTo>
                  <a:pt x="3260" y="1968"/>
                </a:lnTo>
                <a:lnTo>
                  <a:pt x="3306" y="2045"/>
                </a:lnTo>
                <a:lnTo>
                  <a:pt x="3360" y="2121"/>
                </a:lnTo>
                <a:lnTo>
                  <a:pt x="3413" y="2191"/>
                </a:lnTo>
                <a:lnTo>
                  <a:pt x="3460" y="2267"/>
                </a:lnTo>
                <a:lnTo>
                  <a:pt x="3513" y="2352"/>
                </a:lnTo>
                <a:lnTo>
                  <a:pt x="3567" y="2429"/>
                </a:lnTo>
                <a:lnTo>
                  <a:pt x="3621" y="2521"/>
                </a:lnTo>
                <a:lnTo>
                  <a:pt x="3659" y="2613"/>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nvGrpSpPr>
          <p:cNvPr id="7" name="Group 919"/>
          <p:cNvGrpSpPr/>
          <p:nvPr/>
        </p:nvGrpSpPr>
        <p:grpSpPr>
          <a:xfrm>
            <a:off x="1588824" y="310886"/>
            <a:ext cx="5836708" cy="4788958"/>
            <a:chOff x="992188" y="373063"/>
            <a:chExt cx="7004050" cy="5746750"/>
          </a:xfrm>
        </p:grpSpPr>
        <p:sp>
          <p:nvSpPr>
            <p:cNvPr id="18274" name="Freeform 866"/>
            <p:cNvSpPr>
              <a:spLocks/>
            </p:cNvSpPr>
            <p:nvPr/>
          </p:nvSpPr>
          <p:spPr bwMode="auto">
            <a:xfrm>
              <a:off x="992188" y="384175"/>
              <a:ext cx="2012950" cy="1465263"/>
            </a:xfrm>
            <a:custGeom>
              <a:avLst/>
              <a:gdLst/>
              <a:ahLst/>
              <a:cxnLst>
                <a:cxn ang="0">
                  <a:pos x="0" y="0"/>
                </a:cxn>
                <a:cxn ang="0">
                  <a:pos x="0" y="8"/>
                </a:cxn>
                <a:cxn ang="0">
                  <a:pos x="38" y="39"/>
                </a:cxn>
                <a:cxn ang="0">
                  <a:pos x="84" y="77"/>
                </a:cxn>
                <a:cxn ang="0">
                  <a:pos x="123" y="108"/>
                </a:cxn>
                <a:cxn ang="0">
                  <a:pos x="161" y="139"/>
                </a:cxn>
                <a:cxn ang="0">
                  <a:pos x="200" y="177"/>
                </a:cxn>
                <a:cxn ang="0">
                  <a:pos x="238" y="208"/>
                </a:cxn>
                <a:cxn ang="0">
                  <a:pos x="277" y="239"/>
                </a:cxn>
                <a:cxn ang="0">
                  <a:pos x="323" y="277"/>
                </a:cxn>
                <a:cxn ang="0">
                  <a:pos x="361" y="308"/>
                </a:cxn>
                <a:cxn ang="0">
                  <a:pos x="400" y="339"/>
                </a:cxn>
                <a:cxn ang="0">
                  <a:pos x="438" y="369"/>
                </a:cxn>
                <a:cxn ang="0">
                  <a:pos x="476" y="400"/>
                </a:cxn>
                <a:cxn ang="0">
                  <a:pos x="515" y="431"/>
                </a:cxn>
                <a:cxn ang="0">
                  <a:pos x="553" y="462"/>
                </a:cxn>
                <a:cxn ang="0">
                  <a:pos x="653" y="523"/>
                </a:cxn>
                <a:cxn ang="0">
                  <a:pos x="699" y="561"/>
                </a:cxn>
                <a:cxn ang="0">
                  <a:pos x="753" y="600"/>
                </a:cxn>
                <a:cxn ang="0">
                  <a:pos x="807" y="631"/>
                </a:cxn>
                <a:cxn ang="0">
                  <a:pos x="853" y="661"/>
                </a:cxn>
                <a:cxn ang="0">
                  <a:pos x="907" y="700"/>
                </a:cxn>
                <a:cxn ang="0">
                  <a:pos x="961" y="731"/>
                </a:cxn>
                <a:cxn ang="0">
                  <a:pos x="1015" y="761"/>
                </a:cxn>
                <a:cxn ang="0">
                  <a:pos x="1061" y="792"/>
                </a:cxn>
                <a:cxn ang="0">
                  <a:pos x="1114" y="823"/>
                </a:cxn>
                <a:cxn ang="0">
                  <a:pos x="1168" y="861"/>
                </a:cxn>
                <a:cxn ang="0">
                  <a:pos x="1222" y="892"/>
                </a:cxn>
                <a:cxn ang="0">
                  <a:pos x="1268" y="923"/>
                </a:cxn>
              </a:cxnLst>
              <a:rect l="0" t="0" r="r" b="b"/>
              <a:pathLst>
                <a:path w="1268" h="923">
                  <a:moveTo>
                    <a:pt x="0" y="0"/>
                  </a:moveTo>
                  <a:lnTo>
                    <a:pt x="0" y="8"/>
                  </a:lnTo>
                  <a:lnTo>
                    <a:pt x="38" y="39"/>
                  </a:lnTo>
                  <a:lnTo>
                    <a:pt x="84" y="77"/>
                  </a:lnTo>
                  <a:lnTo>
                    <a:pt x="123" y="108"/>
                  </a:lnTo>
                  <a:lnTo>
                    <a:pt x="161" y="139"/>
                  </a:lnTo>
                  <a:lnTo>
                    <a:pt x="200" y="177"/>
                  </a:lnTo>
                  <a:lnTo>
                    <a:pt x="238" y="208"/>
                  </a:lnTo>
                  <a:lnTo>
                    <a:pt x="277" y="239"/>
                  </a:lnTo>
                  <a:lnTo>
                    <a:pt x="323" y="277"/>
                  </a:lnTo>
                  <a:lnTo>
                    <a:pt x="361" y="308"/>
                  </a:lnTo>
                  <a:lnTo>
                    <a:pt x="400" y="339"/>
                  </a:lnTo>
                  <a:lnTo>
                    <a:pt x="438" y="369"/>
                  </a:lnTo>
                  <a:lnTo>
                    <a:pt x="476" y="400"/>
                  </a:lnTo>
                  <a:lnTo>
                    <a:pt x="515" y="431"/>
                  </a:lnTo>
                  <a:lnTo>
                    <a:pt x="553" y="462"/>
                  </a:lnTo>
                  <a:lnTo>
                    <a:pt x="653" y="523"/>
                  </a:lnTo>
                  <a:lnTo>
                    <a:pt x="699" y="561"/>
                  </a:lnTo>
                  <a:lnTo>
                    <a:pt x="753" y="600"/>
                  </a:lnTo>
                  <a:lnTo>
                    <a:pt x="807" y="631"/>
                  </a:lnTo>
                  <a:lnTo>
                    <a:pt x="853" y="661"/>
                  </a:lnTo>
                  <a:lnTo>
                    <a:pt x="907" y="700"/>
                  </a:lnTo>
                  <a:lnTo>
                    <a:pt x="961" y="731"/>
                  </a:lnTo>
                  <a:lnTo>
                    <a:pt x="1015" y="761"/>
                  </a:lnTo>
                  <a:lnTo>
                    <a:pt x="1061" y="792"/>
                  </a:lnTo>
                  <a:lnTo>
                    <a:pt x="1114" y="823"/>
                  </a:lnTo>
                  <a:lnTo>
                    <a:pt x="1168" y="861"/>
                  </a:lnTo>
                  <a:lnTo>
                    <a:pt x="1222" y="892"/>
                  </a:lnTo>
                  <a:lnTo>
                    <a:pt x="1268" y="923"/>
                  </a:lnTo>
                </a:path>
              </a:pathLst>
            </a:custGeom>
            <a:noFill/>
            <a:ln w="22225" cap="flat">
              <a:solidFill>
                <a:srgbClr val="00B05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5" name="Freeform 867"/>
            <p:cNvSpPr>
              <a:spLocks/>
            </p:cNvSpPr>
            <p:nvPr/>
          </p:nvSpPr>
          <p:spPr bwMode="auto">
            <a:xfrm>
              <a:off x="2028825" y="1958975"/>
              <a:ext cx="5967413" cy="4160838"/>
            </a:xfrm>
            <a:custGeom>
              <a:avLst/>
              <a:gdLst/>
              <a:ahLst/>
              <a:cxnLst>
                <a:cxn ang="0">
                  <a:pos x="46" y="184"/>
                </a:cxn>
                <a:cxn ang="0">
                  <a:pos x="154" y="177"/>
                </a:cxn>
                <a:cxn ang="0">
                  <a:pos x="254" y="169"/>
                </a:cxn>
                <a:cxn ang="0">
                  <a:pos x="362" y="161"/>
                </a:cxn>
                <a:cxn ang="0">
                  <a:pos x="461" y="146"/>
                </a:cxn>
                <a:cxn ang="0">
                  <a:pos x="569" y="138"/>
                </a:cxn>
                <a:cxn ang="0">
                  <a:pos x="669" y="85"/>
                </a:cxn>
                <a:cxn ang="0">
                  <a:pos x="769" y="23"/>
                </a:cxn>
                <a:cxn ang="0">
                  <a:pos x="877" y="0"/>
                </a:cxn>
                <a:cxn ang="0">
                  <a:pos x="977" y="15"/>
                </a:cxn>
                <a:cxn ang="0">
                  <a:pos x="1084" y="108"/>
                </a:cxn>
                <a:cxn ang="0">
                  <a:pos x="1184" y="177"/>
                </a:cxn>
                <a:cxn ang="0">
                  <a:pos x="1292" y="277"/>
                </a:cxn>
                <a:cxn ang="0">
                  <a:pos x="1392" y="377"/>
                </a:cxn>
                <a:cxn ang="0">
                  <a:pos x="1499" y="446"/>
                </a:cxn>
                <a:cxn ang="0">
                  <a:pos x="1599" y="530"/>
                </a:cxn>
                <a:cxn ang="0">
                  <a:pos x="1707" y="615"/>
                </a:cxn>
                <a:cxn ang="0">
                  <a:pos x="1807" y="669"/>
                </a:cxn>
                <a:cxn ang="0">
                  <a:pos x="1914" y="723"/>
                </a:cxn>
                <a:cxn ang="0">
                  <a:pos x="2014" y="807"/>
                </a:cxn>
                <a:cxn ang="0">
                  <a:pos x="2114" y="807"/>
                </a:cxn>
                <a:cxn ang="0">
                  <a:pos x="2222" y="853"/>
                </a:cxn>
                <a:cxn ang="0">
                  <a:pos x="2322" y="953"/>
                </a:cxn>
                <a:cxn ang="0">
                  <a:pos x="2429" y="907"/>
                </a:cxn>
                <a:cxn ang="0">
                  <a:pos x="2529" y="969"/>
                </a:cxn>
                <a:cxn ang="0">
                  <a:pos x="2637" y="1145"/>
                </a:cxn>
                <a:cxn ang="0">
                  <a:pos x="2737" y="1268"/>
                </a:cxn>
                <a:cxn ang="0">
                  <a:pos x="2845" y="1368"/>
                </a:cxn>
                <a:cxn ang="0">
                  <a:pos x="2945" y="1491"/>
                </a:cxn>
                <a:cxn ang="0">
                  <a:pos x="3052" y="1614"/>
                </a:cxn>
                <a:cxn ang="0">
                  <a:pos x="3152" y="1714"/>
                </a:cxn>
                <a:cxn ang="0">
                  <a:pos x="3260" y="1837"/>
                </a:cxn>
                <a:cxn ang="0">
                  <a:pos x="3360" y="1976"/>
                </a:cxn>
                <a:cxn ang="0">
                  <a:pos x="3460" y="2099"/>
                </a:cxn>
                <a:cxn ang="0">
                  <a:pos x="3567" y="2237"/>
                </a:cxn>
                <a:cxn ang="0">
                  <a:pos x="3667" y="2414"/>
                </a:cxn>
                <a:cxn ang="0">
                  <a:pos x="3759" y="2621"/>
                </a:cxn>
              </a:cxnLst>
              <a:rect l="0" t="0" r="r" b="b"/>
              <a:pathLst>
                <a:path w="3759" h="2621">
                  <a:moveTo>
                    <a:pt x="0" y="192"/>
                  </a:moveTo>
                  <a:lnTo>
                    <a:pt x="46" y="184"/>
                  </a:lnTo>
                  <a:lnTo>
                    <a:pt x="100" y="184"/>
                  </a:lnTo>
                  <a:lnTo>
                    <a:pt x="154" y="177"/>
                  </a:lnTo>
                  <a:lnTo>
                    <a:pt x="200" y="177"/>
                  </a:lnTo>
                  <a:lnTo>
                    <a:pt x="254" y="169"/>
                  </a:lnTo>
                  <a:lnTo>
                    <a:pt x="308" y="161"/>
                  </a:lnTo>
                  <a:lnTo>
                    <a:pt x="362" y="161"/>
                  </a:lnTo>
                  <a:lnTo>
                    <a:pt x="408" y="154"/>
                  </a:lnTo>
                  <a:lnTo>
                    <a:pt x="461" y="146"/>
                  </a:lnTo>
                  <a:lnTo>
                    <a:pt x="515" y="146"/>
                  </a:lnTo>
                  <a:lnTo>
                    <a:pt x="569" y="138"/>
                  </a:lnTo>
                  <a:lnTo>
                    <a:pt x="615" y="123"/>
                  </a:lnTo>
                  <a:lnTo>
                    <a:pt x="669" y="85"/>
                  </a:lnTo>
                  <a:lnTo>
                    <a:pt x="723" y="46"/>
                  </a:lnTo>
                  <a:lnTo>
                    <a:pt x="769" y="23"/>
                  </a:lnTo>
                  <a:lnTo>
                    <a:pt x="823" y="15"/>
                  </a:lnTo>
                  <a:lnTo>
                    <a:pt x="877" y="0"/>
                  </a:lnTo>
                  <a:lnTo>
                    <a:pt x="930" y="8"/>
                  </a:lnTo>
                  <a:lnTo>
                    <a:pt x="977" y="15"/>
                  </a:lnTo>
                  <a:lnTo>
                    <a:pt x="1030" y="38"/>
                  </a:lnTo>
                  <a:lnTo>
                    <a:pt x="1084" y="108"/>
                  </a:lnTo>
                  <a:lnTo>
                    <a:pt x="1138" y="138"/>
                  </a:lnTo>
                  <a:lnTo>
                    <a:pt x="1184" y="177"/>
                  </a:lnTo>
                  <a:lnTo>
                    <a:pt x="1238" y="246"/>
                  </a:lnTo>
                  <a:lnTo>
                    <a:pt x="1292" y="277"/>
                  </a:lnTo>
                  <a:lnTo>
                    <a:pt x="1338" y="315"/>
                  </a:lnTo>
                  <a:lnTo>
                    <a:pt x="1392" y="377"/>
                  </a:lnTo>
                  <a:lnTo>
                    <a:pt x="1445" y="407"/>
                  </a:lnTo>
                  <a:lnTo>
                    <a:pt x="1499" y="446"/>
                  </a:lnTo>
                  <a:lnTo>
                    <a:pt x="1545" y="507"/>
                  </a:lnTo>
                  <a:lnTo>
                    <a:pt x="1599" y="530"/>
                  </a:lnTo>
                  <a:lnTo>
                    <a:pt x="1653" y="569"/>
                  </a:lnTo>
                  <a:lnTo>
                    <a:pt x="1707" y="615"/>
                  </a:lnTo>
                  <a:lnTo>
                    <a:pt x="1753" y="638"/>
                  </a:lnTo>
                  <a:lnTo>
                    <a:pt x="1807" y="669"/>
                  </a:lnTo>
                  <a:lnTo>
                    <a:pt x="1861" y="715"/>
                  </a:lnTo>
                  <a:lnTo>
                    <a:pt x="1914" y="723"/>
                  </a:lnTo>
                  <a:lnTo>
                    <a:pt x="1961" y="746"/>
                  </a:lnTo>
                  <a:lnTo>
                    <a:pt x="2014" y="807"/>
                  </a:lnTo>
                  <a:lnTo>
                    <a:pt x="2068" y="792"/>
                  </a:lnTo>
                  <a:lnTo>
                    <a:pt x="2114" y="807"/>
                  </a:lnTo>
                  <a:lnTo>
                    <a:pt x="2168" y="884"/>
                  </a:lnTo>
                  <a:lnTo>
                    <a:pt x="2222" y="853"/>
                  </a:lnTo>
                  <a:lnTo>
                    <a:pt x="2276" y="853"/>
                  </a:lnTo>
                  <a:lnTo>
                    <a:pt x="2322" y="953"/>
                  </a:lnTo>
                  <a:lnTo>
                    <a:pt x="2376" y="915"/>
                  </a:lnTo>
                  <a:lnTo>
                    <a:pt x="2429" y="907"/>
                  </a:lnTo>
                  <a:lnTo>
                    <a:pt x="2483" y="1022"/>
                  </a:lnTo>
                  <a:lnTo>
                    <a:pt x="2529" y="969"/>
                  </a:lnTo>
                  <a:lnTo>
                    <a:pt x="2583" y="969"/>
                  </a:lnTo>
                  <a:lnTo>
                    <a:pt x="2637" y="1145"/>
                  </a:lnTo>
                  <a:lnTo>
                    <a:pt x="2683" y="1176"/>
                  </a:lnTo>
                  <a:lnTo>
                    <a:pt x="2737" y="1268"/>
                  </a:lnTo>
                  <a:lnTo>
                    <a:pt x="2791" y="1330"/>
                  </a:lnTo>
                  <a:lnTo>
                    <a:pt x="2845" y="1368"/>
                  </a:lnTo>
                  <a:lnTo>
                    <a:pt x="2891" y="1445"/>
                  </a:lnTo>
                  <a:lnTo>
                    <a:pt x="2945" y="1491"/>
                  </a:lnTo>
                  <a:lnTo>
                    <a:pt x="2998" y="1537"/>
                  </a:lnTo>
                  <a:lnTo>
                    <a:pt x="3052" y="1614"/>
                  </a:lnTo>
                  <a:lnTo>
                    <a:pt x="3098" y="1660"/>
                  </a:lnTo>
                  <a:lnTo>
                    <a:pt x="3152" y="1714"/>
                  </a:lnTo>
                  <a:lnTo>
                    <a:pt x="3206" y="1783"/>
                  </a:lnTo>
                  <a:lnTo>
                    <a:pt x="3260" y="1837"/>
                  </a:lnTo>
                  <a:lnTo>
                    <a:pt x="3306" y="1899"/>
                  </a:lnTo>
                  <a:lnTo>
                    <a:pt x="3360" y="1976"/>
                  </a:lnTo>
                  <a:lnTo>
                    <a:pt x="3413" y="2029"/>
                  </a:lnTo>
                  <a:lnTo>
                    <a:pt x="3460" y="2099"/>
                  </a:lnTo>
                  <a:lnTo>
                    <a:pt x="3513" y="2176"/>
                  </a:lnTo>
                  <a:lnTo>
                    <a:pt x="3567" y="2237"/>
                  </a:lnTo>
                  <a:lnTo>
                    <a:pt x="3621" y="2322"/>
                  </a:lnTo>
                  <a:lnTo>
                    <a:pt x="3667" y="2414"/>
                  </a:lnTo>
                  <a:lnTo>
                    <a:pt x="3721" y="2529"/>
                  </a:lnTo>
                  <a:lnTo>
                    <a:pt x="3759" y="2621"/>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8" name="Freeform 870"/>
            <p:cNvSpPr>
              <a:spLocks/>
            </p:cNvSpPr>
            <p:nvPr/>
          </p:nvSpPr>
          <p:spPr bwMode="auto">
            <a:xfrm>
              <a:off x="992188" y="373063"/>
              <a:ext cx="2012950" cy="1476375"/>
            </a:xfrm>
            <a:custGeom>
              <a:avLst/>
              <a:gdLst/>
              <a:ahLst/>
              <a:cxnLst>
                <a:cxn ang="0">
                  <a:pos x="0" y="0"/>
                </a:cxn>
                <a:cxn ang="0">
                  <a:pos x="38" y="38"/>
                </a:cxn>
                <a:cxn ang="0">
                  <a:pos x="84" y="69"/>
                </a:cxn>
                <a:cxn ang="0">
                  <a:pos x="123" y="100"/>
                </a:cxn>
                <a:cxn ang="0">
                  <a:pos x="161" y="138"/>
                </a:cxn>
                <a:cxn ang="0">
                  <a:pos x="200" y="169"/>
                </a:cxn>
                <a:cxn ang="0">
                  <a:pos x="238" y="199"/>
                </a:cxn>
                <a:cxn ang="0">
                  <a:pos x="277" y="230"/>
                </a:cxn>
                <a:cxn ang="0">
                  <a:pos x="323" y="261"/>
                </a:cxn>
                <a:cxn ang="0">
                  <a:pos x="361" y="292"/>
                </a:cxn>
                <a:cxn ang="0">
                  <a:pos x="400" y="322"/>
                </a:cxn>
                <a:cxn ang="0">
                  <a:pos x="438" y="353"/>
                </a:cxn>
                <a:cxn ang="0">
                  <a:pos x="476" y="384"/>
                </a:cxn>
                <a:cxn ang="0">
                  <a:pos x="515" y="415"/>
                </a:cxn>
                <a:cxn ang="0">
                  <a:pos x="553" y="445"/>
                </a:cxn>
                <a:cxn ang="0">
                  <a:pos x="653" y="507"/>
                </a:cxn>
                <a:cxn ang="0">
                  <a:pos x="699" y="545"/>
                </a:cxn>
                <a:cxn ang="0">
                  <a:pos x="753" y="576"/>
                </a:cxn>
                <a:cxn ang="0">
                  <a:pos x="807" y="615"/>
                </a:cxn>
                <a:cxn ang="0">
                  <a:pos x="853" y="645"/>
                </a:cxn>
                <a:cxn ang="0">
                  <a:pos x="907" y="684"/>
                </a:cxn>
                <a:cxn ang="0">
                  <a:pos x="961" y="715"/>
                </a:cxn>
                <a:cxn ang="0">
                  <a:pos x="1015" y="753"/>
                </a:cxn>
                <a:cxn ang="0">
                  <a:pos x="1061" y="784"/>
                </a:cxn>
                <a:cxn ang="0">
                  <a:pos x="1114" y="822"/>
                </a:cxn>
                <a:cxn ang="0">
                  <a:pos x="1168" y="861"/>
                </a:cxn>
                <a:cxn ang="0">
                  <a:pos x="1222" y="891"/>
                </a:cxn>
                <a:cxn ang="0">
                  <a:pos x="1268" y="930"/>
                </a:cxn>
              </a:cxnLst>
              <a:rect l="0" t="0" r="r" b="b"/>
              <a:pathLst>
                <a:path w="1268" h="930">
                  <a:moveTo>
                    <a:pt x="0" y="0"/>
                  </a:moveTo>
                  <a:lnTo>
                    <a:pt x="38" y="38"/>
                  </a:lnTo>
                  <a:lnTo>
                    <a:pt x="84" y="69"/>
                  </a:lnTo>
                  <a:lnTo>
                    <a:pt x="123" y="100"/>
                  </a:lnTo>
                  <a:lnTo>
                    <a:pt x="161" y="138"/>
                  </a:lnTo>
                  <a:lnTo>
                    <a:pt x="200" y="169"/>
                  </a:lnTo>
                  <a:lnTo>
                    <a:pt x="238" y="199"/>
                  </a:lnTo>
                  <a:lnTo>
                    <a:pt x="277" y="230"/>
                  </a:lnTo>
                  <a:lnTo>
                    <a:pt x="323" y="261"/>
                  </a:lnTo>
                  <a:lnTo>
                    <a:pt x="361" y="292"/>
                  </a:lnTo>
                  <a:lnTo>
                    <a:pt x="400" y="322"/>
                  </a:lnTo>
                  <a:lnTo>
                    <a:pt x="438" y="353"/>
                  </a:lnTo>
                  <a:lnTo>
                    <a:pt x="476" y="384"/>
                  </a:lnTo>
                  <a:lnTo>
                    <a:pt x="515" y="415"/>
                  </a:lnTo>
                  <a:lnTo>
                    <a:pt x="553" y="445"/>
                  </a:lnTo>
                  <a:lnTo>
                    <a:pt x="653" y="507"/>
                  </a:lnTo>
                  <a:lnTo>
                    <a:pt x="699" y="545"/>
                  </a:lnTo>
                  <a:lnTo>
                    <a:pt x="753" y="576"/>
                  </a:lnTo>
                  <a:lnTo>
                    <a:pt x="807" y="615"/>
                  </a:lnTo>
                  <a:lnTo>
                    <a:pt x="853" y="645"/>
                  </a:lnTo>
                  <a:lnTo>
                    <a:pt x="907" y="684"/>
                  </a:lnTo>
                  <a:lnTo>
                    <a:pt x="961" y="715"/>
                  </a:lnTo>
                  <a:lnTo>
                    <a:pt x="1015" y="753"/>
                  </a:lnTo>
                  <a:lnTo>
                    <a:pt x="1061" y="784"/>
                  </a:lnTo>
                  <a:lnTo>
                    <a:pt x="1114" y="822"/>
                  </a:lnTo>
                  <a:lnTo>
                    <a:pt x="1168" y="861"/>
                  </a:lnTo>
                  <a:lnTo>
                    <a:pt x="1222" y="891"/>
                  </a:lnTo>
                  <a:lnTo>
                    <a:pt x="1268" y="930"/>
                  </a:lnTo>
                </a:path>
              </a:pathLst>
            </a:custGeom>
            <a:noFill/>
            <a:ln w="15" cap="flat">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grpSp>
        <p:nvGrpSpPr>
          <p:cNvPr id="8" name="Group 920"/>
          <p:cNvGrpSpPr/>
          <p:nvPr/>
        </p:nvGrpSpPr>
        <p:grpSpPr>
          <a:xfrm>
            <a:off x="1588824" y="320146"/>
            <a:ext cx="5582708" cy="4779698"/>
            <a:chOff x="992188" y="384175"/>
            <a:chExt cx="6699250" cy="5735638"/>
          </a:xfrm>
        </p:grpSpPr>
        <p:sp>
          <p:nvSpPr>
            <p:cNvPr id="18272" name="Freeform 864"/>
            <p:cNvSpPr>
              <a:spLocks/>
            </p:cNvSpPr>
            <p:nvPr/>
          </p:nvSpPr>
          <p:spPr bwMode="auto">
            <a:xfrm>
              <a:off x="992188" y="384175"/>
              <a:ext cx="2012950" cy="1489075"/>
            </a:xfrm>
            <a:custGeom>
              <a:avLst/>
              <a:gdLst/>
              <a:ahLst/>
              <a:cxnLst>
                <a:cxn ang="0">
                  <a:pos x="0" y="0"/>
                </a:cxn>
                <a:cxn ang="0">
                  <a:pos x="0" y="8"/>
                </a:cxn>
                <a:cxn ang="0">
                  <a:pos x="38" y="46"/>
                </a:cxn>
                <a:cxn ang="0">
                  <a:pos x="84" y="77"/>
                </a:cxn>
                <a:cxn ang="0">
                  <a:pos x="123" y="116"/>
                </a:cxn>
                <a:cxn ang="0">
                  <a:pos x="161" y="146"/>
                </a:cxn>
                <a:cxn ang="0">
                  <a:pos x="200" y="185"/>
                </a:cxn>
                <a:cxn ang="0">
                  <a:pos x="238" y="216"/>
                </a:cxn>
                <a:cxn ang="0">
                  <a:pos x="277" y="254"/>
                </a:cxn>
                <a:cxn ang="0">
                  <a:pos x="323" y="285"/>
                </a:cxn>
                <a:cxn ang="0">
                  <a:pos x="361" y="323"/>
                </a:cxn>
                <a:cxn ang="0">
                  <a:pos x="400" y="354"/>
                </a:cxn>
                <a:cxn ang="0">
                  <a:pos x="438" y="385"/>
                </a:cxn>
                <a:cxn ang="0">
                  <a:pos x="476" y="423"/>
                </a:cxn>
                <a:cxn ang="0">
                  <a:pos x="515" y="454"/>
                </a:cxn>
                <a:cxn ang="0">
                  <a:pos x="553" y="485"/>
                </a:cxn>
                <a:cxn ang="0">
                  <a:pos x="653" y="554"/>
                </a:cxn>
                <a:cxn ang="0">
                  <a:pos x="699" y="592"/>
                </a:cxn>
                <a:cxn ang="0">
                  <a:pos x="753" y="631"/>
                </a:cxn>
                <a:cxn ang="0">
                  <a:pos x="807" y="661"/>
                </a:cxn>
                <a:cxn ang="0">
                  <a:pos x="853" y="700"/>
                </a:cxn>
                <a:cxn ang="0">
                  <a:pos x="907" y="731"/>
                </a:cxn>
                <a:cxn ang="0">
                  <a:pos x="961" y="761"/>
                </a:cxn>
                <a:cxn ang="0">
                  <a:pos x="1015" y="792"/>
                </a:cxn>
                <a:cxn ang="0">
                  <a:pos x="1061" y="823"/>
                </a:cxn>
                <a:cxn ang="0">
                  <a:pos x="1114" y="854"/>
                </a:cxn>
                <a:cxn ang="0">
                  <a:pos x="1168" y="884"/>
                </a:cxn>
                <a:cxn ang="0">
                  <a:pos x="1222" y="915"/>
                </a:cxn>
                <a:cxn ang="0">
                  <a:pos x="1268" y="938"/>
                </a:cxn>
              </a:cxnLst>
              <a:rect l="0" t="0" r="r" b="b"/>
              <a:pathLst>
                <a:path w="1268" h="938">
                  <a:moveTo>
                    <a:pt x="0" y="0"/>
                  </a:moveTo>
                  <a:lnTo>
                    <a:pt x="0" y="8"/>
                  </a:lnTo>
                  <a:lnTo>
                    <a:pt x="38" y="46"/>
                  </a:lnTo>
                  <a:lnTo>
                    <a:pt x="84" y="77"/>
                  </a:lnTo>
                  <a:lnTo>
                    <a:pt x="123" y="116"/>
                  </a:lnTo>
                  <a:lnTo>
                    <a:pt x="161" y="146"/>
                  </a:lnTo>
                  <a:lnTo>
                    <a:pt x="200" y="185"/>
                  </a:lnTo>
                  <a:lnTo>
                    <a:pt x="238" y="216"/>
                  </a:lnTo>
                  <a:lnTo>
                    <a:pt x="277" y="254"/>
                  </a:lnTo>
                  <a:lnTo>
                    <a:pt x="323" y="285"/>
                  </a:lnTo>
                  <a:lnTo>
                    <a:pt x="361" y="323"/>
                  </a:lnTo>
                  <a:lnTo>
                    <a:pt x="400" y="354"/>
                  </a:lnTo>
                  <a:lnTo>
                    <a:pt x="438" y="385"/>
                  </a:lnTo>
                  <a:lnTo>
                    <a:pt x="476" y="423"/>
                  </a:lnTo>
                  <a:lnTo>
                    <a:pt x="515" y="454"/>
                  </a:lnTo>
                  <a:lnTo>
                    <a:pt x="553" y="485"/>
                  </a:lnTo>
                  <a:lnTo>
                    <a:pt x="653" y="554"/>
                  </a:lnTo>
                  <a:lnTo>
                    <a:pt x="699" y="592"/>
                  </a:lnTo>
                  <a:lnTo>
                    <a:pt x="753" y="631"/>
                  </a:lnTo>
                  <a:lnTo>
                    <a:pt x="807" y="661"/>
                  </a:lnTo>
                  <a:lnTo>
                    <a:pt x="853" y="700"/>
                  </a:lnTo>
                  <a:lnTo>
                    <a:pt x="907" y="731"/>
                  </a:lnTo>
                  <a:lnTo>
                    <a:pt x="961" y="761"/>
                  </a:lnTo>
                  <a:lnTo>
                    <a:pt x="1015" y="792"/>
                  </a:lnTo>
                  <a:lnTo>
                    <a:pt x="1061" y="823"/>
                  </a:lnTo>
                  <a:lnTo>
                    <a:pt x="1114" y="854"/>
                  </a:lnTo>
                  <a:lnTo>
                    <a:pt x="1168" y="884"/>
                  </a:lnTo>
                  <a:lnTo>
                    <a:pt x="1222" y="915"/>
                  </a:lnTo>
                  <a:lnTo>
                    <a:pt x="1268" y="938"/>
                  </a:lnTo>
                </a:path>
              </a:pathLst>
            </a:custGeom>
            <a:noFill/>
            <a:ln w="22225" cap="flat">
              <a:solidFill>
                <a:srgbClr val="00B05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9" name="Freeform 871"/>
            <p:cNvSpPr>
              <a:spLocks/>
            </p:cNvSpPr>
            <p:nvPr/>
          </p:nvSpPr>
          <p:spPr bwMode="auto">
            <a:xfrm>
              <a:off x="2028825" y="1971675"/>
              <a:ext cx="5662613" cy="4148138"/>
            </a:xfrm>
            <a:custGeom>
              <a:avLst/>
              <a:gdLst/>
              <a:ahLst/>
              <a:cxnLst>
                <a:cxn ang="0">
                  <a:pos x="46" y="176"/>
                </a:cxn>
                <a:cxn ang="0">
                  <a:pos x="154" y="169"/>
                </a:cxn>
                <a:cxn ang="0">
                  <a:pos x="254" y="161"/>
                </a:cxn>
                <a:cxn ang="0">
                  <a:pos x="362" y="146"/>
                </a:cxn>
                <a:cxn ang="0">
                  <a:pos x="461" y="138"/>
                </a:cxn>
                <a:cxn ang="0">
                  <a:pos x="569" y="123"/>
                </a:cxn>
                <a:cxn ang="0">
                  <a:pos x="669" y="77"/>
                </a:cxn>
                <a:cxn ang="0">
                  <a:pos x="769" y="23"/>
                </a:cxn>
                <a:cxn ang="0">
                  <a:pos x="877" y="0"/>
                </a:cxn>
                <a:cxn ang="0">
                  <a:pos x="977" y="23"/>
                </a:cxn>
                <a:cxn ang="0">
                  <a:pos x="1084" y="123"/>
                </a:cxn>
                <a:cxn ang="0">
                  <a:pos x="1184" y="200"/>
                </a:cxn>
                <a:cxn ang="0">
                  <a:pos x="1292" y="299"/>
                </a:cxn>
                <a:cxn ang="0">
                  <a:pos x="1392" y="399"/>
                </a:cxn>
                <a:cxn ang="0">
                  <a:pos x="1499" y="461"/>
                </a:cxn>
                <a:cxn ang="0">
                  <a:pos x="1599" y="538"/>
                </a:cxn>
                <a:cxn ang="0">
                  <a:pos x="1707" y="615"/>
                </a:cxn>
                <a:cxn ang="0">
                  <a:pos x="1807" y="653"/>
                </a:cxn>
                <a:cxn ang="0">
                  <a:pos x="1914" y="699"/>
                </a:cxn>
                <a:cxn ang="0">
                  <a:pos x="2014" y="776"/>
                </a:cxn>
                <a:cxn ang="0">
                  <a:pos x="2114" y="761"/>
                </a:cxn>
                <a:cxn ang="0">
                  <a:pos x="2222" y="807"/>
                </a:cxn>
                <a:cxn ang="0">
                  <a:pos x="2322" y="914"/>
                </a:cxn>
                <a:cxn ang="0">
                  <a:pos x="2429" y="861"/>
                </a:cxn>
                <a:cxn ang="0">
                  <a:pos x="2529" y="930"/>
                </a:cxn>
                <a:cxn ang="0">
                  <a:pos x="2637" y="1160"/>
                </a:cxn>
                <a:cxn ang="0">
                  <a:pos x="2737" y="1353"/>
                </a:cxn>
                <a:cxn ang="0">
                  <a:pos x="2845" y="1506"/>
                </a:cxn>
                <a:cxn ang="0">
                  <a:pos x="2945" y="1652"/>
                </a:cxn>
                <a:cxn ang="0">
                  <a:pos x="3052" y="1799"/>
                </a:cxn>
                <a:cxn ang="0">
                  <a:pos x="3152" y="1937"/>
                </a:cxn>
                <a:cxn ang="0">
                  <a:pos x="3260" y="2091"/>
                </a:cxn>
                <a:cxn ang="0">
                  <a:pos x="3360" y="2260"/>
                </a:cxn>
                <a:cxn ang="0">
                  <a:pos x="3460" y="2421"/>
                </a:cxn>
                <a:cxn ang="0">
                  <a:pos x="3567" y="2598"/>
                </a:cxn>
              </a:cxnLst>
              <a:rect l="0" t="0" r="r" b="b"/>
              <a:pathLst>
                <a:path w="3567" h="2613">
                  <a:moveTo>
                    <a:pt x="0" y="184"/>
                  </a:moveTo>
                  <a:lnTo>
                    <a:pt x="46" y="176"/>
                  </a:lnTo>
                  <a:lnTo>
                    <a:pt x="100" y="169"/>
                  </a:lnTo>
                  <a:lnTo>
                    <a:pt x="154" y="169"/>
                  </a:lnTo>
                  <a:lnTo>
                    <a:pt x="200" y="161"/>
                  </a:lnTo>
                  <a:lnTo>
                    <a:pt x="254" y="161"/>
                  </a:lnTo>
                  <a:lnTo>
                    <a:pt x="308" y="153"/>
                  </a:lnTo>
                  <a:lnTo>
                    <a:pt x="362" y="146"/>
                  </a:lnTo>
                  <a:lnTo>
                    <a:pt x="408" y="138"/>
                  </a:lnTo>
                  <a:lnTo>
                    <a:pt x="461" y="138"/>
                  </a:lnTo>
                  <a:lnTo>
                    <a:pt x="515" y="130"/>
                  </a:lnTo>
                  <a:lnTo>
                    <a:pt x="569" y="123"/>
                  </a:lnTo>
                  <a:lnTo>
                    <a:pt x="615" y="107"/>
                  </a:lnTo>
                  <a:lnTo>
                    <a:pt x="669" y="77"/>
                  </a:lnTo>
                  <a:lnTo>
                    <a:pt x="723" y="38"/>
                  </a:lnTo>
                  <a:lnTo>
                    <a:pt x="769" y="23"/>
                  </a:lnTo>
                  <a:lnTo>
                    <a:pt x="823" y="7"/>
                  </a:lnTo>
                  <a:lnTo>
                    <a:pt x="877" y="0"/>
                  </a:lnTo>
                  <a:lnTo>
                    <a:pt x="930" y="7"/>
                  </a:lnTo>
                  <a:lnTo>
                    <a:pt x="977" y="23"/>
                  </a:lnTo>
                  <a:lnTo>
                    <a:pt x="1030" y="53"/>
                  </a:lnTo>
                  <a:lnTo>
                    <a:pt x="1084" y="123"/>
                  </a:lnTo>
                  <a:lnTo>
                    <a:pt x="1138" y="161"/>
                  </a:lnTo>
                  <a:lnTo>
                    <a:pt x="1184" y="200"/>
                  </a:lnTo>
                  <a:lnTo>
                    <a:pt x="1238" y="261"/>
                  </a:lnTo>
                  <a:lnTo>
                    <a:pt x="1292" y="299"/>
                  </a:lnTo>
                  <a:lnTo>
                    <a:pt x="1338" y="338"/>
                  </a:lnTo>
                  <a:lnTo>
                    <a:pt x="1392" y="399"/>
                  </a:lnTo>
                  <a:lnTo>
                    <a:pt x="1445" y="422"/>
                  </a:lnTo>
                  <a:lnTo>
                    <a:pt x="1499" y="461"/>
                  </a:lnTo>
                  <a:lnTo>
                    <a:pt x="1545" y="515"/>
                  </a:lnTo>
                  <a:lnTo>
                    <a:pt x="1599" y="538"/>
                  </a:lnTo>
                  <a:lnTo>
                    <a:pt x="1653" y="569"/>
                  </a:lnTo>
                  <a:lnTo>
                    <a:pt x="1707" y="615"/>
                  </a:lnTo>
                  <a:lnTo>
                    <a:pt x="1753" y="630"/>
                  </a:lnTo>
                  <a:lnTo>
                    <a:pt x="1807" y="653"/>
                  </a:lnTo>
                  <a:lnTo>
                    <a:pt x="1861" y="707"/>
                  </a:lnTo>
                  <a:lnTo>
                    <a:pt x="1914" y="699"/>
                  </a:lnTo>
                  <a:lnTo>
                    <a:pt x="1961" y="715"/>
                  </a:lnTo>
                  <a:lnTo>
                    <a:pt x="2014" y="776"/>
                  </a:lnTo>
                  <a:lnTo>
                    <a:pt x="2068" y="761"/>
                  </a:lnTo>
                  <a:lnTo>
                    <a:pt x="2114" y="761"/>
                  </a:lnTo>
                  <a:lnTo>
                    <a:pt x="2168" y="845"/>
                  </a:lnTo>
                  <a:lnTo>
                    <a:pt x="2222" y="807"/>
                  </a:lnTo>
                  <a:lnTo>
                    <a:pt x="2276" y="799"/>
                  </a:lnTo>
                  <a:lnTo>
                    <a:pt x="2322" y="914"/>
                  </a:lnTo>
                  <a:lnTo>
                    <a:pt x="2376" y="868"/>
                  </a:lnTo>
                  <a:lnTo>
                    <a:pt x="2429" y="861"/>
                  </a:lnTo>
                  <a:lnTo>
                    <a:pt x="2483" y="984"/>
                  </a:lnTo>
                  <a:lnTo>
                    <a:pt x="2529" y="930"/>
                  </a:lnTo>
                  <a:lnTo>
                    <a:pt x="2583" y="938"/>
                  </a:lnTo>
                  <a:lnTo>
                    <a:pt x="2637" y="1160"/>
                  </a:lnTo>
                  <a:lnTo>
                    <a:pt x="2683" y="1237"/>
                  </a:lnTo>
                  <a:lnTo>
                    <a:pt x="2737" y="1353"/>
                  </a:lnTo>
                  <a:lnTo>
                    <a:pt x="2791" y="1437"/>
                  </a:lnTo>
                  <a:lnTo>
                    <a:pt x="2845" y="1506"/>
                  </a:lnTo>
                  <a:lnTo>
                    <a:pt x="2891" y="1583"/>
                  </a:lnTo>
                  <a:lnTo>
                    <a:pt x="2945" y="1652"/>
                  </a:lnTo>
                  <a:lnTo>
                    <a:pt x="2998" y="1722"/>
                  </a:lnTo>
                  <a:lnTo>
                    <a:pt x="3052" y="1799"/>
                  </a:lnTo>
                  <a:lnTo>
                    <a:pt x="3098" y="1868"/>
                  </a:lnTo>
                  <a:lnTo>
                    <a:pt x="3152" y="1937"/>
                  </a:lnTo>
                  <a:lnTo>
                    <a:pt x="3206" y="2021"/>
                  </a:lnTo>
                  <a:lnTo>
                    <a:pt x="3260" y="2091"/>
                  </a:lnTo>
                  <a:lnTo>
                    <a:pt x="3306" y="2168"/>
                  </a:lnTo>
                  <a:lnTo>
                    <a:pt x="3360" y="2260"/>
                  </a:lnTo>
                  <a:lnTo>
                    <a:pt x="3413" y="2337"/>
                  </a:lnTo>
                  <a:lnTo>
                    <a:pt x="3460" y="2421"/>
                  </a:lnTo>
                  <a:lnTo>
                    <a:pt x="3513" y="2513"/>
                  </a:lnTo>
                  <a:lnTo>
                    <a:pt x="3567" y="2598"/>
                  </a:lnTo>
                  <a:lnTo>
                    <a:pt x="3567" y="2613"/>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sp>
        <p:nvSpPr>
          <p:cNvPr id="18280" name="Freeform 872"/>
          <p:cNvSpPr>
            <a:spLocks/>
          </p:cNvSpPr>
          <p:nvPr/>
        </p:nvSpPr>
        <p:spPr bwMode="auto">
          <a:xfrm>
            <a:off x="1588824" y="310886"/>
            <a:ext cx="1677458" cy="1230313"/>
          </a:xfrm>
          <a:custGeom>
            <a:avLst/>
            <a:gdLst/>
            <a:ahLst/>
            <a:cxnLst>
              <a:cxn ang="0">
                <a:pos x="0" y="0"/>
              </a:cxn>
              <a:cxn ang="0">
                <a:pos x="38" y="30"/>
              </a:cxn>
              <a:cxn ang="0">
                <a:pos x="84" y="69"/>
              </a:cxn>
              <a:cxn ang="0">
                <a:pos x="123" y="100"/>
              </a:cxn>
              <a:cxn ang="0">
                <a:pos x="161" y="130"/>
              </a:cxn>
              <a:cxn ang="0">
                <a:pos x="200" y="161"/>
              </a:cxn>
              <a:cxn ang="0">
                <a:pos x="238" y="199"/>
              </a:cxn>
              <a:cxn ang="0">
                <a:pos x="277" y="230"/>
              </a:cxn>
              <a:cxn ang="0">
                <a:pos x="323" y="261"/>
              </a:cxn>
              <a:cxn ang="0">
                <a:pos x="361" y="292"/>
              </a:cxn>
              <a:cxn ang="0">
                <a:pos x="400" y="322"/>
              </a:cxn>
              <a:cxn ang="0">
                <a:pos x="438" y="353"/>
              </a:cxn>
              <a:cxn ang="0">
                <a:pos x="476" y="376"/>
              </a:cxn>
              <a:cxn ang="0">
                <a:pos x="515" y="407"/>
              </a:cxn>
              <a:cxn ang="0">
                <a:pos x="553" y="438"/>
              </a:cxn>
              <a:cxn ang="0">
                <a:pos x="653" y="507"/>
              </a:cxn>
              <a:cxn ang="0">
                <a:pos x="699" y="538"/>
              </a:cxn>
              <a:cxn ang="0">
                <a:pos x="753" y="576"/>
              </a:cxn>
              <a:cxn ang="0">
                <a:pos x="807" y="607"/>
              </a:cxn>
              <a:cxn ang="0">
                <a:pos x="853" y="645"/>
              </a:cxn>
              <a:cxn ang="0">
                <a:pos x="907" y="684"/>
              </a:cxn>
              <a:cxn ang="0">
                <a:pos x="961" y="715"/>
              </a:cxn>
              <a:cxn ang="0">
                <a:pos x="1015" y="753"/>
              </a:cxn>
              <a:cxn ang="0">
                <a:pos x="1061" y="784"/>
              </a:cxn>
              <a:cxn ang="0">
                <a:pos x="1114" y="822"/>
              </a:cxn>
              <a:cxn ang="0">
                <a:pos x="1168" y="861"/>
              </a:cxn>
              <a:cxn ang="0">
                <a:pos x="1222" y="891"/>
              </a:cxn>
              <a:cxn ang="0">
                <a:pos x="1268" y="930"/>
              </a:cxn>
            </a:cxnLst>
            <a:rect l="0" t="0" r="r" b="b"/>
            <a:pathLst>
              <a:path w="1268" h="930">
                <a:moveTo>
                  <a:pt x="0" y="0"/>
                </a:moveTo>
                <a:lnTo>
                  <a:pt x="38" y="30"/>
                </a:lnTo>
                <a:lnTo>
                  <a:pt x="84" y="69"/>
                </a:lnTo>
                <a:lnTo>
                  <a:pt x="123" y="100"/>
                </a:lnTo>
                <a:lnTo>
                  <a:pt x="161" y="130"/>
                </a:lnTo>
                <a:lnTo>
                  <a:pt x="200" y="161"/>
                </a:lnTo>
                <a:lnTo>
                  <a:pt x="238" y="199"/>
                </a:lnTo>
                <a:lnTo>
                  <a:pt x="277" y="230"/>
                </a:lnTo>
                <a:lnTo>
                  <a:pt x="323" y="261"/>
                </a:lnTo>
                <a:lnTo>
                  <a:pt x="361" y="292"/>
                </a:lnTo>
                <a:lnTo>
                  <a:pt x="400" y="322"/>
                </a:lnTo>
                <a:lnTo>
                  <a:pt x="438" y="353"/>
                </a:lnTo>
                <a:lnTo>
                  <a:pt x="476" y="376"/>
                </a:lnTo>
                <a:lnTo>
                  <a:pt x="515" y="407"/>
                </a:lnTo>
                <a:lnTo>
                  <a:pt x="553" y="438"/>
                </a:lnTo>
                <a:lnTo>
                  <a:pt x="653" y="507"/>
                </a:lnTo>
                <a:lnTo>
                  <a:pt x="699" y="538"/>
                </a:lnTo>
                <a:lnTo>
                  <a:pt x="753" y="576"/>
                </a:lnTo>
                <a:lnTo>
                  <a:pt x="807" y="607"/>
                </a:lnTo>
                <a:lnTo>
                  <a:pt x="853" y="645"/>
                </a:lnTo>
                <a:lnTo>
                  <a:pt x="907" y="684"/>
                </a:lnTo>
                <a:lnTo>
                  <a:pt x="961" y="715"/>
                </a:lnTo>
                <a:lnTo>
                  <a:pt x="1015" y="753"/>
                </a:lnTo>
                <a:lnTo>
                  <a:pt x="1061" y="784"/>
                </a:lnTo>
                <a:lnTo>
                  <a:pt x="1114" y="822"/>
                </a:lnTo>
                <a:lnTo>
                  <a:pt x="1168" y="861"/>
                </a:lnTo>
                <a:lnTo>
                  <a:pt x="1222" y="891"/>
                </a:lnTo>
                <a:lnTo>
                  <a:pt x="1268" y="930"/>
                </a:lnTo>
              </a:path>
            </a:pathLst>
          </a:custGeom>
          <a:noFill/>
          <a:ln w="15" cap="flat">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1" name="Freeform 873"/>
          <p:cNvSpPr>
            <a:spLocks/>
          </p:cNvSpPr>
          <p:nvPr/>
        </p:nvSpPr>
        <p:spPr bwMode="auto">
          <a:xfrm>
            <a:off x="2452688" y="1652324"/>
            <a:ext cx="4616979" cy="3447521"/>
          </a:xfrm>
          <a:custGeom>
            <a:avLst/>
            <a:gdLst/>
            <a:ahLst/>
            <a:cxnLst>
              <a:cxn ang="0">
                <a:pos x="46" y="169"/>
              </a:cxn>
              <a:cxn ang="0">
                <a:pos x="154" y="162"/>
              </a:cxn>
              <a:cxn ang="0">
                <a:pos x="254" y="146"/>
              </a:cxn>
              <a:cxn ang="0">
                <a:pos x="362" y="139"/>
              </a:cxn>
              <a:cxn ang="0">
                <a:pos x="461" y="131"/>
              </a:cxn>
              <a:cxn ang="0">
                <a:pos x="569" y="116"/>
              </a:cxn>
              <a:cxn ang="0">
                <a:pos x="669" y="70"/>
              </a:cxn>
              <a:cxn ang="0">
                <a:pos x="769" y="16"/>
              </a:cxn>
              <a:cxn ang="0">
                <a:pos x="877" y="0"/>
              </a:cxn>
              <a:cxn ang="0">
                <a:pos x="977" y="23"/>
              </a:cxn>
              <a:cxn ang="0">
                <a:pos x="1084" y="123"/>
              </a:cxn>
              <a:cxn ang="0">
                <a:pos x="1184" y="200"/>
              </a:cxn>
              <a:cxn ang="0">
                <a:pos x="1292" y="292"/>
              </a:cxn>
              <a:cxn ang="0">
                <a:pos x="1392" y="392"/>
              </a:cxn>
              <a:cxn ang="0">
                <a:pos x="1499" y="462"/>
              </a:cxn>
              <a:cxn ang="0">
                <a:pos x="1599" y="531"/>
              </a:cxn>
              <a:cxn ang="0">
                <a:pos x="1707" y="615"/>
              </a:cxn>
              <a:cxn ang="0">
                <a:pos x="1807" y="646"/>
              </a:cxn>
              <a:cxn ang="0">
                <a:pos x="1914" y="692"/>
              </a:cxn>
              <a:cxn ang="0">
                <a:pos x="2014" y="761"/>
              </a:cxn>
              <a:cxn ang="0">
                <a:pos x="2114" y="746"/>
              </a:cxn>
              <a:cxn ang="0">
                <a:pos x="2222" y="800"/>
              </a:cxn>
              <a:cxn ang="0">
                <a:pos x="2322" y="900"/>
              </a:cxn>
              <a:cxn ang="0">
                <a:pos x="2429" y="846"/>
              </a:cxn>
              <a:cxn ang="0">
                <a:pos x="2529" y="923"/>
              </a:cxn>
              <a:cxn ang="0">
                <a:pos x="2637" y="1169"/>
              </a:cxn>
              <a:cxn ang="0">
                <a:pos x="2737" y="1392"/>
              </a:cxn>
              <a:cxn ang="0">
                <a:pos x="2845" y="1553"/>
              </a:cxn>
              <a:cxn ang="0">
                <a:pos x="2945" y="1707"/>
              </a:cxn>
              <a:cxn ang="0">
                <a:pos x="3052" y="1868"/>
              </a:cxn>
              <a:cxn ang="0">
                <a:pos x="3152" y="2022"/>
              </a:cxn>
              <a:cxn ang="0">
                <a:pos x="3260" y="2191"/>
              </a:cxn>
              <a:cxn ang="0">
                <a:pos x="3360" y="2376"/>
              </a:cxn>
              <a:cxn ang="0">
                <a:pos x="3460" y="2553"/>
              </a:cxn>
            </a:cxnLst>
            <a:rect l="0" t="0" r="r" b="b"/>
            <a:pathLst>
              <a:path w="3490" h="2606">
                <a:moveTo>
                  <a:pt x="0" y="177"/>
                </a:moveTo>
                <a:lnTo>
                  <a:pt x="46" y="169"/>
                </a:lnTo>
                <a:lnTo>
                  <a:pt x="100" y="162"/>
                </a:lnTo>
                <a:lnTo>
                  <a:pt x="154" y="162"/>
                </a:lnTo>
                <a:lnTo>
                  <a:pt x="200" y="154"/>
                </a:lnTo>
                <a:lnTo>
                  <a:pt x="254" y="146"/>
                </a:lnTo>
                <a:lnTo>
                  <a:pt x="308" y="146"/>
                </a:lnTo>
                <a:lnTo>
                  <a:pt x="362" y="139"/>
                </a:lnTo>
                <a:lnTo>
                  <a:pt x="408" y="131"/>
                </a:lnTo>
                <a:lnTo>
                  <a:pt x="461" y="131"/>
                </a:lnTo>
                <a:lnTo>
                  <a:pt x="515" y="123"/>
                </a:lnTo>
                <a:lnTo>
                  <a:pt x="569" y="116"/>
                </a:lnTo>
                <a:lnTo>
                  <a:pt x="615" y="100"/>
                </a:lnTo>
                <a:lnTo>
                  <a:pt x="669" y="70"/>
                </a:lnTo>
                <a:lnTo>
                  <a:pt x="723" y="31"/>
                </a:lnTo>
                <a:lnTo>
                  <a:pt x="769" y="16"/>
                </a:lnTo>
                <a:lnTo>
                  <a:pt x="823" y="0"/>
                </a:lnTo>
                <a:lnTo>
                  <a:pt x="877" y="0"/>
                </a:lnTo>
                <a:lnTo>
                  <a:pt x="930" y="8"/>
                </a:lnTo>
                <a:lnTo>
                  <a:pt x="977" y="23"/>
                </a:lnTo>
                <a:lnTo>
                  <a:pt x="1030" y="54"/>
                </a:lnTo>
                <a:lnTo>
                  <a:pt x="1084" y="123"/>
                </a:lnTo>
                <a:lnTo>
                  <a:pt x="1138" y="162"/>
                </a:lnTo>
                <a:lnTo>
                  <a:pt x="1184" y="200"/>
                </a:lnTo>
                <a:lnTo>
                  <a:pt x="1238" y="262"/>
                </a:lnTo>
                <a:lnTo>
                  <a:pt x="1292" y="292"/>
                </a:lnTo>
                <a:lnTo>
                  <a:pt x="1338" y="331"/>
                </a:lnTo>
                <a:lnTo>
                  <a:pt x="1392" y="392"/>
                </a:lnTo>
                <a:lnTo>
                  <a:pt x="1445" y="423"/>
                </a:lnTo>
                <a:lnTo>
                  <a:pt x="1499" y="462"/>
                </a:lnTo>
                <a:lnTo>
                  <a:pt x="1545" y="515"/>
                </a:lnTo>
                <a:lnTo>
                  <a:pt x="1599" y="531"/>
                </a:lnTo>
                <a:lnTo>
                  <a:pt x="1653" y="562"/>
                </a:lnTo>
                <a:lnTo>
                  <a:pt x="1707" y="615"/>
                </a:lnTo>
                <a:lnTo>
                  <a:pt x="1753" y="623"/>
                </a:lnTo>
                <a:lnTo>
                  <a:pt x="1807" y="646"/>
                </a:lnTo>
                <a:lnTo>
                  <a:pt x="1861" y="692"/>
                </a:lnTo>
                <a:lnTo>
                  <a:pt x="1914" y="692"/>
                </a:lnTo>
                <a:lnTo>
                  <a:pt x="1961" y="700"/>
                </a:lnTo>
                <a:lnTo>
                  <a:pt x="2014" y="761"/>
                </a:lnTo>
                <a:lnTo>
                  <a:pt x="2068" y="746"/>
                </a:lnTo>
                <a:lnTo>
                  <a:pt x="2114" y="746"/>
                </a:lnTo>
                <a:lnTo>
                  <a:pt x="2168" y="831"/>
                </a:lnTo>
                <a:lnTo>
                  <a:pt x="2222" y="800"/>
                </a:lnTo>
                <a:lnTo>
                  <a:pt x="2276" y="784"/>
                </a:lnTo>
                <a:lnTo>
                  <a:pt x="2322" y="900"/>
                </a:lnTo>
                <a:lnTo>
                  <a:pt x="2376" y="854"/>
                </a:lnTo>
                <a:lnTo>
                  <a:pt x="2429" y="846"/>
                </a:lnTo>
                <a:lnTo>
                  <a:pt x="2483" y="977"/>
                </a:lnTo>
                <a:lnTo>
                  <a:pt x="2529" y="923"/>
                </a:lnTo>
                <a:lnTo>
                  <a:pt x="2583" y="923"/>
                </a:lnTo>
                <a:lnTo>
                  <a:pt x="2637" y="1169"/>
                </a:lnTo>
                <a:lnTo>
                  <a:pt x="2683" y="1269"/>
                </a:lnTo>
                <a:lnTo>
                  <a:pt x="2737" y="1392"/>
                </a:lnTo>
                <a:lnTo>
                  <a:pt x="2791" y="1476"/>
                </a:lnTo>
                <a:lnTo>
                  <a:pt x="2845" y="1553"/>
                </a:lnTo>
                <a:lnTo>
                  <a:pt x="2891" y="1638"/>
                </a:lnTo>
                <a:lnTo>
                  <a:pt x="2945" y="1707"/>
                </a:lnTo>
                <a:lnTo>
                  <a:pt x="2998" y="1784"/>
                </a:lnTo>
                <a:lnTo>
                  <a:pt x="3052" y="1868"/>
                </a:lnTo>
                <a:lnTo>
                  <a:pt x="3098" y="1945"/>
                </a:lnTo>
                <a:lnTo>
                  <a:pt x="3152" y="2022"/>
                </a:lnTo>
                <a:lnTo>
                  <a:pt x="3206" y="2114"/>
                </a:lnTo>
                <a:lnTo>
                  <a:pt x="3260" y="2191"/>
                </a:lnTo>
                <a:lnTo>
                  <a:pt x="3306" y="2276"/>
                </a:lnTo>
                <a:lnTo>
                  <a:pt x="3360" y="2376"/>
                </a:lnTo>
                <a:lnTo>
                  <a:pt x="3413" y="2460"/>
                </a:lnTo>
                <a:lnTo>
                  <a:pt x="3460" y="2553"/>
                </a:lnTo>
                <a:lnTo>
                  <a:pt x="3490" y="2606"/>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2" name="Freeform 874"/>
          <p:cNvSpPr>
            <a:spLocks/>
          </p:cNvSpPr>
          <p:nvPr/>
        </p:nvSpPr>
        <p:spPr bwMode="auto">
          <a:xfrm>
            <a:off x="1588824" y="310886"/>
            <a:ext cx="1677458" cy="1230313"/>
          </a:xfrm>
          <a:custGeom>
            <a:avLst/>
            <a:gdLst/>
            <a:ahLst/>
            <a:cxnLst>
              <a:cxn ang="0">
                <a:pos x="0" y="0"/>
              </a:cxn>
              <a:cxn ang="0">
                <a:pos x="38" y="30"/>
              </a:cxn>
              <a:cxn ang="0">
                <a:pos x="84" y="69"/>
              </a:cxn>
              <a:cxn ang="0">
                <a:pos x="123" y="100"/>
              </a:cxn>
              <a:cxn ang="0">
                <a:pos x="161" y="130"/>
              </a:cxn>
              <a:cxn ang="0">
                <a:pos x="200" y="161"/>
              </a:cxn>
              <a:cxn ang="0">
                <a:pos x="238" y="192"/>
              </a:cxn>
              <a:cxn ang="0">
                <a:pos x="277" y="223"/>
              </a:cxn>
              <a:cxn ang="0">
                <a:pos x="323" y="253"/>
              </a:cxn>
              <a:cxn ang="0">
                <a:pos x="361" y="284"/>
              </a:cxn>
              <a:cxn ang="0">
                <a:pos x="400" y="315"/>
              </a:cxn>
              <a:cxn ang="0">
                <a:pos x="438" y="346"/>
              </a:cxn>
              <a:cxn ang="0">
                <a:pos x="476" y="376"/>
              </a:cxn>
              <a:cxn ang="0">
                <a:pos x="515" y="407"/>
              </a:cxn>
              <a:cxn ang="0">
                <a:pos x="553" y="438"/>
              </a:cxn>
              <a:cxn ang="0">
                <a:pos x="653" y="499"/>
              </a:cxn>
              <a:cxn ang="0">
                <a:pos x="699" y="538"/>
              </a:cxn>
              <a:cxn ang="0">
                <a:pos x="753" y="576"/>
              </a:cxn>
              <a:cxn ang="0">
                <a:pos x="807" y="607"/>
              </a:cxn>
              <a:cxn ang="0">
                <a:pos x="853" y="645"/>
              </a:cxn>
              <a:cxn ang="0">
                <a:pos x="907" y="676"/>
              </a:cxn>
              <a:cxn ang="0">
                <a:pos x="961" y="715"/>
              </a:cxn>
              <a:cxn ang="0">
                <a:pos x="1015" y="753"/>
              </a:cxn>
              <a:cxn ang="0">
                <a:pos x="1061" y="784"/>
              </a:cxn>
              <a:cxn ang="0">
                <a:pos x="1114" y="822"/>
              </a:cxn>
              <a:cxn ang="0">
                <a:pos x="1168" y="861"/>
              </a:cxn>
              <a:cxn ang="0">
                <a:pos x="1222" y="899"/>
              </a:cxn>
              <a:cxn ang="0">
                <a:pos x="1268" y="930"/>
              </a:cxn>
            </a:cxnLst>
            <a:rect l="0" t="0" r="r" b="b"/>
            <a:pathLst>
              <a:path w="1268" h="930">
                <a:moveTo>
                  <a:pt x="0" y="0"/>
                </a:moveTo>
                <a:lnTo>
                  <a:pt x="38" y="30"/>
                </a:lnTo>
                <a:lnTo>
                  <a:pt x="84" y="69"/>
                </a:lnTo>
                <a:lnTo>
                  <a:pt x="123" y="100"/>
                </a:lnTo>
                <a:lnTo>
                  <a:pt x="161" y="130"/>
                </a:lnTo>
                <a:lnTo>
                  <a:pt x="200" y="161"/>
                </a:lnTo>
                <a:lnTo>
                  <a:pt x="238" y="192"/>
                </a:lnTo>
                <a:lnTo>
                  <a:pt x="277" y="223"/>
                </a:lnTo>
                <a:lnTo>
                  <a:pt x="323" y="253"/>
                </a:lnTo>
                <a:lnTo>
                  <a:pt x="361" y="284"/>
                </a:lnTo>
                <a:lnTo>
                  <a:pt x="400" y="315"/>
                </a:lnTo>
                <a:lnTo>
                  <a:pt x="438" y="346"/>
                </a:lnTo>
                <a:lnTo>
                  <a:pt x="476" y="376"/>
                </a:lnTo>
                <a:lnTo>
                  <a:pt x="515" y="407"/>
                </a:lnTo>
                <a:lnTo>
                  <a:pt x="553" y="438"/>
                </a:lnTo>
                <a:lnTo>
                  <a:pt x="653" y="499"/>
                </a:lnTo>
                <a:lnTo>
                  <a:pt x="699" y="538"/>
                </a:lnTo>
                <a:lnTo>
                  <a:pt x="753" y="576"/>
                </a:lnTo>
                <a:lnTo>
                  <a:pt x="807" y="607"/>
                </a:lnTo>
                <a:lnTo>
                  <a:pt x="853" y="645"/>
                </a:lnTo>
                <a:lnTo>
                  <a:pt x="907" y="676"/>
                </a:lnTo>
                <a:lnTo>
                  <a:pt x="961" y="715"/>
                </a:lnTo>
                <a:lnTo>
                  <a:pt x="1015" y="753"/>
                </a:lnTo>
                <a:lnTo>
                  <a:pt x="1061" y="784"/>
                </a:lnTo>
                <a:lnTo>
                  <a:pt x="1114" y="822"/>
                </a:lnTo>
                <a:lnTo>
                  <a:pt x="1168" y="861"/>
                </a:lnTo>
                <a:lnTo>
                  <a:pt x="1222" y="899"/>
                </a:lnTo>
                <a:lnTo>
                  <a:pt x="1268" y="930"/>
                </a:lnTo>
              </a:path>
            </a:pathLst>
          </a:custGeom>
          <a:noFill/>
          <a:ln w="22225" cap="flat">
            <a:solidFill>
              <a:srgbClr val="92D05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3" name="Rectangle 875"/>
          <p:cNvSpPr>
            <a:spLocks noChangeArrowheads="1"/>
          </p:cNvSpPr>
          <p:nvPr/>
        </p:nvSpPr>
        <p:spPr bwMode="auto">
          <a:xfrm>
            <a:off x="2614709" y="5419527"/>
            <a:ext cx="1580561" cy="25654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667" dirty="0">
                <a:latin typeface="Helvetica" charset="0"/>
              </a:rPr>
              <a:t>Individual weight</a:t>
            </a:r>
            <a:endParaRPr lang="en-US" sz="1667" dirty="0">
              <a:latin typeface="Arial" pitchFamily="34" charset="0"/>
            </a:endParaRPr>
          </a:p>
        </p:txBody>
      </p:sp>
      <p:sp>
        <p:nvSpPr>
          <p:cNvPr id="18284" name="Rectangle 876"/>
          <p:cNvSpPr>
            <a:spLocks noChangeArrowheads="1"/>
          </p:cNvSpPr>
          <p:nvPr/>
        </p:nvSpPr>
        <p:spPr bwMode="auto">
          <a:xfrm rot="16200000">
            <a:off x="613286" y="2489562"/>
            <a:ext cx="782265"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500" dirty="0">
                <a:latin typeface="Helvetica" charset="0"/>
              </a:rPr>
              <a:t>Numbers</a:t>
            </a:r>
            <a:endParaRPr lang="en-US" sz="1500" dirty="0">
              <a:latin typeface="Arial" pitchFamily="34" charset="0"/>
            </a:endParaRPr>
          </a:p>
        </p:txBody>
      </p:sp>
      <p:sp>
        <p:nvSpPr>
          <p:cNvPr id="913" name="TextBox 912"/>
          <p:cNvSpPr txBox="1"/>
          <p:nvPr/>
        </p:nvSpPr>
        <p:spPr>
          <a:xfrm>
            <a:off x="3937000" y="5143501"/>
            <a:ext cx="513282" cy="323165"/>
          </a:xfrm>
          <a:prstGeom prst="rect">
            <a:avLst/>
          </a:prstGeom>
          <a:noFill/>
        </p:spPr>
        <p:txBody>
          <a:bodyPr wrap="none" rtlCol="0">
            <a:spAutoFit/>
          </a:bodyPr>
          <a:lstStyle/>
          <a:p>
            <a:r>
              <a:rPr lang="da-DK" sz="1500" dirty="0"/>
              <a:t>10 g</a:t>
            </a:r>
            <a:endParaRPr lang="en-US" sz="1500" dirty="0"/>
          </a:p>
        </p:txBody>
      </p:sp>
      <p:sp>
        <p:nvSpPr>
          <p:cNvPr id="914" name="TextBox 913"/>
          <p:cNvSpPr txBox="1"/>
          <p:nvPr/>
        </p:nvSpPr>
        <p:spPr>
          <a:xfrm>
            <a:off x="5651500" y="5143501"/>
            <a:ext cx="503664" cy="323165"/>
          </a:xfrm>
          <a:prstGeom prst="rect">
            <a:avLst/>
          </a:prstGeom>
          <a:noFill/>
        </p:spPr>
        <p:txBody>
          <a:bodyPr wrap="none" rtlCol="0">
            <a:spAutoFit/>
          </a:bodyPr>
          <a:lstStyle/>
          <a:p>
            <a:r>
              <a:rPr lang="da-DK" sz="1500" dirty="0"/>
              <a:t>1 kg</a:t>
            </a:r>
            <a:endParaRPr lang="en-US" sz="1500" dirty="0"/>
          </a:p>
        </p:txBody>
      </p:sp>
      <p:sp>
        <p:nvSpPr>
          <p:cNvPr id="915" name="TextBox 914"/>
          <p:cNvSpPr txBox="1"/>
          <p:nvPr/>
        </p:nvSpPr>
        <p:spPr>
          <a:xfrm>
            <a:off x="7302500" y="5143501"/>
            <a:ext cx="699230" cy="323165"/>
          </a:xfrm>
          <a:prstGeom prst="rect">
            <a:avLst/>
          </a:prstGeom>
          <a:noFill/>
        </p:spPr>
        <p:txBody>
          <a:bodyPr wrap="none" rtlCol="0">
            <a:spAutoFit/>
          </a:bodyPr>
          <a:lstStyle/>
          <a:p>
            <a:r>
              <a:rPr lang="da-DK" sz="1500" dirty="0"/>
              <a:t>100 kg</a:t>
            </a:r>
            <a:endParaRPr lang="en-US" sz="1500" dirty="0"/>
          </a:p>
        </p:txBody>
      </p:sp>
      <p:sp>
        <p:nvSpPr>
          <p:cNvPr id="916" name="TextBox 915"/>
          <p:cNvSpPr txBox="1"/>
          <p:nvPr/>
        </p:nvSpPr>
        <p:spPr>
          <a:xfrm>
            <a:off x="2190750" y="5111751"/>
            <a:ext cx="561372" cy="323165"/>
          </a:xfrm>
          <a:prstGeom prst="rect">
            <a:avLst/>
          </a:prstGeom>
          <a:noFill/>
        </p:spPr>
        <p:txBody>
          <a:bodyPr wrap="none" rtlCol="0">
            <a:spAutoFit/>
          </a:bodyPr>
          <a:lstStyle/>
          <a:p>
            <a:r>
              <a:rPr lang="da-DK" sz="1500" dirty="0"/>
              <a:t>0.1 g</a:t>
            </a:r>
            <a:endParaRPr lang="en-US" sz="1500" dirty="0"/>
          </a:p>
        </p:txBody>
      </p:sp>
      <p:grpSp>
        <p:nvGrpSpPr>
          <p:cNvPr id="9" name="Group 930"/>
          <p:cNvGrpSpPr/>
          <p:nvPr/>
        </p:nvGrpSpPr>
        <p:grpSpPr>
          <a:xfrm>
            <a:off x="2540000" y="571500"/>
            <a:ext cx="4953000" cy="3238500"/>
            <a:chOff x="2133600" y="685800"/>
            <a:chExt cx="5943600" cy="3886200"/>
          </a:xfrm>
          <a:solidFill>
            <a:srgbClr val="FFFF00"/>
          </a:solidFill>
        </p:grpSpPr>
        <p:sp>
          <p:nvSpPr>
            <p:cNvPr id="926" name="Down Arrow 925"/>
            <p:cNvSpPr/>
            <p:nvPr/>
          </p:nvSpPr>
          <p:spPr>
            <a:xfrm>
              <a:off x="6934200" y="3429000"/>
              <a:ext cx="1143000" cy="9906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27" name="Down Arrow 926"/>
            <p:cNvSpPr/>
            <p:nvPr/>
          </p:nvSpPr>
          <p:spPr>
            <a:xfrm>
              <a:off x="4267200" y="1828800"/>
              <a:ext cx="609600" cy="5334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28" name="Down Arrow 927"/>
            <p:cNvSpPr/>
            <p:nvPr/>
          </p:nvSpPr>
          <p:spPr>
            <a:xfrm>
              <a:off x="2133600" y="685800"/>
              <a:ext cx="457200" cy="4572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29" name="Down Arrow 928"/>
            <p:cNvSpPr/>
            <p:nvPr/>
          </p:nvSpPr>
          <p:spPr>
            <a:xfrm rot="10800000">
              <a:off x="3048000" y="2209800"/>
              <a:ext cx="381000" cy="5334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30" name="Down Arrow 929"/>
            <p:cNvSpPr/>
            <p:nvPr/>
          </p:nvSpPr>
          <p:spPr>
            <a:xfrm rot="10800000">
              <a:off x="5105400" y="3886200"/>
              <a:ext cx="914400" cy="6858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cxnSp>
        <p:nvCxnSpPr>
          <p:cNvPr id="935" name="Straight Connector 934"/>
          <p:cNvCxnSpPr/>
          <p:nvPr/>
        </p:nvCxnSpPr>
        <p:spPr>
          <a:xfrm>
            <a:off x="2913745" y="760815"/>
            <a:ext cx="5468255" cy="1076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2170305">
            <a:off x="1823171" y="394045"/>
            <a:ext cx="872739" cy="323165"/>
          </a:xfrm>
          <a:prstGeom prst="rect">
            <a:avLst/>
          </a:prstGeom>
          <a:noFill/>
        </p:spPr>
        <p:txBody>
          <a:bodyPr wrap="none" rtlCol="0">
            <a:spAutoFit/>
          </a:bodyPr>
          <a:lstStyle/>
          <a:p>
            <a:r>
              <a:rPr lang="da-DK" sz="1500" dirty="0"/>
              <a:t>Plankton</a:t>
            </a:r>
          </a:p>
        </p:txBody>
      </p:sp>
      <p:sp>
        <p:nvSpPr>
          <p:cNvPr id="262" name="TextBox 261"/>
          <p:cNvSpPr txBox="1"/>
          <p:nvPr/>
        </p:nvSpPr>
        <p:spPr>
          <a:xfrm rot="2170305">
            <a:off x="4800568" y="2167411"/>
            <a:ext cx="494046" cy="323165"/>
          </a:xfrm>
          <a:prstGeom prst="rect">
            <a:avLst/>
          </a:prstGeom>
          <a:noFill/>
        </p:spPr>
        <p:txBody>
          <a:bodyPr wrap="none" rtlCol="0">
            <a:spAutoFit/>
          </a:bodyPr>
          <a:lstStyle/>
          <a:p>
            <a:r>
              <a:rPr lang="da-DK" sz="1500" dirty="0"/>
              <a:t>Fish</a:t>
            </a:r>
          </a:p>
        </p:txBody>
      </p:sp>
      <p:grpSp>
        <p:nvGrpSpPr>
          <p:cNvPr id="239" name="Group 924"/>
          <p:cNvGrpSpPr/>
          <p:nvPr/>
        </p:nvGrpSpPr>
        <p:grpSpPr>
          <a:xfrm>
            <a:off x="2452688" y="1775356"/>
            <a:ext cx="5035021" cy="3324489"/>
            <a:chOff x="2028825" y="2130426"/>
            <a:chExt cx="6042025" cy="3989387"/>
          </a:xfrm>
        </p:grpSpPr>
        <p:sp>
          <p:nvSpPr>
            <p:cNvPr id="240" name="Freeform 845"/>
            <p:cNvSpPr>
              <a:spLocks/>
            </p:cNvSpPr>
            <p:nvPr/>
          </p:nvSpPr>
          <p:spPr bwMode="auto">
            <a:xfrm>
              <a:off x="2028825" y="2386013"/>
              <a:ext cx="2209800" cy="830263"/>
            </a:xfrm>
            <a:custGeom>
              <a:avLst/>
              <a:gdLst/>
              <a:ahLst/>
              <a:cxnLst>
                <a:cxn ang="0">
                  <a:pos x="0" y="246"/>
                </a:cxn>
                <a:cxn ang="0">
                  <a:pos x="46" y="246"/>
                </a:cxn>
                <a:cxn ang="0">
                  <a:pos x="100" y="246"/>
                </a:cxn>
                <a:cxn ang="0">
                  <a:pos x="154" y="246"/>
                </a:cxn>
                <a:cxn ang="0">
                  <a:pos x="200" y="246"/>
                </a:cxn>
                <a:cxn ang="0">
                  <a:pos x="254" y="246"/>
                </a:cxn>
                <a:cxn ang="0">
                  <a:pos x="308" y="238"/>
                </a:cxn>
                <a:cxn ang="0">
                  <a:pos x="362" y="238"/>
                </a:cxn>
                <a:cxn ang="0">
                  <a:pos x="408" y="238"/>
                </a:cxn>
                <a:cxn ang="0">
                  <a:pos x="461" y="238"/>
                </a:cxn>
                <a:cxn ang="0">
                  <a:pos x="515" y="231"/>
                </a:cxn>
                <a:cxn ang="0">
                  <a:pos x="569" y="231"/>
                </a:cxn>
                <a:cxn ang="0">
                  <a:pos x="615" y="223"/>
                </a:cxn>
                <a:cxn ang="0">
                  <a:pos x="669" y="223"/>
                </a:cxn>
                <a:cxn ang="0">
                  <a:pos x="723" y="215"/>
                </a:cxn>
                <a:cxn ang="0">
                  <a:pos x="769" y="208"/>
                </a:cxn>
                <a:cxn ang="0">
                  <a:pos x="823" y="200"/>
                </a:cxn>
                <a:cxn ang="0">
                  <a:pos x="877" y="185"/>
                </a:cxn>
                <a:cxn ang="0">
                  <a:pos x="930" y="154"/>
                </a:cxn>
                <a:cxn ang="0">
                  <a:pos x="977" y="85"/>
                </a:cxn>
                <a:cxn ang="0">
                  <a:pos x="1030" y="31"/>
                </a:cxn>
                <a:cxn ang="0">
                  <a:pos x="1084" y="8"/>
                </a:cxn>
                <a:cxn ang="0">
                  <a:pos x="1138" y="0"/>
                </a:cxn>
                <a:cxn ang="0">
                  <a:pos x="1184" y="0"/>
                </a:cxn>
                <a:cxn ang="0">
                  <a:pos x="1238" y="0"/>
                </a:cxn>
                <a:cxn ang="0">
                  <a:pos x="1292" y="15"/>
                </a:cxn>
                <a:cxn ang="0">
                  <a:pos x="1338" y="62"/>
                </a:cxn>
                <a:cxn ang="0">
                  <a:pos x="1392" y="523"/>
                </a:cxn>
              </a:cxnLst>
              <a:rect l="0" t="0" r="r" b="b"/>
              <a:pathLst>
                <a:path w="1392" h="523">
                  <a:moveTo>
                    <a:pt x="0" y="246"/>
                  </a:moveTo>
                  <a:lnTo>
                    <a:pt x="46" y="246"/>
                  </a:lnTo>
                  <a:lnTo>
                    <a:pt x="100" y="246"/>
                  </a:lnTo>
                  <a:lnTo>
                    <a:pt x="154" y="246"/>
                  </a:lnTo>
                  <a:lnTo>
                    <a:pt x="200" y="246"/>
                  </a:lnTo>
                  <a:lnTo>
                    <a:pt x="254" y="246"/>
                  </a:lnTo>
                  <a:lnTo>
                    <a:pt x="308" y="238"/>
                  </a:lnTo>
                  <a:lnTo>
                    <a:pt x="362" y="238"/>
                  </a:lnTo>
                  <a:lnTo>
                    <a:pt x="408" y="238"/>
                  </a:lnTo>
                  <a:lnTo>
                    <a:pt x="461" y="238"/>
                  </a:lnTo>
                  <a:lnTo>
                    <a:pt x="515" y="231"/>
                  </a:lnTo>
                  <a:lnTo>
                    <a:pt x="569" y="231"/>
                  </a:lnTo>
                  <a:lnTo>
                    <a:pt x="615" y="223"/>
                  </a:lnTo>
                  <a:lnTo>
                    <a:pt x="669" y="223"/>
                  </a:lnTo>
                  <a:lnTo>
                    <a:pt x="723" y="215"/>
                  </a:lnTo>
                  <a:lnTo>
                    <a:pt x="769" y="208"/>
                  </a:lnTo>
                  <a:lnTo>
                    <a:pt x="823" y="200"/>
                  </a:lnTo>
                  <a:lnTo>
                    <a:pt x="877" y="185"/>
                  </a:lnTo>
                  <a:lnTo>
                    <a:pt x="930" y="154"/>
                  </a:lnTo>
                  <a:lnTo>
                    <a:pt x="977" y="85"/>
                  </a:lnTo>
                  <a:lnTo>
                    <a:pt x="1030" y="31"/>
                  </a:lnTo>
                  <a:lnTo>
                    <a:pt x="1084" y="8"/>
                  </a:lnTo>
                  <a:lnTo>
                    <a:pt x="1138" y="0"/>
                  </a:lnTo>
                  <a:lnTo>
                    <a:pt x="1184" y="0"/>
                  </a:lnTo>
                  <a:lnTo>
                    <a:pt x="1238" y="0"/>
                  </a:lnTo>
                  <a:lnTo>
                    <a:pt x="1292" y="15"/>
                  </a:lnTo>
                  <a:lnTo>
                    <a:pt x="1338" y="62"/>
                  </a:lnTo>
                  <a:lnTo>
                    <a:pt x="1392" y="523"/>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1" name="Freeform 846"/>
            <p:cNvSpPr>
              <a:spLocks/>
            </p:cNvSpPr>
            <p:nvPr/>
          </p:nvSpPr>
          <p:spPr bwMode="auto">
            <a:xfrm>
              <a:off x="2028825" y="2520950"/>
              <a:ext cx="2439988" cy="801688"/>
            </a:xfrm>
            <a:custGeom>
              <a:avLst/>
              <a:gdLst>
                <a:gd name="connsiteX0" fmla="*/ 0 w 1537"/>
                <a:gd name="connsiteY0" fmla="*/ 269 h 505"/>
                <a:gd name="connsiteX1" fmla="*/ 46 w 1537"/>
                <a:gd name="connsiteY1" fmla="*/ 269 h 505"/>
                <a:gd name="connsiteX2" fmla="*/ 100 w 1537"/>
                <a:gd name="connsiteY2" fmla="*/ 269 h 505"/>
                <a:gd name="connsiteX3" fmla="*/ 154 w 1537"/>
                <a:gd name="connsiteY3" fmla="*/ 269 h 505"/>
                <a:gd name="connsiteX4" fmla="*/ 200 w 1537"/>
                <a:gd name="connsiteY4" fmla="*/ 269 h 505"/>
                <a:gd name="connsiteX5" fmla="*/ 254 w 1537"/>
                <a:gd name="connsiteY5" fmla="*/ 269 h 505"/>
                <a:gd name="connsiteX6" fmla="*/ 308 w 1537"/>
                <a:gd name="connsiteY6" fmla="*/ 269 h 505"/>
                <a:gd name="connsiteX7" fmla="*/ 362 w 1537"/>
                <a:gd name="connsiteY7" fmla="*/ 261 h 505"/>
                <a:gd name="connsiteX8" fmla="*/ 408 w 1537"/>
                <a:gd name="connsiteY8" fmla="*/ 261 h 505"/>
                <a:gd name="connsiteX9" fmla="*/ 461 w 1537"/>
                <a:gd name="connsiteY9" fmla="*/ 261 h 505"/>
                <a:gd name="connsiteX10" fmla="*/ 515 w 1537"/>
                <a:gd name="connsiteY10" fmla="*/ 253 h 505"/>
                <a:gd name="connsiteX11" fmla="*/ 569 w 1537"/>
                <a:gd name="connsiteY11" fmla="*/ 253 h 505"/>
                <a:gd name="connsiteX12" fmla="*/ 615 w 1537"/>
                <a:gd name="connsiteY12" fmla="*/ 246 h 505"/>
                <a:gd name="connsiteX13" fmla="*/ 669 w 1537"/>
                <a:gd name="connsiteY13" fmla="*/ 246 h 505"/>
                <a:gd name="connsiteX14" fmla="*/ 723 w 1537"/>
                <a:gd name="connsiteY14" fmla="*/ 238 h 505"/>
                <a:gd name="connsiteX15" fmla="*/ 769 w 1537"/>
                <a:gd name="connsiteY15" fmla="*/ 230 h 505"/>
                <a:gd name="connsiteX16" fmla="*/ 823 w 1537"/>
                <a:gd name="connsiteY16" fmla="*/ 223 h 505"/>
                <a:gd name="connsiteX17" fmla="*/ 877 w 1537"/>
                <a:gd name="connsiteY17" fmla="*/ 215 h 505"/>
                <a:gd name="connsiteX18" fmla="*/ 930 w 1537"/>
                <a:gd name="connsiteY18" fmla="*/ 207 h 505"/>
                <a:gd name="connsiteX19" fmla="*/ 977 w 1537"/>
                <a:gd name="connsiteY19" fmla="*/ 199 h 505"/>
                <a:gd name="connsiteX20" fmla="*/ 1030 w 1537"/>
                <a:gd name="connsiteY20" fmla="*/ 184 h 505"/>
                <a:gd name="connsiteX21" fmla="*/ 1084 w 1537"/>
                <a:gd name="connsiteY21" fmla="*/ 146 h 505"/>
                <a:gd name="connsiteX22" fmla="*/ 1138 w 1537"/>
                <a:gd name="connsiteY22" fmla="*/ 76 h 505"/>
                <a:gd name="connsiteX23" fmla="*/ 1184 w 1537"/>
                <a:gd name="connsiteY23" fmla="*/ 23 h 505"/>
                <a:gd name="connsiteX24" fmla="*/ 1238 w 1537"/>
                <a:gd name="connsiteY24" fmla="*/ 7 h 505"/>
                <a:gd name="connsiteX25" fmla="*/ 1292 w 1537"/>
                <a:gd name="connsiteY25" fmla="*/ 0 h 505"/>
                <a:gd name="connsiteX26" fmla="*/ 1338 w 1537"/>
                <a:gd name="connsiteY26" fmla="*/ 7 h 505"/>
                <a:gd name="connsiteX27" fmla="*/ 1392 w 1537"/>
                <a:gd name="connsiteY27" fmla="*/ 23 h 505"/>
                <a:gd name="connsiteX28" fmla="*/ 1445 w 1537"/>
                <a:gd name="connsiteY28" fmla="*/ 53 h 505"/>
                <a:gd name="connsiteX29" fmla="*/ 1499 w 1537"/>
                <a:gd name="connsiteY29" fmla="*/ 138 h 505"/>
                <a:gd name="connsiteX30" fmla="*/ 1537 w 1537"/>
                <a:gd name="connsiteY30" fmla="*/ 505 h 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7" h="505">
                  <a:moveTo>
                    <a:pt x="0" y="269"/>
                  </a:moveTo>
                  <a:lnTo>
                    <a:pt x="46" y="269"/>
                  </a:lnTo>
                  <a:lnTo>
                    <a:pt x="100" y="269"/>
                  </a:lnTo>
                  <a:lnTo>
                    <a:pt x="154" y="269"/>
                  </a:lnTo>
                  <a:lnTo>
                    <a:pt x="200" y="269"/>
                  </a:lnTo>
                  <a:lnTo>
                    <a:pt x="254" y="269"/>
                  </a:lnTo>
                  <a:lnTo>
                    <a:pt x="308" y="269"/>
                  </a:lnTo>
                  <a:cubicBezTo>
                    <a:pt x="326" y="266"/>
                    <a:pt x="344" y="264"/>
                    <a:pt x="362" y="261"/>
                  </a:cubicBezTo>
                  <a:lnTo>
                    <a:pt x="408" y="261"/>
                  </a:lnTo>
                  <a:lnTo>
                    <a:pt x="461" y="261"/>
                  </a:lnTo>
                  <a:cubicBezTo>
                    <a:pt x="479" y="258"/>
                    <a:pt x="497" y="256"/>
                    <a:pt x="515" y="253"/>
                  </a:cubicBezTo>
                  <a:lnTo>
                    <a:pt x="569" y="253"/>
                  </a:lnTo>
                  <a:cubicBezTo>
                    <a:pt x="584" y="251"/>
                    <a:pt x="600" y="248"/>
                    <a:pt x="615" y="246"/>
                  </a:cubicBezTo>
                  <a:lnTo>
                    <a:pt x="669" y="246"/>
                  </a:lnTo>
                  <a:cubicBezTo>
                    <a:pt x="687" y="243"/>
                    <a:pt x="705" y="241"/>
                    <a:pt x="723" y="238"/>
                  </a:cubicBezTo>
                  <a:cubicBezTo>
                    <a:pt x="738" y="235"/>
                    <a:pt x="754" y="233"/>
                    <a:pt x="769" y="230"/>
                  </a:cubicBezTo>
                  <a:cubicBezTo>
                    <a:pt x="787" y="228"/>
                    <a:pt x="805" y="225"/>
                    <a:pt x="823" y="223"/>
                  </a:cubicBezTo>
                  <a:cubicBezTo>
                    <a:pt x="841" y="220"/>
                    <a:pt x="859" y="218"/>
                    <a:pt x="877" y="215"/>
                  </a:cubicBezTo>
                  <a:cubicBezTo>
                    <a:pt x="895" y="212"/>
                    <a:pt x="912" y="210"/>
                    <a:pt x="930" y="207"/>
                  </a:cubicBezTo>
                  <a:cubicBezTo>
                    <a:pt x="946" y="204"/>
                    <a:pt x="961" y="202"/>
                    <a:pt x="977" y="199"/>
                  </a:cubicBezTo>
                  <a:lnTo>
                    <a:pt x="1030" y="184"/>
                  </a:lnTo>
                  <a:cubicBezTo>
                    <a:pt x="1048" y="171"/>
                    <a:pt x="1066" y="159"/>
                    <a:pt x="1084" y="146"/>
                  </a:cubicBezTo>
                  <a:cubicBezTo>
                    <a:pt x="1102" y="123"/>
                    <a:pt x="1120" y="99"/>
                    <a:pt x="1138" y="76"/>
                  </a:cubicBezTo>
                  <a:cubicBezTo>
                    <a:pt x="1153" y="58"/>
                    <a:pt x="1169" y="41"/>
                    <a:pt x="1184" y="23"/>
                  </a:cubicBezTo>
                  <a:cubicBezTo>
                    <a:pt x="1202" y="18"/>
                    <a:pt x="1220" y="12"/>
                    <a:pt x="1238" y="7"/>
                  </a:cubicBezTo>
                  <a:cubicBezTo>
                    <a:pt x="1256" y="5"/>
                    <a:pt x="1274" y="2"/>
                    <a:pt x="1292" y="0"/>
                  </a:cubicBezTo>
                  <a:cubicBezTo>
                    <a:pt x="1307" y="2"/>
                    <a:pt x="1323" y="5"/>
                    <a:pt x="1338" y="7"/>
                  </a:cubicBezTo>
                  <a:cubicBezTo>
                    <a:pt x="1356" y="12"/>
                    <a:pt x="1374" y="18"/>
                    <a:pt x="1392" y="23"/>
                  </a:cubicBezTo>
                  <a:cubicBezTo>
                    <a:pt x="1410" y="33"/>
                    <a:pt x="1427" y="43"/>
                    <a:pt x="1445" y="53"/>
                  </a:cubicBezTo>
                  <a:cubicBezTo>
                    <a:pt x="1463" y="81"/>
                    <a:pt x="1481" y="110"/>
                    <a:pt x="1499" y="138"/>
                  </a:cubicBezTo>
                  <a:cubicBezTo>
                    <a:pt x="1514" y="476"/>
                    <a:pt x="1522" y="167"/>
                    <a:pt x="1537" y="505"/>
                  </a:cubicBez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nvGrpSpPr>
            <p:cNvPr id="242" name="Group 923"/>
            <p:cNvGrpSpPr/>
            <p:nvPr/>
          </p:nvGrpSpPr>
          <p:grpSpPr>
            <a:xfrm>
              <a:off x="2028825" y="2130426"/>
              <a:ext cx="6042025" cy="3989387"/>
              <a:chOff x="2028825" y="2130426"/>
              <a:chExt cx="6042025" cy="3989387"/>
            </a:xfrm>
          </p:grpSpPr>
          <p:sp>
            <p:nvSpPr>
              <p:cNvPr id="243" name="Freeform 855"/>
              <p:cNvSpPr>
                <a:spLocks/>
              </p:cNvSpPr>
              <p:nvPr/>
            </p:nvSpPr>
            <p:spPr bwMode="auto">
              <a:xfrm>
                <a:off x="2028825" y="4278313"/>
                <a:ext cx="4589463" cy="304800"/>
              </a:xfrm>
              <a:custGeom>
                <a:avLst/>
                <a:gdLst/>
                <a:ahLst/>
                <a:cxnLst>
                  <a:cxn ang="0">
                    <a:pos x="0" y="184"/>
                  </a:cxn>
                  <a:cxn ang="0">
                    <a:pos x="46" y="184"/>
                  </a:cxn>
                  <a:cxn ang="0">
                    <a:pos x="100" y="184"/>
                  </a:cxn>
                  <a:cxn ang="0">
                    <a:pos x="154" y="184"/>
                  </a:cxn>
                  <a:cxn ang="0">
                    <a:pos x="200" y="184"/>
                  </a:cxn>
                  <a:cxn ang="0">
                    <a:pos x="254" y="176"/>
                  </a:cxn>
                  <a:cxn ang="0">
                    <a:pos x="308" y="176"/>
                  </a:cxn>
                  <a:cxn ang="0">
                    <a:pos x="362" y="176"/>
                  </a:cxn>
                  <a:cxn ang="0">
                    <a:pos x="408" y="169"/>
                  </a:cxn>
                  <a:cxn ang="0">
                    <a:pos x="461" y="169"/>
                  </a:cxn>
                  <a:cxn ang="0">
                    <a:pos x="515" y="169"/>
                  </a:cxn>
                  <a:cxn ang="0">
                    <a:pos x="569" y="161"/>
                  </a:cxn>
                  <a:cxn ang="0">
                    <a:pos x="615" y="153"/>
                  </a:cxn>
                  <a:cxn ang="0">
                    <a:pos x="669" y="146"/>
                  </a:cxn>
                  <a:cxn ang="0">
                    <a:pos x="723" y="146"/>
                  </a:cxn>
                  <a:cxn ang="0">
                    <a:pos x="769" y="138"/>
                  </a:cxn>
                  <a:cxn ang="0">
                    <a:pos x="823" y="123"/>
                  </a:cxn>
                  <a:cxn ang="0">
                    <a:pos x="877" y="115"/>
                  </a:cxn>
                  <a:cxn ang="0">
                    <a:pos x="930" y="107"/>
                  </a:cxn>
                  <a:cxn ang="0">
                    <a:pos x="977" y="100"/>
                  </a:cxn>
                  <a:cxn ang="0">
                    <a:pos x="1030" y="84"/>
                  </a:cxn>
                  <a:cxn ang="0">
                    <a:pos x="1084" y="76"/>
                  </a:cxn>
                  <a:cxn ang="0">
                    <a:pos x="1138" y="61"/>
                  </a:cxn>
                  <a:cxn ang="0">
                    <a:pos x="1184" y="46"/>
                  </a:cxn>
                  <a:cxn ang="0">
                    <a:pos x="1238" y="38"/>
                  </a:cxn>
                  <a:cxn ang="0">
                    <a:pos x="1292" y="30"/>
                  </a:cxn>
                  <a:cxn ang="0">
                    <a:pos x="1338" y="15"/>
                  </a:cxn>
                  <a:cxn ang="0">
                    <a:pos x="1392" y="7"/>
                  </a:cxn>
                  <a:cxn ang="0">
                    <a:pos x="1445" y="0"/>
                  </a:cxn>
                  <a:cxn ang="0">
                    <a:pos x="1499" y="0"/>
                  </a:cxn>
                  <a:cxn ang="0">
                    <a:pos x="1545" y="0"/>
                  </a:cxn>
                  <a:cxn ang="0">
                    <a:pos x="1599" y="0"/>
                  </a:cxn>
                  <a:cxn ang="0">
                    <a:pos x="1653" y="7"/>
                  </a:cxn>
                  <a:cxn ang="0">
                    <a:pos x="1707" y="15"/>
                  </a:cxn>
                  <a:cxn ang="0">
                    <a:pos x="1753" y="23"/>
                  </a:cxn>
                  <a:cxn ang="0">
                    <a:pos x="1807" y="38"/>
                  </a:cxn>
                  <a:cxn ang="0">
                    <a:pos x="1861" y="53"/>
                  </a:cxn>
                  <a:cxn ang="0">
                    <a:pos x="1914" y="69"/>
                  </a:cxn>
                  <a:cxn ang="0">
                    <a:pos x="1961" y="92"/>
                  </a:cxn>
                  <a:cxn ang="0">
                    <a:pos x="2014" y="107"/>
                  </a:cxn>
                  <a:cxn ang="0">
                    <a:pos x="2068" y="123"/>
                  </a:cxn>
                  <a:cxn ang="0">
                    <a:pos x="2114" y="138"/>
                  </a:cxn>
                  <a:cxn ang="0">
                    <a:pos x="2168" y="153"/>
                  </a:cxn>
                  <a:cxn ang="0">
                    <a:pos x="2222" y="169"/>
                  </a:cxn>
                  <a:cxn ang="0">
                    <a:pos x="2276" y="176"/>
                  </a:cxn>
                  <a:cxn ang="0">
                    <a:pos x="2322" y="184"/>
                  </a:cxn>
                  <a:cxn ang="0">
                    <a:pos x="2376" y="192"/>
                  </a:cxn>
                  <a:cxn ang="0">
                    <a:pos x="2429" y="184"/>
                  </a:cxn>
                  <a:cxn ang="0">
                    <a:pos x="2483" y="138"/>
                  </a:cxn>
                  <a:cxn ang="0">
                    <a:pos x="2529" y="84"/>
                  </a:cxn>
                  <a:cxn ang="0">
                    <a:pos x="2583" y="69"/>
                  </a:cxn>
                  <a:cxn ang="0">
                    <a:pos x="2637" y="69"/>
                  </a:cxn>
                  <a:cxn ang="0">
                    <a:pos x="2683" y="61"/>
                  </a:cxn>
                  <a:cxn ang="0">
                    <a:pos x="2737" y="61"/>
                  </a:cxn>
                  <a:cxn ang="0">
                    <a:pos x="2791" y="46"/>
                  </a:cxn>
                  <a:cxn ang="0">
                    <a:pos x="2845" y="23"/>
                  </a:cxn>
                  <a:cxn ang="0">
                    <a:pos x="2891" y="169"/>
                  </a:cxn>
                </a:cxnLst>
                <a:rect l="0" t="0" r="r" b="b"/>
                <a:pathLst>
                  <a:path w="2891" h="192">
                    <a:moveTo>
                      <a:pt x="0" y="184"/>
                    </a:moveTo>
                    <a:lnTo>
                      <a:pt x="46" y="184"/>
                    </a:lnTo>
                    <a:lnTo>
                      <a:pt x="100" y="184"/>
                    </a:lnTo>
                    <a:lnTo>
                      <a:pt x="154" y="184"/>
                    </a:lnTo>
                    <a:lnTo>
                      <a:pt x="200" y="184"/>
                    </a:lnTo>
                    <a:lnTo>
                      <a:pt x="254" y="176"/>
                    </a:lnTo>
                    <a:lnTo>
                      <a:pt x="308" y="176"/>
                    </a:lnTo>
                    <a:lnTo>
                      <a:pt x="362" y="176"/>
                    </a:lnTo>
                    <a:lnTo>
                      <a:pt x="408" y="169"/>
                    </a:lnTo>
                    <a:lnTo>
                      <a:pt x="461" y="169"/>
                    </a:lnTo>
                    <a:lnTo>
                      <a:pt x="515" y="169"/>
                    </a:lnTo>
                    <a:lnTo>
                      <a:pt x="569" y="161"/>
                    </a:lnTo>
                    <a:lnTo>
                      <a:pt x="615" y="153"/>
                    </a:lnTo>
                    <a:lnTo>
                      <a:pt x="669" y="146"/>
                    </a:lnTo>
                    <a:lnTo>
                      <a:pt x="723" y="146"/>
                    </a:lnTo>
                    <a:lnTo>
                      <a:pt x="769" y="138"/>
                    </a:lnTo>
                    <a:lnTo>
                      <a:pt x="823" y="123"/>
                    </a:lnTo>
                    <a:lnTo>
                      <a:pt x="877" y="115"/>
                    </a:lnTo>
                    <a:lnTo>
                      <a:pt x="930" y="107"/>
                    </a:lnTo>
                    <a:lnTo>
                      <a:pt x="977" y="100"/>
                    </a:lnTo>
                    <a:lnTo>
                      <a:pt x="1030" y="84"/>
                    </a:lnTo>
                    <a:lnTo>
                      <a:pt x="1084" y="76"/>
                    </a:lnTo>
                    <a:lnTo>
                      <a:pt x="1138" y="61"/>
                    </a:lnTo>
                    <a:lnTo>
                      <a:pt x="1184" y="46"/>
                    </a:lnTo>
                    <a:lnTo>
                      <a:pt x="1238" y="38"/>
                    </a:lnTo>
                    <a:lnTo>
                      <a:pt x="1292" y="30"/>
                    </a:lnTo>
                    <a:lnTo>
                      <a:pt x="1338" y="15"/>
                    </a:lnTo>
                    <a:lnTo>
                      <a:pt x="1392" y="7"/>
                    </a:lnTo>
                    <a:lnTo>
                      <a:pt x="1445" y="0"/>
                    </a:lnTo>
                    <a:lnTo>
                      <a:pt x="1499" y="0"/>
                    </a:lnTo>
                    <a:lnTo>
                      <a:pt x="1545" y="0"/>
                    </a:lnTo>
                    <a:lnTo>
                      <a:pt x="1599" y="0"/>
                    </a:lnTo>
                    <a:lnTo>
                      <a:pt x="1653" y="7"/>
                    </a:lnTo>
                    <a:lnTo>
                      <a:pt x="1707" y="15"/>
                    </a:lnTo>
                    <a:lnTo>
                      <a:pt x="1753" y="23"/>
                    </a:lnTo>
                    <a:lnTo>
                      <a:pt x="1807" y="38"/>
                    </a:lnTo>
                    <a:lnTo>
                      <a:pt x="1861" y="53"/>
                    </a:lnTo>
                    <a:lnTo>
                      <a:pt x="1914" y="69"/>
                    </a:lnTo>
                    <a:lnTo>
                      <a:pt x="1961" y="92"/>
                    </a:lnTo>
                    <a:lnTo>
                      <a:pt x="2014" y="107"/>
                    </a:lnTo>
                    <a:lnTo>
                      <a:pt x="2068" y="123"/>
                    </a:lnTo>
                    <a:lnTo>
                      <a:pt x="2114" y="138"/>
                    </a:lnTo>
                    <a:lnTo>
                      <a:pt x="2168" y="153"/>
                    </a:lnTo>
                    <a:lnTo>
                      <a:pt x="2222" y="169"/>
                    </a:lnTo>
                    <a:lnTo>
                      <a:pt x="2276" y="176"/>
                    </a:lnTo>
                    <a:lnTo>
                      <a:pt x="2322" y="184"/>
                    </a:lnTo>
                    <a:lnTo>
                      <a:pt x="2376" y="192"/>
                    </a:lnTo>
                    <a:lnTo>
                      <a:pt x="2429" y="184"/>
                    </a:lnTo>
                    <a:lnTo>
                      <a:pt x="2483" y="138"/>
                    </a:lnTo>
                    <a:lnTo>
                      <a:pt x="2529" y="84"/>
                    </a:lnTo>
                    <a:lnTo>
                      <a:pt x="2583" y="69"/>
                    </a:lnTo>
                    <a:lnTo>
                      <a:pt x="2637" y="69"/>
                    </a:lnTo>
                    <a:lnTo>
                      <a:pt x="2683" y="61"/>
                    </a:lnTo>
                    <a:lnTo>
                      <a:pt x="2737" y="61"/>
                    </a:lnTo>
                    <a:lnTo>
                      <a:pt x="2791" y="46"/>
                    </a:lnTo>
                    <a:lnTo>
                      <a:pt x="2845" y="23"/>
                    </a:lnTo>
                    <a:lnTo>
                      <a:pt x="2891" y="1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nvGrpSpPr>
              <p:cNvPr id="244" name="Group 922"/>
              <p:cNvGrpSpPr/>
              <p:nvPr/>
            </p:nvGrpSpPr>
            <p:grpSpPr>
              <a:xfrm>
                <a:off x="2028825" y="2130426"/>
                <a:ext cx="6042025" cy="3989387"/>
                <a:chOff x="2028825" y="2130426"/>
                <a:chExt cx="6042025" cy="3989387"/>
              </a:xfrm>
            </p:grpSpPr>
            <p:sp>
              <p:nvSpPr>
                <p:cNvPr id="245" name="Freeform 859"/>
                <p:cNvSpPr>
                  <a:spLocks/>
                </p:cNvSpPr>
                <p:nvPr/>
              </p:nvSpPr>
              <p:spPr bwMode="auto">
                <a:xfrm>
                  <a:off x="2028825" y="4594225"/>
                  <a:ext cx="5576888" cy="1355725"/>
                </a:xfrm>
                <a:custGeom>
                  <a:avLst/>
                  <a:gdLst/>
                  <a:ahLst/>
                  <a:cxnLst>
                    <a:cxn ang="0">
                      <a:pos x="46" y="446"/>
                    </a:cxn>
                    <a:cxn ang="0">
                      <a:pos x="154" y="446"/>
                    </a:cxn>
                    <a:cxn ang="0">
                      <a:pos x="254" y="439"/>
                    </a:cxn>
                    <a:cxn ang="0">
                      <a:pos x="362" y="439"/>
                    </a:cxn>
                    <a:cxn ang="0">
                      <a:pos x="461" y="431"/>
                    </a:cxn>
                    <a:cxn ang="0">
                      <a:pos x="569" y="423"/>
                    </a:cxn>
                    <a:cxn ang="0">
                      <a:pos x="669" y="408"/>
                    </a:cxn>
                    <a:cxn ang="0">
                      <a:pos x="769" y="393"/>
                    </a:cxn>
                    <a:cxn ang="0">
                      <a:pos x="877" y="377"/>
                    </a:cxn>
                    <a:cxn ang="0">
                      <a:pos x="977" y="354"/>
                    </a:cxn>
                    <a:cxn ang="0">
                      <a:pos x="1084" y="331"/>
                    </a:cxn>
                    <a:cxn ang="0">
                      <a:pos x="1184" y="308"/>
                    </a:cxn>
                    <a:cxn ang="0">
                      <a:pos x="1292" y="285"/>
                    </a:cxn>
                    <a:cxn ang="0">
                      <a:pos x="1392" y="262"/>
                    </a:cxn>
                    <a:cxn ang="0">
                      <a:pos x="1499" y="254"/>
                    </a:cxn>
                    <a:cxn ang="0">
                      <a:pos x="1599" y="254"/>
                    </a:cxn>
                    <a:cxn ang="0">
                      <a:pos x="1707" y="262"/>
                    </a:cxn>
                    <a:cxn ang="0">
                      <a:pos x="1807" y="285"/>
                    </a:cxn>
                    <a:cxn ang="0">
                      <a:pos x="1914" y="316"/>
                    </a:cxn>
                    <a:cxn ang="0">
                      <a:pos x="2014" y="354"/>
                    </a:cxn>
                    <a:cxn ang="0">
                      <a:pos x="2114" y="385"/>
                    </a:cxn>
                    <a:cxn ang="0">
                      <a:pos x="2222" y="408"/>
                    </a:cxn>
                    <a:cxn ang="0">
                      <a:pos x="2322" y="431"/>
                    </a:cxn>
                    <a:cxn ang="0">
                      <a:pos x="2429" y="439"/>
                    </a:cxn>
                    <a:cxn ang="0">
                      <a:pos x="2529" y="446"/>
                    </a:cxn>
                    <a:cxn ang="0">
                      <a:pos x="2637" y="446"/>
                    </a:cxn>
                    <a:cxn ang="0">
                      <a:pos x="2737" y="446"/>
                    </a:cxn>
                    <a:cxn ang="0">
                      <a:pos x="2845" y="431"/>
                    </a:cxn>
                    <a:cxn ang="0">
                      <a:pos x="2945" y="416"/>
                    </a:cxn>
                    <a:cxn ang="0">
                      <a:pos x="3052" y="354"/>
                    </a:cxn>
                    <a:cxn ang="0">
                      <a:pos x="3152" y="208"/>
                    </a:cxn>
                    <a:cxn ang="0">
                      <a:pos x="3260" y="131"/>
                    </a:cxn>
                    <a:cxn ang="0">
                      <a:pos x="3360" y="62"/>
                    </a:cxn>
                    <a:cxn ang="0">
                      <a:pos x="3460" y="0"/>
                    </a:cxn>
                  </a:cxnLst>
                  <a:rect l="0" t="0" r="r" b="b"/>
                  <a:pathLst>
                    <a:path w="3513" h="854">
                      <a:moveTo>
                        <a:pt x="0" y="446"/>
                      </a:moveTo>
                      <a:lnTo>
                        <a:pt x="46" y="446"/>
                      </a:lnTo>
                      <a:lnTo>
                        <a:pt x="100" y="446"/>
                      </a:lnTo>
                      <a:lnTo>
                        <a:pt x="154" y="446"/>
                      </a:lnTo>
                      <a:lnTo>
                        <a:pt x="200" y="439"/>
                      </a:lnTo>
                      <a:lnTo>
                        <a:pt x="254" y="439"/>
                      </a:lnTo>
                      <a:lnTo>
                        <a:pt x="308" y="439"/>
                      </a:lnTo>
                      <a:lnTo>
                        <a:pt x="362" y="439"/>
                      </a:lnTo>
                      <a:lnTo>
                        <a:pt x="408" y="431"/>
                      </a:lnTo>
                      <a:lnTo>
                        <a:pt x="461" y="431"/>
                      </a:lnTo>
                      <a:lnTo>
                        <a:pt x="515" y="423"/>
                      </a:lnTo>
                      <a:lnTo>
                        <a:pt x="569" y="423"/>
                      </a:lnTo>
                      <a:lnTo>
                        <a:pt x="615" y="416"/>
                      </a:lnTo>
                      <a:lnTo>
                        <a:pt x="669" y="408"/>
                      </a:lnTo>
                      <a:lnTo>
                        <a:pt x="723" y="400"/>
                      </a:lnTo>
                      <a:lnTo>
                        <a:pt x="769" y="393"/>
                      </a:lnTo>
                      <a:lnTo>
                        <a:pt x="823" y="385"/>
                      </a:lnTo>
                      <a:lnTo>
                        <a:pt x="877" y="377"/>
                      </a:lnTo>
                      <a:lnTo>
                        <a:pt x="930" y="369"/>
                      </a:lnTo>
                      <a:lnTo>
                        <a:pt x="977" y="354"/>
                      </a:lnTo>
                      <a:lnTo>
                        <a:pt x="1030" y="346"/>
                      </a:lnTo>
                      <a:lnTo>
                        <a:pt x="1084" y="331"/>
                      </a:lnTo>
                      <a:lnTo>
                        <a:pt x="1138" y="316"/>
                      </a:lnTo>
                      <a:lnTo>
                        <a:pt x="1184" y="308"/>
                      </a:lnTo>
                      <a:lnTo>
                        <a:pt x="1238" y="293"/>
                      </a:lnTo>
                      <a:lnTo>
                        <a:pt x="1292" y="285"/>
                      </a:lnTo>
                      <a:lnTo>
                        <a:pt x="1338" y="277"/>
                      </a:lnTo>
                      <a:lnTo>
                        <a:pt x="1392" y="262"/>
                      </a:lnTo>
                      <a:lnTo>
                        <a:pt x="1445" y="254"/>
                      </a:lnTo>
                      <a:lnTo>
                        <a:pt x="1499" y="254"/>
                      </a:lnTo>
                      <a:lnTo>
                        <a:pt x="1545" y="254"/>
                      </a:lnTo>
                      <a:lnTo>
                        <a:pt x="1599" y="254"/>
                      </a:lnTo>
                      <a:lnTo>
                        <a:pt x="1653" y="254"/>
                      </a:lnTo>
                      <a:lnTo>
                        <a:pt x="1707" y="262"/>
                      </a:lnTo>
                      <a:lnTo>
                        <a:pt x="1753" y="277"/>
                      </a:lnTo>
                      <a:lnTo>
                        <a:pt x="1807" y="285"/>
                      </a:lnTo>
                      <a:lnTo>
                        <a:pt x="1861" y="300"/>
                      </a:lnTo>
                      <a:lnTo>
                        <a:pt x="1914" y="316"/>
                      </a:lnTo>
                      <a:lnTo>
                        <a:pt x="1961" y="331"/>
                      </a:lnTo>
                      <a:lnTo>
                        <a:pt x="2014" y="354"/>
                      </a:lnTo>
                      <a:lnTo>
                        <a:pt x="2068" y="369"/>
                      </a:lnTo>
                      <a:lnTo>
                        <a:pt x="2114" y="385"/>
                      </a:lnTo>
                      <a:lnTo>
                        <a:pt x="2168" y="393"/>
                      </a:lnTo>
                      <a:lnTo>
                        <a:pt x="2222" y="408"/>
                      </a:lnTo>
                      <a:lnTo>
                        <a:pt x="2276" y="416"/>
                      </a:lnTo>
                      <a:lnTo>
                        <a:pt x="2322" y="431"/>
                      </a:lnTo>
                      <a:lnTo>
                        <a:pt x="2376" y="439"/>
                      </a:lnTo>
                      <a:lnTo>
                        <a:pt x="2429" y="439"/>
                      </a:lnTo>
                      <a:lnTo>
                        <a:pt x="2483" y="446"/>
                      </a:lnTo>
                      <a:lnTo>
                        <a:pt x="2529" y="446"/>
                      </a:lnTo>
                      <a:lnTo>
                        <a:pt x="2583" y="446"/>
                      </a:lnTo>
                      <a:lnTo>
                        <a:pt x="2637" y="446"/>
                      </a:lnTo>
                      <a:lnTo>
                        <a:pt x="2683" y="446"/>
                      </a:lnTo>
                      <a:lnTo>
                        <a:pt x="2737" y="446"/>
                      </a:lnTo>
                      <a:lnTo>
                        <a:pt x="2791" y="439"/>
                      </a:lnTo>
                      <a:lnTo>
                        <a:pt x="2845" y="431"/>
                      </a:lnTo>
                      <a:lnTo>
                        <a:pt x="2891" y="423"/>
                      </a:lnTo>
                      <a:lnTo>
                        <a:pt x="2945" y="416"/>
                      </a:lnTo>
                      <a:lnTo>
                        <a:pt x="2998" y="400"/>
                      </a:lnTo>
                      <a:lnTo>
                        <a:pt x="3052" y="354"/>
                      </a:lnTo>
                      <a:lnTo>
                        <a:pt x="3098" y="277"/>
                      </a:lnTo>
                      <a:lnTo>
                        <a:pt x="3152" y="208"/>
                      </a:lnTo>
                      <a:lnTo>
                        <a:pt x="3206" y="162"/>
                      </a:lnTo>
                      <a:lnTo>
                        <a:pt x="3260" y="131"/>
                      </a:lnTo>
                      <a:lnTo>
                        <a:pt x="3306" y="93"/>
                      </a:lnTo>
                      <a:lnTo>
                        <a:pt x="3360" y="62"/>
                      </a:lnTo>
                      <a:lnTo>
                        <a:pt x="3413" y="24"/>
                      </a:lnTo>
                      <a:lnTo>
                        <a:pt x="3460" y="0"/>
                      </a:lnTo>
                      <a:lnTo>
                        <a:pt x="3513" y="8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nvGrpSpPr>
                <p:cNvPr id="246" name="Group 921"/>
                <p:cNvGrpSpPr/>
                <p:nvPr/>
              </p:nvGrpSpPr>
              <p:grpSpPr>
                <a:xfrm>
                  <a:off x="2028825" y="2130426"/>
                  <a:ext cx="6042025" cy="3989387"/>
                  <a:chOff x="2028825" y="2130426"/>
                  <a:chExt cx="6042025" cy="3989387"/>
                </a:xfrm>
              </p:grpSpPr>
              <p:sp>
                <p:nvSpPr>
                  <p:cNvPr id="247" name="Freeform 842"/>
                  <p:cNvSpPr>
                    <a:spLocks/>
                  </p:cNvSpPr>
                  <p:nvPr/>
                </p:nvSpPr>
                <p:spPr bwMode="auto">
                  <a:xfrm>
                    <a:off x="2028825" y="2130426"/>
                    <a:ext cx="1720850" cy="427038"/>
                  </a:xfrm>
                  <a:custGeom>
                    <a:avLst/>
                    <a:gdLst/>
                    <a:ahLst/>
                    <a:cxnLst>
                      <a:cxn ang="0">
                        <a:pos x="0" y="192"/>
                      </a:cxn>
                      <a:cxn ang="0">
                        <a:pos x="46" y="192"/>
                      </a:cxn>
                      <a:cxn ang="0">
                        <a:pos x="100" y="192"/>
                      </a:cxn>
                      <a:cxn ang="0">
                        <a:pos x="154" y="192"/>
                      </a:cxn>
                      <a:cxn ang="0">
                        <a:pos x="200" y="192"/>
                      </a:cxn>
                      <a:cxn ang="0">
                        <a:pos x="254" y="192"/>
                      </a:cxn>
                      <a:cxn ang="0">
                        <a:pos x="308" y="184"/>
                      </a:cxn>
                      <a:cxn ang="0">
                        <a:pos x="362" y="184"/>
                      </a:cxn>
                      <a:cxn ang="0">
                        <a:pos x="408" y="184"/>
                      </a:cxn>
                      <a:cxn ang="0">
                        <a:pos x="461" y="184"/>
                      </a:cxn>
                      <a:cxn ang="0">
                        <a:pos x="515" y="176"/>
                      </a:cxn>
                      <a:cxn ang="0">
                        <a:pos x="569" y="176"/>
                      </a:cxn>
                      <a:cxn ang="0">
                        <a:pos x="615" y="153"/>
                      </a:cxn>
                      <a:cxn ang="0">
                        <a:pos x="669" y="92"/>
                      </a:cxn>
                      <a:cxn ang="0">
                        <a:pos x="723" y="30"/>
                      </a:cxn>
                      <a:cxn ang="0">
                        <a:pos x="769" y="15"/>
                      </a:cxn>
                      <a:cxn ang="0">
                        <a:pos x="823" y="7"/>
                      </a:cxn>
                      <a:cxn ang="0">
                        <a:pos x="877" y="0"/>
                      </a:cxn>
                      <a:cxn ang="0">
                        <a:pos x="930" y="0"/>
                      </a:cxn>
                      <a:cxn ang="0">
                        <a:pos x="977" y="7"/>
                      </a:cxn>
                      <a:cxn ang="0">
                        <a:pos x="1030" y="23"/>
                      </a:cxn>
                      <a:cxn ang="0">
                        <a:pos x="1084" y="269"/>
                      </a:cxn>
                    </a:cxnLst>
                    <a:rect l="0" t="0" r="r" b="b"/>
                    <a:pathLst>
                      <a:path w="1084" h="269">
                        <a:moveTo>
                          <a:pt x="0" y="192"/>
                        </a:moveTo>
                        <a:lnTo>
                          <a:pt x="46" y="192"/>
                        </a:lnTo>
                        <a:lnTo>
                          <a:pt x="100" y="192"/>
                        </a:lnTo>
                        <a:lnTo>
                          <a:pt x="154" y="192"/>
                        </a:lnTo>
                        <a:lnTo>
                          <a:pt x="200" y="192"/>
                        </a:lnTo>
                        <a:lnTo>
                          <a:pt x="254" y="192"/>
                        </a:lnTo>
                        <a:lnTo>
                          <a:pt x="308" y="184"/>
                        </a:lnTo>
                        <a:lnTo>
                          <a:pt x="362" y="184"/>
                        </a:lnTo>
                        <a:lnTo>
                          <a:pt x="408" y="184"/>
                        </a:lnTo>
                        <a:lnTo>
                          <a:pt x="461" y="184"/>
                        </a:lnTo>
                        <a:lnTo>
                          <a:pt x="515" y="176"/>
                        </a:lnTo>
                        <a:lnTo>
                          <a:pt x="569" y="176"/>
                        </a:lnTo>
                        <a:lnTo>
                          <a:pt x="615" y="153"/>
                        </a:lnTo>
                        <a:lnTo>
                          <a:pt x="669" y="92"/>
                        </a:lnTo>
                        <a:lnTo>
                          <a:pt x="723" y="30"/>
                        </a:lnTo>
                        <a:lnTo>
                          <a:pt x="769" y="15"/>
                        </a:lnTo>
                        <a:lnTo>
                          <a:pt x="823" y="7"/>
                        </a:lnTo>
                        <a:lnTo>
                          <a:pt x="877" y="0"/>
                        </a:lnTo>
                        <a:lnTo>
                          <a:pt x="930" y="0"/>
                        </a:lnTo>
                        <a:lnTo>
                          <a:pt x="977" y="7"/>
                        </a:lnTo>
                        <a:lnTo>
                          <a:pt x="1030" y="23"/>
                        </a:lnTo>
                        <a:lnTo>
                          <a:pt x="1084" y="2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8" name="Freeform 843"/>
                  <p:cNvSpPr>
                    <a:spLocks/>
                  </p:cNvSpPr>
                  <p:nvPr/>
                </p:nvSpPr>
                <p:spPr bwMode="auto">
                  <a:xfrm>
                    <a:off x="2028825" y="2251076"/>
                    <a:ext cx="1965325" cy="561975"/>
                  </a:xfrm>
                  <a:custGeom>
                    <a:avLst/>
                    <a:gdLst/>
                    <a:ahLst/>
                    <a:cxnLst>
                      <a:cxn ang="0">
                        <a:pos x="0" y="223"/>
                      </a:cxn>
                      <a:cxn ang="0">
                        <a:pos x="46" y="223"/>
                      </a:cxn>
                      <a:cxn ang="0">
                        <a:pos x="100" y="223"/>
                      </a:cxn>
                      <a:cxn ang="0">
                        <a:pos x="154" y="223"/>
                      </a:cxn>
                      <a:cxn ang="0">
                        <a:pos x="200" y="223"/>
                      </a:cxn>
                      <a:cxn ang="0">
                        <a:pos x="254" y="216"/>
                      </a:cxn>
                      <a:cxn ang="0">
                        <a:pos x="308" y="216"/>
                      </a:cxn>
                      <a:cxn ang="0">
                        <a:pos x="362" y="216"/>
                      </a:cxn>
                      <a:cxn ang="0">
                        <a:pos x="408" y="216"/>
                      </a:cxn>
                      <a:cxn ang="0">
                        <a:pos x="461" y="216"/>
                      </a:cxn>
                      <a:cxn ang="0">
                        <a:pos x="515" y="208"/>
                      </a:cxn>
                      <a:cxn ang="0">
                        <a:pos x="569" y="208"/>
                      </a:cxn>
                      <a:cxn ang="0">
                        <a:pos x="615" y="200"/>
                      </a:cxn>
                      <a:cxn ang="0">
                        <a:pos x="669" y="200"/>
                      </a:cxn>
                      <a:cxn ang="0">
                        <a:pos x="723" y="185"/>
                      </a:cxn>
                      <a:cxn ang="0">
                        <a:pos x="769" y="162"/>
                      </a:cxn>
                      <a:cxn ang="0">
                        <a:pos x="823" y="100"/>
                      </a:cxn>
                      <a:cxn ang="0">
                        <a:pos x="877" y="39"/>
                      </a:cxn>
                      <a:cxn ang="0">
                        <a:pos x="930" y="16"/>
                      </a:cxn>
                      <a:cxn ang="0">
                        <a:pos x="977" y="8"/>
                      </a:cxn>
                      <a:cxn ang="0">
                        <a:pos x="1030" y="0"/>
                      </a:cxn>
                      <a:cxn ang="0">
                        <a:pos x="1084" y="0"/>
                      </a:cxn>
                      <a:cxn ang="0">
                        <a:pos x="1138" y="8"/>
                      </a:cxn>
                      <a:cxn ang="0">
                        <a:pos x="1184" y="31"/>
                      </a:cxn>
                      <a:cxn ang="0">
                        <a:pos x="1238" y="354"/>
                      </a:cxn>
                    </a:cxnLst>
                    <a:rect l="0" t="0" r="r" b="b"/>
                    <a:pathLst>
                      <a:path w="1238" h="354">
                        <a:moveTo>
                          <a:pt x="0" y="223"/>
                        </a:moveTo>
                        <a:lnTo>
                          <a:pt x="46" y="223"/>
                        </a:lnTo>
                        <a:lnTo>
                          <a:pt x="100" y="223"/>
                        </a:lnTo>
                        <a:lnTo>
                          <a:pt x="154" y="223"/>
                        </a:lnTo>
                        <a:lnTo>
                          <a:pt x="200" y="223"/>
                        </a:lnTo>
                        <a:lnTo>
                          <a:pt x="254" y="216"/>
                        </a:lnTo>
                        <a:lnTo>
                          <a:pt x="308" y="216"/>
                        </a:lnTo>
                        <a:lnTo>
                          <a:pt x="362" y="216"/>
                        </a:lnTo>
                        <a:lnTo>
                          <a:pt x="408" y="216"/>
                        </a:lnTo>
                        <a:lnTo>
                          <a:pt x="461" y="216"/>
                        </a:lnTo>
                        <a:lnTo>
                          <a:pt x="515" y="208"/>
                        </a:lnTo>
                        <a:lnTo>
                          <a:pt x="569" y="208"/>
                        </a:lnTo>
                        <a:lnTo>
                          <a:pt x="615" y="200"/>
                        </a:lnTo>
                        <a:lnTo>
                          <a:pt x="669" y="200"/>
                        </a:lnTo>
                        <a:lnTo>
                          <a:pt x="723" y="185"/>
                        </a:lnTo>
                        <a:lnTo>
                          <a:pt x="769" y="162"/>
                        </a:lnTo>
                        <a:lnTo>
                          <a:pt x="823" y="100"/>
                        </a:lnTo>
                        <a:lnTo>
                          <a:pt x="877" y="39"/>
                        </a:lnTo>
                        <a:lnTo>
                          <a:pt x="930" y="16"/>
                        </a:lnTo>
                        <a:lnTo>
                          <a:pt x="977" y="8"/>
                        </a:lnTo>
                        <a:lnTo>
                          <a:pt x="1030" y="0"/>
                        </a:lnTo>
                        <a:lnTo>
                          <a:pt x="1084" y="0"/>
                        </a:lnTo>
                        <a:lnTo>
                          <a:pt x="1138" y="8"/>
                        </a:lnTo>
                        <a:lnTo>
                          <a:pt x="1184" y="31"/>
                        </a:lnTo>
                        <a:lnTo>
                          <a:pt x="1238" y="3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9" name="Freeform 847"/>
                  <p:cNvSpPr>
                    <a:spLocks/>
                  </p:cNvSpPr>
                  <p:nvPr/>
                </p:nvSpPr>
                <p:spPr bwMode="auto">
                  <a:xfrm>
                    <a:off x="2028825" y="2679700"/>
                    <a:ext cx="2624138" cy="450850"/>
                  </a:xfrm>
                  <a:custGeom>
                    <a:avLst/>
                    <a:gdLst/>
                    <a:ahLst/>
                    <a:cxnLst>
                      <a:cxn ang="0">
                        <a:pos x="0" y="284"/>
                      </a:cxn>
                      <a:cxn ang="0">
                        <a:pos x="46" y="284"/>
                      </a:cxn>
                      <a:cxn ang="0">
                        <a:pos x="100" y="284"/>
                      </a:cxn>
                      <a:cxn ang="0">
                        <a:pos x="154" y="276"/>
                      </a:cxn>
                      <a:cxn ang="0">
                        <a:pos x="200" y="276"/>
                      </a:cxn>
                      <a:cxn ang="0">
                        <a:pos x="254" y="276"/>
                      </a:cxn>
                      <a:cxn ang="0">
                        <a:pos x="308" y="276"/>
                      </a:cxn>
                      <a:cxn ang="0">
                        <a:pos x="362" y="276"/>
                      </a:cxn>
                      <a:cxn ang="0">
                        <a:pos x="408" y="276"/>
                      </a:cxn>
                      <a:cxn ang="0">
                        <a:pos x="461" y="269"/>
                      </a:cxn>
                      <a:cxn ang="0">
                        <a:pos x="515" y="269"/>
                      </a:cxn>
                      <a:cxn ang="0">
                        <a:pos x="569" y="261"/>
                      </a:cxn>
                      <a:cxn ang="0">
                        <a:pos x="615" y="261"/>
                      </a:cxn>
                      <a:cxn ang="0">
                        <a:pos x="669" y="253"/>
                      </a:cxn>
                      <a:cxn ang="0">
                        <a:pos x="723" y="246"/>
                      </a:cxn>
                      <a:cxn ang="0">
                        <a:pos x="769" y="238"/>
                      </a:cxn>
                      <a:cxn ang="0">
                        <a:pos x="823" y="230"/>
                      </a:cxn>
                      <a:cxn ang="0">
                        <a:pos x="877" y="222"/>
                      </a:cxn>
                      <a:cxn ang="0">
                        <a:pos x="930" y="215"/>
                      </a:cxn>
                      <a:cxn ang="0">
                        <a:pos x="977" y="207"/>
                      </a:cxn>
                      <a:cxn ang="0">
                        <a:pos x="1030" y="199"/>
                      </a:cxn>
                      <a:cxn ang="0">
                        <a:pos x="1084" y="184"/>
                      </a:cxn>
                      <a:cxn ang="0">
                        <a:pos x="1138" y="176"/>
                      </a:cxn>
                      <a:cxn ang="0">
                        <a:pos x="1184" y="161"/>
                      </a:cxn>
                      <a:cxn ang="0">
                        <a:pos x="1238" y="123"/>
                      </a:cxn>
                      <a:cxn ang="0">
                        <a:pos x="1292" y="53"/>
                      </a:cxn>
                      <a:cxn ang="0">
                        <a:pos x="1338" y="7"/>
                      </a:cxn>
                      <a:cxn ang="0">
                        <a:pos x="1392" y="0"/>
                      </a:cxn>
                      <a:cxn ang="0">
                        <a:pos x="1445" y="7"/>
                      </a:cxn>
                      <a:cxn ang="0">
                        <a:pos x="1499" y="23"/>
                      </a:cxn>
                      <a:cxn ang="0">
                        <a:pos x="1545" y="53"/>
                      </a:cxn>
                      <a:cxn ang="0">
                        <a:pos x="1599" y="115"/>
                      </a:cxn>
                      <a:cxn ang="0">
                        <a:pos x="1653" y="238"/>
                      </a:cxn>
                    </a:cxnLst>
                    <a:rect l="0" t="0" r="r" b="b"/>
                    <a:pathLst>
                      <a:path w="1653" h="284">
                        <a:moveTo>
                          <a:pt x="0" y="284"/>
                        </a:moveTo>
                        <a:lnTo>
                          <a:pt x="46" y="284"/>
                        </a:lnTo>
                        <a:lnTo>
                          <a:pt x="100" y="284"/>
                        </a:lnTo>
                        <a:lnTo>
                          <a:pt x="154" y="276"/>
                        </a:lnTo>
                        <a:lnTo>
                          <a:pt x="200" y="276"/>
                        </a:lnTo>
                        <a:lnTo>
                          <a:pt x="254" y="276"/>
                        </a:lnTo>
                        <a:lnTo>
                          <a:pt x="308" y="276"/>
                        </a:lnTo>
                        <a:lnTo>
                          <a:pt x="362" y="276"/>
                        </a:lnTo>
                        <a:lnTo>
                          <a:pt x="408" y="276"/>
                        </a:lnTo>
                        <a:lnTo>
                          <a:pt x="461" y="269"/>
                        </a:lnTo>
                        <a:lnTo>
                          <a:pt x="515" y="269"/>
                        </a:lnTo>
                        <a:lnTo>
                          <a:pt x="569" y="261"/>
                        </a:lnTo>
                        <a:lnTo>
                          <a:pt x="615" y="261"/>
                        </a:lnTo>
                        <a:lnTo>
                          <a:pt x="669" y="253"/>
                        </a:lnTo>
                        <a:lnTo>
                          <a:pt x="723" y="246"/>
                        </a:lnTo>
                        <a:lnTo>
                          <a:pt x="769" y="238"/>
                        </a:lnTo>
                        <a:lnTo>
                          <a:pt x="823" y="230"/>
                        </a:lnTo>
                        <a:lnTo>
                          <a:pt x="877" y="222"/>
                        </a:lnTo>
                        <a:lnTo>
                          <a:pt x="930" y="215"/>
                        </a:lnTo>
                        <a:lnTo>
                          <a:pt x="977" y="207"/>
                        </a:lnTo>
                        <a:lnTo>
                          <a:pt x="1030" y="199"/>
                        </a:lnTo>
                        <a:lnTo>
                          <a:pt x="1084" y="184"/>
                        </a:lnTo>
                        <a:lnTo>
                          <a:pt x="1138" y="176"/>
                        </a:lnTo>
                        <a:lnTo>
                          <a:pt x="1184" y="161"/>
                        </a:lnTo>
                        <a:lnTo>
                          <a:pt x="1238" y="123"/>
                        </a:lnTo>
                        <a:lnTo>
                          <a:pt x="1292" y="53"/>
                        </a:lnTo>
                        <a:lnTo>
                          <a:pt x="1338" y="7"/>
                        </a:lnTo>
                        <a:lnTo>
                          <a:pt x="1392" y="0"/>
                        </a:lnTo>
                        <a:lnTo>
                          <a:pt x="1445" y="7"/>
                        </a:lnTo>
                        <a:lnTo>
                          <a:pt x="1499" y="23"/>
                        </a:lnTo>
                        <a:lnTo>
                          <a:pt x="1545" y="53"/>
                        </a:lnTo>
                        <a:lnTo>
                          <a:pt x="1599" y="115"/>
                        </a:lnTo>
                        <a:lnTo>
                          <a:pt x="1653" y="2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0" name="Freeform 848"/>
                  <p:cNvSpPr>
                    <a:spLocks/>
                  </p:cNvSpPr>
                  <p:nvPr/>
                </p:nvSpPr>
                <p:spPr bwMode="auto">
                  <a:xfrm>
                    <a:off x="2028825" y="2849563"/>
                    <a:ext cx="2868613" cy="536575"/>
                  </a:xfrm>
                  <a:custGeom>
                    <a:avLst/>
                    <a:gdLst/>
                    <a:ahLst/>
                    <a:cxnLst>
                      <a:cxn ang="0">
                        <a:pos x="0" y="285"/>
                      </a:cxn>
                      <a:cxn ang="0">
                        <a:pos x="46" y="285"/>
                      </a:cxn>
                      <a:cxn ang="0">
                        <a:pos x="100" y="285"/>
                      </a:cxn>
                      <a:cxn ang="0">
                        <a:pos x="154" y="285"/>
                      </a:cxn>
                      <a:cxn ang="0">
                        <a:pos x="200" y="285"/>
                      </a:cxn>
                      <a:cxn ang="0">
                        <a:pos x="254" y="285"/>
                      </a:cxn>
                      <a:cxn ang="0">
                        <a:pos x="308" y="285"/>
                      </a:cxn>
                      <a:cxn ang="0">
                        <a:pos x="362" y="277"/>
                      </a:cxn>
                      <a:cxn ang="0">
                        <a:pos x="408" y="277"/>
                      </a:cxn>
                      <a:cxn ang="0">
                        <a:pos x="461" y="277"/>
                      </a:cxn>
                      <a:cxn ang="0">
                        <a:pos x="515" y="269"/>
                      </a:cxn>
                      <a:cxn ang="0">
                        <a:pos x="569" y="269"/>
                      </a:cxn>
                      <a:cxn ang="0">
                        <a:pos x="615" y="262"/>
                      </a:cxn>
                      <a:cxn ang="0">
                        <a:pos x="669" y="254"/>
                      </a:cxn>
                      <a:cxn ang="0">
                        <a:pos x="723" y="254"/>
                      </a:cxn>
                      <a:cxn ang="0">
                        <a:pos x="769" y="246"/>
                      </a:cxn>
                      <a:cxn ang="0">
                        <a:pos x="823" y="238"/>
                      </a:cxn>
                      <a:cxn ang="0">
                        <a:pos x="877" y="231"/>
                      </a:cxn>
                      <a:cxn ang="0">
                        <a:pos x="930" y="215"/>
                      </a:cxn>
                      <a:cxn ang="0">
                        <a:pos x="977" y="208"/>
                      </a:cxn>
                      <a:cxn ang="0">
                        <a:pos x="1030" y="200"/>
                      </a:cxn>
                      <a:cxn ang="0">
                        <a:pos x="1084" y="185"/>
                      </a:cxn>
                      <a:cxn ang="0">
                        <a:pos x="1138" y="177"/>
                      </a:cxn>
                      <a:cxn ang="0">
                        <a:pos x="1184" y="169"/>
                      </a:cxn>
                      <a:cxn ang="0">
                        <a:pos x="1238" y="162"/>
                      </a:cxn>
                      <a:cxn ang="0">
                        <a:pos x="1292" y="146"/>
                      </a:cxn>
                      <a:cxn ang="0">
                        <a:pos x="1338" y="139"/>
                      </a:cxn>
                      <a:cxn ang="0">
                        <a:pos x="1392" y="100"/>
                      </a:cxn>
                      <a:cxn ang="0">
                        <a:pos x="1445" y="39"/>
                      </a:cxn>
                      <a:cxn ang="0">
                        <a:pos x="1499" y="0"/>
                      </a:cxn>
                      <a:cxn ang="0">
                        <a:pos x="1545" y="8"/>
                      </a:cxn>
                      <a:cxn ang="0">
                        <a:pos x="1599" y="31"/>
                      </a:cxn>
                      <a:cxn ang="0">
                        <a:pos x="1653" y="62"/>
                      </a:cxn>
                      <a:cxn ang="0">
                        <a:pos x="1707" y="115"/>
                      </a:cxn>
                      <a:cxn ang="0">
                        <a:pos x="1753" y="192"/>
                      </a:cxn>
                      <a:cxn ang="0">
                        <a:pos x="1807" y="338"/>
                      </a:cxn>
                    </a:cxnLst>
                    <a:rect l="0" t="0" r="r" b="b"/>
                    <a:pathLst>
                      <a:path w="1807" h="338">
                        <a:moveTo>
                          <a:pt x="0" y="285"/>
                        </a:moveTo>
                        <a:lnTo>
                          <a:pt x="46" y="285"/>
                        </a:lnTo>
                        <a:lnTo>
                          <a:pt x="100" y="285"/>
                        </a:lnTo>
                        <a:lnTo>
                          <a:pt x="154" y="285"/>
                        </a:lnTo>
                        <a:lnTo>
                          <a:pt x="200" y="285"/>
                        </a:lnTo>
                        <a:lnTo>
                          <a:pt x="254" y="285"/>
                        </a:lnTo>
                        <a:lnTo>
                          <a:pt x="308" y="285"/>
                        </a:lnTo>
                        <a:lnTo>
                          <a:pt x="362" y="277"/>
                        </a:lnTo>
                        <a:lnTo>
                          <a:pt x="408" y="277"/>
                        </a:lnTo>
                        <a:lnTo>
                          <a:pt x="461" y="277"/>
                        </a:lnTo>
                        <a:lnTo>
                          <a:pt x="515" y="269"/>
                        </a:lnTo>
                        <a:lnTo>
                          <a:pt x="569" y="269"/>
                        </a:lnTo>
                        <a:lnTo>
                          <a:pt x="615" y="262"/>
                        </a:lnTo>
                        <a:lnTo>
                          <a:pt x="669" y="254"/>
                        </a:lnTo>
                        <a:lnTo>
                          <a:pt x="723" y="254"/>
                        </a:lnTo>
                        <a:lnTo>
                          <a:pt x="769" y="246"/>
                        </a:lnTo>
                        <a:lnTo>
                          <a:pt x="823" y="238"/>
                        </a:lnTo>
                        <a:lnTo>
                          <a:pt x="877" y="231"/>
                        </a:lnTo>
                        <a:lnTo>
                          <a:pt x="930" y="215"/>
                        </a:lnTo>
                        <a:lnTo>
                          <a:pt x="977" y="208"/>
                        </a:lnTo>
                        <a:lnTo>
                          <a:pt x="1030" y="200"/>
                        </a:lnTo>
                        <a:lnTo>
                          <a:pt x="1084" y="185"/>
                        </a:lnTo>
                        <a:lnTo>
                          <a:pt x="1138" y="177"/>
                        </a:lnTo>
                        <a:lnTo>
                          <a:pt x="1184" y="169"/>
                        </a:lnTo>
                        <a:lnTo>
                          <a:pt x="1238" y="162"/>
                        </a:lnTo>
                        <a:lnTo>
                          <a:pt x="1292" y="146"/>
                        </a:lnTo>
                        <a:lnTo>
                          <a:pt x="1338" y="139"/>
                        </a:lnTo>
                        <a:lnTo>
                          <a:pt x="1392" y="100"/>
                        </a:lnTo>
                        <a:lnTo>
                          <a:pt x="1445" y="39"/>
                        </a:lnTo>
                        <a:lnTo>
                          <a:pt x="1499" y="0"/>
                        </a:lnTo>
                        <a:lnTo>
                          <a:pt x="1545" y="8"/>
                        </a:lnTo>
                        <a:lnTo>
                          <a:pt x="1599" y="31"/>
                        </a:lnTo>
                        <a:lnTo>
                          <a:pt x="1653" y="62"/>
                        </a:lnTo>
                        <a:lnTo>
                          <a:pt x="1707" y="115"/>
                        </a:lnTo>
                        <a:lnTo>
                          <a:pt x="1753" y="192"/>
                        </a:lnTo>
                        <a:lnTo>
                          <a:pt x="1807" y="3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1" name="Freeform 849"/>
                  <p:cNvSpPr>
                    <a:spLocks/>
                  </p:cNvSpPr>
                  <p:nvPr/>
                </p:nvSpPr>
                <p:spPr bwMode="auto">
                  <a:xfrm>
                    <a:off x="2028825" y="3057525"/>
                    <a:ext cx="3113088" cy="635000"/>
                  </a:xfrm>
                  <a:custGeom>
                    <a:avLst/>
                    <a:gdLst/>
                    <a:ahLst/>
                    <a:cxnLst>
                      <a:cxn ang="0">
                        <a:pos x="0" y="269"/>
                      </a:cxn>
                      <a:cxn ang="0">
                        <a:pos x="46" y="269"/>
                      </a:cxn>
                      <a:cxn ang="0">
                        <a:pos x="100" y="269"/>
                      </a:cxn>
                      <a:cxn ang="0">
                        <a:pos x="154" y="269"/>
                      </a:cxn>
                      <a:cxn ang="0">
                        <a:pos x="200" y="269"/>
                      </a:cxn>
                      <a:cxn ang="0">
                        <a:pos x="254" y="261"/>
                      </a:cxn>
                      <a:cxn ang="0">
                        <a:pos x="308" y="261"/>
                      </a:cxn>
                      <a:cxn ang="0">
                        <a:pos x="362" y="261"/>
                      </a:cxn>
                      <a:cxn ang="0">
                        <a:pos x="408" y="261"/>
                      </a:cxn>
                      <a:cxn ang="0">
                        <a:pos x="461" y="254"/>
                      </a:cxn>
                      <a:cxn ang="0">
                        <a:pos x="515" y="254"/>
                      </a:cxn>
                      <a:cxn ang="0">
                        <a:pos x="569" y="246"/>
                      </a:cxn>
                      <a:cxn ang="0">
                        <a:pos x="615" y="246"/>
                      </a:cxn>
                      <a:cxn ang="0">
                        <a:pos x="669" y="238"/>
                      </a:cxn>
                      <a:cxn ang="0">
                        <a:pos x="723" y="230"/>
                      </a:cxn>
                      <a:cxn ang="0">
                        <a:pos x="769" y="223"/>
                      </a:cxn>
                      <a:cxn ang="0">
                        <a:pos x="823" y="215"/>
                      </a:cxn>
                      <a:cxn ang="0">
                        <a:pos x="877" y="207"/>
                      </a:cxn>
                      <a:cxn ang="0">
                        <a:pos x="930" y="200"/>
                      </a:cxn>
                      <a:cxn ang="0">
                        <a:pos x="977" y="184"/>
                      </a:cxn>
                      <a:cxn ang="0">
                        <a:pos x="1030" y="177"/>
                      </a:cxn>
                      <a:cxn ang="0">
                        <a:pos x="1084" y="169"/>
                      </a:cxn>
                      <a:cxn ang="0">
                        <a:pos x="1138" y="154"/>
                      </a:cxn>
                      <a:cxn ang="0">
                        <a:pos x="1184" y="146"/>
                      </a:cxn>
                      <a:cxn ang="0">
                        <a:pos x="1238" y="138"/>
                      </a:cxn>
                      <a:cxn ang="0">
                        <a:pos x="1292" y="131"/>
                      </a:cxn>
                      <a:cxn ang="0">
                        <a:pos x="1338" y="123"/>
                      </a:cxn>
                      <a:cxn ang="0">
                        <a:pos x="1392" y="115"/>
                      </a:cxn>
                      <a:cxn ang="0">
                        <a:pos x="1445" y="107"/>
                      </a:cxn>
                      <a:cxn ang="0">
                        <a:pos x="1499" y="100"/>
                      </a:cxn>
                      <a:cxn ang="0">
                        <a:pos x="1545" y="69"/>
                      </a:cxn>
                      <a:cxn ang="0">
                        <a:pos x="1599" y="15"/>
                      </a:cxn>
                      <a:cxn ang="0">
                        <a:pos x="1653" y="0"/>
                      </a:cxn>
                      <a:cxn ang="0">
                        <a:pos x="1707" y="15"/>
                      </a:cxn>
                      <a:cxn ang="0">
                        <a:pos x="1753" y="54"/>
                      </a:cxn>
                      <a:cxn ang="0">
                        <a:pos x="1807" y="100"/>
                      </a:cxn>
                      <a:cxn ang="0">
                        <a:pos x="1861" y="154"/>
                      </a:cxn>
                      <a:cxn ang="0">
                        <a:pos x="1914" y="238"/>
                      </a:cxn>
                      <a:cxn ang="0">
                        <a:pos x="1961" y="400"/>
                      </a:cxn>
                    </a:cxnLst>
                    <a:rect l="0" t="0" r="r" b="b"/>
                    <a:pathLst>
                      <a:path w="1961" h="400">
                        <a:moveTo>
                          <a:pt x="0" y="269"/>
                        </a:moveTo>
                        <a:lnTo>
                          <a:pt x="46" y="269"/>
                        </a:lnTo>
                        <a:lnTo>
                          <a:pt x="100" y="269"/>
                        </a:lnTo>
                        <a:lnTo>
                          <a:pt x="154" y="269"/>
                        </a:lnTo>
                        <a:lnTo>
                          <a:pt x="200" y="269"/>
                        </a:lnTo>
                        <a:lnTo>
                          <a:pt x="254" y="261"/>
                        </a:lnTo>
                        <a:lnTo>
                          <a:pt x="308" y="261"/>
                        </a:lnTo>
                        <a:lnTo>
                          <a:pt x="362" y="261"/>
                        </a:lnTo>
                        <a:lnTo>
                          <a:pt x="408" y="261"/>
                        </a:lnTo>
                        <a:lnTo>
                          <a:pt x="461" y="254"/>
                        </a:lnTo>
                        <a:lnTo>
                          <a:pt x="515" y="254"/>
                        </a:lnTo>
                        <a:lnTo>
                          <a:pt x="569" y="246"/>
                        </a:lnTo>
                        <a:lnTo>
                          <a:pt x="615" y="246"/>
                        </a:lnTo>
                        <a:lnTo>
                          <a:pt x="669" y="238"/>
                        </a:lnTo>
                        <a:lnTo>
                          <a:pt x="723" y="230"/>
                        </a:lnTo>
                        <a:lnTo>
                          <a:pt x="769" y="223"/>
                        </a:lnTo>
                        <a:lnTo>
                          <a:pt x="823" y="215"/>
                        </a:lnTo>
                        <a:lnTo>
                          <a:pt x="877" y="207"/>
                        </a:lnTo>
                        <a:lnTo>
                          <a:pt x="930" y="200"/>
                        </a:lnTo>
                        <a:lnTo>
                          <a:pt x="977" y="184"/>
                        </a:lnTo>
                        <a:lnTo>
                          <a:pt x="1030" y="177"/>
                        </a:lnTo>
                        <a:lnTo>
                          <a:pt x="1084" y="169"/>
                        </a:lnTo>
                        <a:lnTo>
                          <a:pt x="1138" y="154"/>
                        </a:lnTo>
                        <a:lnTo>
                          <a:pt x="1184" y="146"/>
                        </a:lnTo>
                        <a:lnTo>
                          <a:pt x="1238" y="138"/>
                        </a:lnTo>
                        <a:lnTo>
                          <a:pt x="1292" y="131"/>
                        </a:lnTo>
                        <a:lnTo>
                          <a:pt x="1338" y="123"/>
                        </a:lnTo>
                        <a:lnTo>
                          <a:pt x="1392" y="115"/>
                        </a:lnTo>
                        <a:lnTo>
                          <a:pt x="1445" y="107"/>
                        </a:lnTo>
                        <a:lnTo>
                          <a:pt x="1499" y="100"/>
                        </a:lnTo>
                        <a:lnTo>
                          <a:pt x="1545" y="69"/>
                        </a:lnTo>
                        <a:lnTo>
                          <a:pt x="1599" y="15"/>
                        </a:lnTo>
                        <a:lnTo>
                          <a:pt x="1653" y="0"/>
                        </a:lnTo>
                        <a:lnTo>
                          <a:pt x="1707" y="15"/>
                        </a:lnTo>
                        <a:lnTo>
                          <a:pt x="1753" y="54"/>
                        </a:lnTo>
                        <a:lnTo>
                          <a:pt x="1807" y="100"/>
                        </a:lnTo>
                        <a:lnTo>
                          <a:pt x="1861" y="154"/>
                        </a:lnTo>
                        <a:lnTo>
                          <a:pt x="1914" y="238"/>
                        </a:lnTo>
                        <a:lnTo>
                          <a:pt x="1961" y="400"/>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2" name="Freeform 850"/>
                  <p:cNvSpPr>
                    <a:spLocks/>
                  </p:cNvSpPr>
                  <p:nvPr/>
                </p:nvSpPr>
                <p:spPr bwMode="auto">
                  <a:xfrm>
                    <a:off x="2028825" y="3289300"/>
                    <a:ext cx="3355975" cy="646113"/>
                  </a:xfrm>
                  <a:custGeom>
                    <a:avLst/>
                    <a:gdLst/>
                    <a:ahLst/>
                    <a:cxnLst>
                      <a:cxn ang="0">
                        <a:pos x="0" y="238"/>
                      </a:cxn>
                      <a:cxn ang="0">
                        <a:pos x="46" y="238"/>
                      </a:cxn>
                      <a:cxn ang="0">
                        <a:pos x="100" y="238"/>
                      </a:cxn>
                      <a:cxn ang="0">
                        <a:pos x="154" y="231"/>
                      </a:cxn>
                      <a:cxn ang="0">
                        <a:pos x="200" y="231"/>
                      </a:cxn>
                      <a:cxn ang="0">
                        <a:pos x="254" y="231"/>
                      </a:cxn>
                      <a:cxn ang="0">
                        <a:pos x="308" y="231"/>
                      </a:cxn>
                      <a:cxn ang="0">
                        <a:pos x="362" y="231"/>
                      </a:cxn>
                      <a:cxn ang="0">
                        <a:pos x="408" y="223"/>
                      </a:cxn>
                      <a:cxn ang="0">
                        <a:pos x="461" y="223"/>
                      </a:cxn>
                      <a:cxn ang="0">
                        <a:pos x="515" y="215"/>
                      </a:cxn>
                      <a:cxn ang="0">
                        <a:pos x="569" y="215"/>
                      </a:cxn>
                      <a:cxn ang="0">
                        <a:pos x="615" y="207"/>
                      </a:cxn>
                      <a:cxn ang="0">
                        <a:pos x="669" y="200"/>
                      </a:cxn>
                      <a:cxn ang="0">
                        <a:pos x="723" y="200"/>
                      </a:cxn>
                      <a:cxn ang="0">
                        <a:pos x="769" y="192"/>
                      </a:cxn>
                      <a:cxn ang="0">
                        <a:pos x="823" y="184"/>
                      </a:cxn>
                      <a:cxn ang="0">
                        <a:pos x="877" y="169"/>
                      </a:cxn>
                      <a:cxn ang="0">
                        <a:pos x="930" y="161"/>
                      </a:cxn>
                      <a:cxn ang="0">
                        <a:pos x="977" y="154"/>
                      </a:cxn>
                      <a:cxn ang="0">
                        <a:pos x="1030" y="146"/>
                      </a:cxn>
                      <a:cxn ang="0">
                        <a:pos x="1084" y="131"/>
                      </a:cxn>
                      <a:cxn ang="0">
                        <a:pos x="1138" y="123"/>
                      </a:cxn>
                      <a:cxn ang="0">
                        <a:pos x="1184" y="108"/>
                      </a:cxn>
                      <a:cxn ang="0">
                        <a:pos x="1238" y="100"/>
                      </a:cxn>
                      <a:cxn ang="0">
                        <a:pos x="1292" y="92"/>
                      </a:cxn>
                      <a:cxn ang="0">
                        <a:pos x="1338" y="84"/>
                      </a:cxn>
                      <a:cxn ang="0">
                        <a:pos x="1392" y="77"/>
                      </a:cxn>
                      <a:cxn ang="0">
                        <a:pos x="1445" y="69"/>
                      </a:cxn>
                      <a:cxn ang="0">
                        <a:pos x="1499" y="69"/>
                      </a:cxn>
                      <a:cxn ang="0">
                        <a:pos x="1545" y="69"/>
                      </a:cxn>
                      <a:cxn ang="0">
                        <a:pos x="1599" y="77"/>
                      </a:cxn>
                      <a:cxn ang="0">
                        <a:pos x="1653" y="77"/>
                      </a:cxn>
                      <a:cxn ang="0">
                        <a:pos x="1707" y="46"/>
                      </a:cxn>
                      <a:cxn ang="0">
                        <a:pos x="1753" y="8"/>
                      </a:cxn>
                      <a:cxn ang="0">
                        <a:pos x="1807" y="0"/>
                      </a:cxn>
                      <a:cxn ang="0">
                        <a:pos x="1861" y="31"/>
                      </a:cxn>
                      <a:cxn ang="0">
                        <a:pos x="1914" y="69"/>
                      </a:cxn>
                      <a:cxn ang="0">
                        <a:pos x="1961" y="115"/>
                      </a:cxn>
                      <a:cxn ang="0">
                        <a:pos x="2014" y="169"/>
                      </a:cxn>
                      <a:cxn ang="0">
                        <a:pos x="2068" y="246"/>
                      </a:cxn>
                      <a:cxn ang="0">
                        <a:pos x="2114" y="407"/>
                      </a:cxn>
                    </a:cxnLst>
                    <a:rect l="0" t="0" r="r" b="b"/>
                    <a:pathLst>
                      <a:path w="2114" h="407">
                        <a:moveTo>
                          <a:pt x="0" y="238"/>
                        </a:moveTo>
                        <a:lnTo>
                          <a:pt x="46" y="238"/>
                        </a:lnTo>
                        <a:lnTo>
                          <a:pt x="100" y="238"/>
                        </a:lnTo>
                        <a:lnTo>
                          <a:pt x="154" y="231"/>
                        </a:lnTo>
                        <a:lnTo>
                          <a:pt x="200" y="231"/>
                        </a:lnTo>
                        <a:lnTo>
                          <a:pt x="254" y="231"/>
                        </a:lnTo>
                        <a:lnTo>
                          <a:pt x="308" y="231"/>
                        </a:lnTo>
                        <a:lnTo>
                          <a:pt x="362" y="231"/>
                        </a:lnTo>
                        <a:lnTo>
                          <a:pt x="408" y="223"/>
                        </a:lnTo>
                        <a:lnTo>
                          <a:pt x="461" y="223"/>
                        </a:lnTo>
                        <a:lnTo>
                          <a:pt x="515" y="215"/>
                        </a:lnTo>
                        <a:lnTo>
                          <a:pt x="569" y="215"/>
                        </a:lnTo>
                        <a:lnTo>
                          <a:pt x="615" y="207"/>
                        </a:lnTo>
                        <a:lnTo>
                          <a:pt x="669" y="200"/>
                        </a:lnTo>
                        <a:lnTo>
                          <a:pt x="723" y="200"/>
                        </a:lnTo>
                        <a:lnTo>
                          <a:pt x="769" y="192"/>
                        </a:lnTo>
                        <a:lnTo>
                          <a:pt x="823" y="184"/>
                        </a:lnTo>
                        <a:lnTo>
                          <a:pt x="877" y="169"/>
                        </a:lnTo>
                        <a:lnTo>
                          <a:pt x="930" y="161"/>
                        </a:lnTo>
                        <a:lnTo>
                          <a:pt x="977" y="154"/>
                        </a:lnTo>
                        <a:lnTo>
                          <a:pt x="1030" y="146"/>
                        </a:lnTo>
                        <a:lnTo>
                          <a:pt x="1084" y="131"/>
                        </a:lnTo>
                        <a:lnTo>
                          <a:pt x="1138" y="123"/>
                        </a:lnTo>
                        <a:lnTo>
                          <a:pt x="1184" y="108"/>
                        </a:lnTo>
                        <a:lnTo>
                          <a:pt x="1238" y="100"/>
                        </a:lnTo>
                        <a:lnTo>
                          <a:pt x="1292" y="92"/>
                        </a:lnTo>
                        <a:lnTo>
                          <a:pt x="1338" y="84"/>
                        </a:lnTo>
                        <a:lnTo>
                          <a:pt x="1392" y="77"/>
                        </a:lnTo>
                        <a:lnTo>
                          <a:pt x="1445" y="69"/>
                        </a:lnTo>
                        <a:lnTo>
                          <a:pt x="1499" y="69"/>
                        </a:lnTo>
                        <a:lnTo>
                          <a:pt x="1545" y="69"/>
                        </a:lnTo>
                        <a:lnTo>
                          <a:pt x="1599" y="77"/>
                        </a:lnTo>
                        <a:lnTo>
                          <a:pt x="1653" y="77"/>
                        </a:lnTo>
                        <a:lnTo>
                          <a:pt x="1707" y="46"/>
                        </a:lnTo>
                        <a:lnTo>
                          <a:pt x="1753" y="8"/>
                        </a:lnTo>
                        <a:lnTo>
                          <a:pt x="1807" y="0"/>
                        </a:lnTo>
                        <a:lnTo>
                          <a:pt x="1861" y="31"/>
                        </a:lnTo>
                        <a:lnTo>
                          <a:pt x="1914" y="69"/>
                        </a:lnTo>
                        <a:lnTo>
                          <a:pt x="1961" y="115"/>
                        </a:lnTo>
                        <a:lnTo>
                          <a:pt x="2014" y="169"/>
                        </a:lnTo>
                        <a:lnTo>
                          <a:pt x="2068" y="246"/>
                        </a:lnTo>
                        <a:lnTo>
                          <a:pt x="2114" y="407"/>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3" name="Freeform 851"/>
                  <p:cNvSpPr>
                    <a:spLocks/>
                  </p:cNvSpPr>
                  <p:nvPr/>
                </p:nvSpPr>
                <p:spPr bwMode="auto">
                  <a:xfrm>
                    <a:off x="2028825" y="3544888"/>
                    <a:ext cx="3613150" cy="598488"/>
                  </a:xfrm>
                  <a:custGeom>
                    <a:avLst/>
                    <a:gdLst/>
                    <a:ahLst/>
                    <a:cxnLst>
                      <a:cxn ang="0">
                        <a:pos x="0" y="193"/>
                      </a:cxn>
                      <a:cxn ang="0">
                        <a:pos x="46" y="185"/>
                      </a:cxn>
                      <a:cxn ang="0">
                        <a:pos x="100" y="185"/>
                      </a:cxn>
                      <a:cxn ang="0">
                        <a:pos x="154" y="185"/>
                      </a:cxn>
                      <a:cxn ang="0">
                        <a:pos x="200" y="185"/>
                      </a:cxn>
                      <a:cxn ang="0">
                        <a:pos x="254" y="185"/>
                      </a:cxn>
                      <a:cxn ang="0">
                        <a:pos x="308" y="185"/>
                      </a:cxn>
                      <a:cxn ang="0">
                        <a:pos x="362" y="177"/>
                      </a:cxn>
                      <a:cxn ang="0">
                        <a:pos x="408" y="177"/>
                      </a:cxn>
                      <a:cxn ang="0">
                        <a:pos x="461" y="177"/>
                      </a:cxn>
                      <a:cxn ang="0">
                        <a:pos x="515" y="169"/>
                      </a:cxn>
                      <a:cxn ang="0">
                        <a:pos x="569" y="169"/>
                      </a:cxn>
                      <a:cxn ang="0">
                        <a:pos x="615" y="162"/>
                      </a:cxn>
                      <a:cxn ang="0">
                        <a:pos x="669" y="154"/>
                      </a:cxn>
                      <a:cxn ang="0">
                        <a:pos x="723" y="146"/>
                      </a:cxn>
                      <a:cxn ang="0">
                        <a:pos x="769" y="139"/>
                      </a:cxn>
                      <a:cxn ang="0">
                        <a:pos x="823" y="131"/>
                      </a:cxn>
                      <a:cxn ang="0">
                        <a:pos x="877" y="123"/>
                      </a:cxn>
                      <a:cxn ang="0">
                        <a:pos x="930" y="116"/>
                      </a:cxn>
                      <a:cxn ang="0">
                        <a:pos x="977" y="108"/>
                      </a:cxn>
                      <a:cxn ang="0">
                        <a:pos x="1030" y="93"/>
                      </a:cxn>
                      <a:cxn ang="0">
                        <a:pos x="1084" y="85"/>
                      </a:cxn>
                      <a:cxn ang="0">
                        <a:pos x="1138" y="70"/>
                      </a:cxn>
                      <a:cxn ang="0">
                        <a:pos x="1184" y="62"/>
                      </a:cxn>
                      <a:cxn ang="0">
                        <a:pos x="1238" y="46"/>
                      </a:cxn>
                      <a:cxn ang="0">
                        <a:pos x="1292" y="39"/>
                      </a:cxn>
                      <a:cxn ang="0">
                        <a:pos x="1338" y="31"/>
                      </a:cxn>
                      <a:cxn ang="0">
                        <a:pos x="1392" y="23"/>
                      </a:cxn>
                      <a:cxn ang="0">
                        <a:pos x="1445" y="23"/>
                      </a:cxn>
                      <a:cxn ang="0">
                        <a:pos x="1499" y="16"/>
                      </a:cxn>
                      <a:cxn ang="0">
                        <a:pos x="1545" y="16"/>
                      </a:cxn>
                      <a:cxn ang="0">
                        <a:pos x="1599" y="23"/>
                      </a:cxn>
                      <a:cxn ang="0">
                        <a:pos x="1653" y="31"/>
                      </a:cxn>
                      <a:cxn ang="0">
                        <a:pos x="1707" y="39"/>
                      </a:cxn>
                      <a:cxn ang="0">
                        <a:pos x="1753" y="54"/>
                      </a:cxn>
                      <a:cxn ang="0">
                        <a:pos x="1807" y="54"/>
                      </a:cxn>
                      <a:cxn ang="0">
                        <a:pos x="1861" y="39"/>
                      </a:cxn>
                      <a:cxn ang="0">
                        <a:pos x="1914" y="0"/>
                      </a:cxn>
                      <a:cxn ang="0">
                        <a:pos x="1961" y="0"/>
                      </a:cxn>
                      <a:cxn ang="0">
                        <a:pos x="2014" y="23"/>
                      </a:cxn>
                      <a:cxn ang="0">
                        <a:pos x="2068" y="62"/>
                      </a:cxn>
                      <a:cxn ang="0">
                        <a:pos x="2114" y="108"/>
                      </a:cxn>
                      <a:cxn ang="0">
                        <a:pos x="2168" y="154"/>
                      </a:cxn>
                      <a:cxn ang="0">
                        <a:pos x="2222" y="223"/>
                      </a:cxn>
                      <a:cxn ang="0">
                        <a:pos x="2276" y="377"/>
                      </a:cxn>
                    </a:cxnLst>
                    <a:rect l="0" t="0" r="r" b="b"/>
                    <a:pathLst>
                      <a:path w="2276" h="377">
                        <a:moveTo>
                          <a:pt x="0" y="193"/>
                        </a:moveTo>
                        <a:lnTo>
                          <a:pt x="46" y="185"/>
                        </a:lnTo>
                        <a:lnTo>
                          <a:pt x="100" y="185"/>
                        </a:lnTo>
                        <a:lnTo>
                          <a:pt x="154" y="185"/>
                        </a:lnTo>
                        <a:lnTo>
                          <a:pt x="200" y="185"/>
                        </a:lnTo>
                        <a:lnTo>
                          <a:pt x="254" y="185"/>
                        </a:lnTo>
                        <a:lnTo>
                          <a:pt x="308" y="185"/>
                        </a:lnTo>
                        <a:lnTo>
                          <a:pt x="362" y="177"/>
                        </a:lnTo>
                        <a:lnTo>
                          <a:pt x="408" y="177"/>
                        </a:lnTo>
                        <a:lnTo>
                          <a:pt x="461" y="177"/>
                        </a:lnTo>
                        <a:lnTo>
                          <a:pt x="515" y="169"/>
                        </a:lnTo>
                        <a:lnTo>
                          <a:pt x="569" y="169"/>
                        </a:lnTo>
                        <a:lnTo>
                          <a:pt x="615" y="162"/>
                        </a:lnTo>
                        <a:lnTo>
                          <a:pt x="669" y="154"/>
                        </a:lnTo>
                        <a:lnTo>
                          <a:pt x="723" y="146"/>
                        </a:lnTo>
                        <a:lnTo>
                          <a:pt x="769" y="139"/>
                        </a:lnTo>
                        <a:lnTo>
                          <a:pt x="823" y="131"/>
                        </a:lnTo>
                        <a:lnTo>
                          <a:pt x="877" y="123"/>
                        </a:lnTo>
                        <a:lnTo>
                          <a:pt x="930" y="116"/>
                        </a:lnTo>
                        <a:lnTo>
                          <a:pt x="977" y="108"/>
                        </a:lnTo>
                        <a:lnTo>
                          <a:pt x="1030" y="93"/>
                        </a:lnTo>
                        <a:lnTo>
                          <a:pt x="1084" y="85"/>
                        </a:lnTo>
                        <a:lnTo>
                          <a:pt x="1138" y="70"/>
                        </a:lnTo>
                        <a:lnTo>
                          <a:pt x="1184" y="62"/>
                        </a:lnTo>
                        <a:lnTo>
                          <a:pt x="1238" y="46"/>
                        </a:lnTo>
                        <a:lnTo>
                          <a:pt x="1292" y="39"/>
                        </a:lnTo>
                        <a:lnTo>
                          <a:pt x="1338" y="31"/>
                        </a:lnTo>
                        <a:lnTo>
                          <a:pt x="1392" y="23"/>
                        </a:lnTo>
                        <a:lnTo>
                          <a:pt x="1445" y="23"/>
                        </a:lnTo>
                        <a:lnTo>
                          <a:pt x="1499" y="16"/>
                        </a:lnTo>
                        <a:lnTo>
                          <a:pt x="1545" y="16"/>
                        </a:lnTo>
                        <a:lnTo>
                          <a:pt x="1599" y="23"/>
                        </a:lnTo>
                        <a:lnTo>
                          <a:pt x="1653" y="31"/>
                        </a:lnTo>
                        <a:lnTo>
                          <a:pt x="1707" y="39"/>
                        </a:lnTo>
                        <a:lnTo>
                          <a:pt x="1753" y="54"/>
                        </a:lnTo>
                        <a:lnTo>
                          <a:pt x="1807" y="54"/>
                        </a:lnTo>
                        <a:lnTo>
                          <a:pt x="1861" y="39"/>
                        </a:lnTo>
                        <a:lnTo>
                          <a:pt x="1914" y="0"/>
                        </a:lnTo>
                        <a:lnTo>
                          <a:pt x="1961" y="0"/>
                        </a:lnTo>
                        <a:lnTo>
                          <a:pt x="2014" y="23"/>
                        </a:lnTo>
                        <a:lnTo>
                          <a:pt x="2068" y="62"/>
                        </a:lnTo>
                        <a:lnTo>
                          <a:pt x="2114" y="108"/>
                        </a:lnTo>
                        <a:lnTo>
                          <a:pt x="2168" y="154"/>
                        </a:lnTo>
                        <a:lnTo>
                          <a:pt x="2222" y="223"/>
                        </a:lnTo>
                        <a:lnTo>
                          <a:pt x="2276" y="377"/>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4" name="Freeform 852"/>
                  <p:cNvSpPr>
                    <a:spLocks/>
                  </p:cNvSpPr>
                  <p:nvPr/>
                </p:nvSpPr>
                <p:spPr bwMode="auto">
                  <a:xfrm>
                    <a:off x="2028825" y="3740150"/>
                    <a:ext cx="3856038" cy="574675"/>
                  </a:xfrm>
                  <a:custGeom>
                    <a:avLst/>
                    <a:gdLst/>
                    <a:ahLst/>
                    <a:cxnLst>
                      <a:cxn ang="0">
                        <a:pos x="0" y="177"/>
                      </a:cxn>
                      <a:cxn ang="0">
                        <a:pos x="46" y="177"/>
                      </a:cxn>
                      <a:cxn ang="0">
                        <a:pos x="100" y="177"/>
                      </a:cxn>
                      <a:cxn ang="0">
                        <a:pos x="154" y="177"/>
                      </a:cxn>
                      <a:cxn ang="0">
                        <a:pos x="200" y="177"/>
                      </a:cxn>
                      <a:cxn ang="0">
                        <a:pos x="254" y="177"/>
                      </a:cxn>
                      <a:cxn ang="0">
                        <a:pos x="308" y="169"/>
                      </a:cxn>
                      <a:cxn ang="0">
                        <a:pos x="362" y="169"/>
                      </a:cxn>
                      <a:cxn ang="0">
                        <a:pos x="408" y="169"/>
                      </a:cxn>
                      <a:cxn ang="0">
                        <a:pos x="461" y="162"/>
                      </a:cxn>
                      <a:cxn ang="0">
                        <a:pos x="515" y="162"/>
                      </a:cxn>
                      <a:cxn ang="0">
                        <a:pos x="569" y="154"/>
                      </a:cxn>
                      <a:cxn ang="0">
                        <a:pos x="615" y="154"/>
                      </a:cxn>
                      <a:cxn ang="0">
                        <a:pos x="669" y="146"/>
                      </a:cxn>
                      <a:cxn ang="0">
                        <a:pos x="723" y="139"/>
                      </a:cxn>
                      <a:cxn ang="0">
                        <a:pos x="769" y="131"/>
                      </a:cxn>
                      <a:cxn ang="0">
                        <a:pos x="823" y="123"/>
                      </a:cxn>
                      <a:cxn ang="0">
                        <a:pos x="877" y="116"/>
                      </a:cxn>
                      <a:cxn ang="0">
                        <a:pos x="930" y="108"/>
                      </a:cxn>
                      <a:cxn ang="0">
                        <a:pos x="977" y="93"/>
                      </a:cxn>
                      <a:cxn ang="0">
                        <a:pos x="1030" y="85"/>
                      </a:cxn>
                      <a:cxn ang="0">
                        <a:pos x="1084" y="70"/>
                      </a:cxn>
                      <a:cxn ang="0">
                        <a:pos x="1138" y="62"/>
                      </a:cxn>
                      <a:cxn ang="0">
                        <a:pos x="1184" y="46"/>
                      </a:cxn>
                      <a:cxn ang="0">
                        <a:pos x="1238" y="39"/>
                      </a:cxn>
                      <a:cxn ang="0">
                        <a:pos x="1292" y="31"/>
                      </a:cxn>
                      <a:cxn ang="0">
                        <a:pos x="1338" y="16"/>
                      </a:cxn>
                      <a:cxn ang="0">
                        <a:pos x="1392" y="16"/>
                      </a:cxn>
                      <a:cxn ang="0">
                        <a:pos x="1445" y="8"/>
                      </a:cxn>
                      <a:cxn ang="0">
                        <a:pos x="1499" y="0"/>
                      </a:cxn>
                      <a:cxn ang="0">
                        <a:pos x="1545" y="0"/>
                      </a:cxn>
                      <a:cxn ang="0">
                        <a:pos x="1599" y="8"/>
                      </a:cxn>
                      <a:cxn ang="0">
                        <a:pos x="1653" y="16"/>
                      </a:cxn>
                      <a:cxn ang="0">
                        <a:pos x="1707" y="23"/>
                      </a:cxn>
                      <a:cxn ang="0">
                        <a:pos x="1753" y="39"/>
                      </a:cxn>
                      <a:cxn ang="0">
                        <a:pos x="1807" y="54"/>
                      </a:cxn>
                      <a:cxn ang="0">
                        <a:pos x="1861" y="70"/>
                      </a:cxn>
                      <a:cxn ang="0">
                        <a:pos x="1914" y="85"/>
                      </a:cxn>
                      <a:cxn ang="0">
                        <a:pos x="1961" y="93"/>
                      </a:cxn>
                      <a:cxn ang="0">
                        <a:pos x="2014" y="70"/>
                      </a:cxn>
                      <a:cxn ang="0">
                        <a:pos x="2068" y="31"/>
                      </a:cxn>
                      <a:cxn ang="0">
                        <a:pos x="2114" y="31"/>
                      </a:cxn>
                      <a:cxn ang="0">
                        <a:pos x="2168" y="54"/>
                      </a:cxn>
                      <a:cxn ang="0">
                        <a:pos x="2222" y="85"/>
                      </a:cxn>
                      <a:cxn ang="0">
                        <a:pos x="2276" y="116"/>
                      </a:cxn>
                      <a:cxn ang="0">
                        <a:pos x="2322" y="154"/>
                      </a:cxn>
                      <a:cxn ang="0">
                        <a:pos x="2376" y="200"/>
                      </a:cxn>
                      <a:cxn ang="0">
                        <a:pos x="2429" y="362"/>
                      </a:cxn>
                    </a:cxnLst>
                    <a:rect l="0" t="0" r="r" b="b"/>
                    <a:pathLst>
                      <a:path w="2429" h="362">
                        <a:moveTo>
                          <a:pt x="0" y="177"/>
                        </a:moveTo>
                        <a:lnTo>
                          <a:pt x="46" y="177"/>
                        </a:lnTo>
                        <a:lnTo>
                          <a:pt x="100" y="177"/>
                        </a:lnTo>
                        <a:lnTo>
                          <a:pt x="154" y="177"/>
                        </a:lnTo>
                        <a:lnTo>
                          <a:pt x="200" y="177"/>
                        </a:lnTo>
                        <a:lnTo>
                          <a:pt x="254" y="177"/>
                        </a:lnTo>
                        <a:lnTo>
                          <a:pt x="308" y="169"/>
                        </a:lnTo>
                        <a:lnTo>
                          <a:pt x="362" y="169"/>
                        </a:lnTo>
                        <a:lnTo>
                          <a:pt x="408" y="169"/>
                        </a:lnTo>
                        <a:lnTo>
                          <a:pt x="461" y="162"/>
                        </a:lnTo>
                        <a:lnTo>
                          <a:pt x="515" y="162"/>
                        </a:lnTo>
                        <a:lnTo>
                          <a:pt x="569" y="154"/>
                        </a:lnTo>
                        <a:lnTo>
                          <a:pt x="615" y="154"/>
                        </a:lnTo>
                        <a:lnTo>
                          <a:pt x="669" y="146"/>
                        </a:lnTo>
                        <a:lnTo>
                          <a:pt x="723" y="139"/>
                        </a:lnTo>
                        <a:lnTo>
                          <a:pt x="769" y="131"/>
                        </a:lnTo>
                        <a:lnTo>
                          <a:pt x="823" y="123"/>
                        </a:lnTo>
                        <a:lnTo>
                          <a:pt x="877" y="116"/>
                        </a:lnTo>
                        <a:lnTo>
                          <a:pt x="930" y="108"/>
                        </a:lnTo>
                        <a:lnTo>
                          <a:pt x="977" y="93"/>
                        </a:lnTo>
                        <a:lnTo>
                          <a:pt x="1030" y="85"/>
                        </a:lnTo>
                        <a:lnTo>
                          <a:pt x="1084" y="70"/>
                        </a:lnTo>
                        <a:lnTo>
                          <a:pt x="1138" y="62"/>
                        </a:lnTo>
                        <a:lnTo>
                          <a:pt x="1184" y="46"/>
                        </a:lnTo>
                        <a:lnTo>
                          <a:pt x="1238" y="39"/>
                        </a:lnTo>
                        <a:lnTo>
                          <a:pt x="1292" y="31"/>
                        </a:lnTo>
                        <a:lnTo>
                          <a:pt x="1338" y="16"/>
                        </a:lnTo>
                        <a:lnTo>
                          <a:pt x="1392" y="16"/>
                        </a:lnTo>
                        <a:lnTo>
                          <a:pt x="1445" y="8"/>
                        </a:lnTo>
                        <a:lnTo>
                          <a:pt x="1499" y="0"/>
                        </a:lnTo>
                        <a:lnTo>
                          <a:pt x="1545" y="0"/>
                        </a:lnTo>
                        <a:lnTo>
                          <a:pt x="1599" y="8"/>
                        </a:lnTo>
                        <a:lnTo>
                          <a:pt x="1653" y="16"/>
                        </a:lnTo>
                        <a:lnTo>
                          <a:pt x="1707" y="23"/>
                        </a:lnTo>
                        <a:lnTo>
                          <a:pt x="1753" y="39"/>
                        </a:lnTo>
                        <a:lnTo>
                          <a:pt x="1807" y="54"/>
                        </a:lnTo>
                        <a:lnTo>
                          <a:pt x="1861" y="70"/>
                        </a:lnTo>
                        <a:lnTo>
                          <a:pt x="1914" y="85"/>
                        </a:lnTo>
                        <a:lnTo>
                          <a:pt x="1961" y="93"/>
                        </a:lnTo>
                        <a:lnTo>
                          <a:pt x="2014" y="70"/>
                        </a:lnTo>
                        <a:lnTo>
                          <a:pt x="2068" y="31"/>
                        </a:lnTo>
                        <a:lnTo>
                          <a:pt x="2114" y="31"/>
                        </a:lnTo>
                        <a:lnTo>
                          <a:pt x="2168" y="54"/>
                        </a:lnTo>
                        <a:lnTo>
                          <a:pt x="2222" y="85"/>
                        </a:lnTo>
                        <a:lnTo>
                          <a:pt x="2276" y="116"/>
                        </a:lnTo>
                        <a:lnTo>
                          <a:pt x="2322" y="154"/>
                        </a:lnTo>
                        <a:lnTo>
                          <a:pt x="2376" y="200"/>
                        </a:lnTo>
                        <a:lnTo>
                          <a:pt x="2429" y="362"/>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5" name="Freeform 853"/>
                  <p:cNvSpPr>
                    <a:spLocks/>
                  </p:cNvSpPr>
                  <p:nvPr/>
                </p:nvSpPr>
                <p:spPr bwMode="auto">
                  <a:xfrm>
                    <a:off x="2028825" y="3924300"/>
                    <a:ext cx="4100513" cy="500063"/>
                  </a:xfrm>
                  <a:custGeom>
                    <a:avLst/>
                    <a:gdLst/>
                    <a:ahLst/>
                    <a:cxnLst>
                      <a:cxn ang="0">
                        <a:pos x="0" y="176"/>
                      </a:cxn>
                      <a:cxn ang="0">
                        <a:pos x="46" y="176"/>
                      </a:cxn>
                      <a:cxn ang="0">
                        <a:pos x="100" y="176"/>
                      </a:cxn>
                      <a:cxn ang="0">
                        <a:pos x="154" y="176"/>
                      </a:cxn>
                      <a:cxn ang="0">
                        <a:pos x="200" y="176"/>
                      </a:cxn>
                      <a:cxn ang="0">
                        <a:pos x="254" y="176"/>
                      </a:cxn>
                      <a:cxn ang="0">
                        <a:pos x="308" y="169"/>
                      </a:cxn>
                      <a:cxn ang="0">
                        <a:pos x="362" y="169"/>
                      </a:cxn>
                      <a:cxn ang="0">
                        <a:pos x="408" y="169"/>
                      </a:cxn>
                      <a:cxn ang="0">
                        <a:pos x="461" y="161"/>
                      </a:cxn>
                      <a:cxn ang="0">
                        <a:pos x="515" y="161"/>
                      </a:cxn>
                      <a:cxn ang="0">
                        <a:pos x="569" y="153"/>
                      </a:cxn>
                      <a:cxn ang="0">
                        <a:pos x="615" y="153"/>
                      </a:cxn>
                      <a:cxn ang="0">
                        <a:pos x="669" y="146"/>
                      </a:cxn>
                      <a:cxn ang="0">
                        <a:pos x="723" y="138"/>
                      </a:cxn>
                      <a:cxn ang="0">
                        <a:pos x="769" y="130"/>
                      </a:cxn>
                      <a:cxn ang="0">
                        <a:pos x="823" y="123"/>
                      </a:cxn>
                      <a:cxn ang="0">
                        <a:pos x="877" y="115"/>
                      </a:cxn>
                      <a:cxn ang="0">
                        <a:pos x="930" y="100"/>
                      </a:cxn>
                      <a:cxn ang="0">
                        <a:pos x="977" y="92"/>
                      </a:cxn>
                      <a:cxn ang="0">
                        <a:pos x="1030" y="77"/>
                      </a:cxn>
                      <a:cxn ang="0">
                        <a:pos x="1084" y="69"/>
                      </a:cxn>
                      <a:cxn ang="0">
                        <a:pos x="1138" y="53"/>
                      </a:cxn>
                      <a:cxn ang="0">
                        <a:pos x="1184" y="46"/>
                      </a:cxn>
                      <a:cxn ang="0">
                        <a:pos x="1238" y="38"/>
                      </a:cxn>
                      <a:cxn ang="0">
                        <a:pos x="1292" y="23"/>
                      </a:cxn>
                      <a:cxn ang="0">
                        <a:pos x="1338" y="15"/>
                      </a:cxn>
                      <a:cxn ang="0">
                        <a:pos x="1392" y="7"/>
                      </a:cxn>
                      <a:cxn ang="0">
                        <a:pos x="1445" y="0"/>
                      </a:cxn>
                      <a:cxn ang="0">
                        <a:pos x="1499" y="0"/>
                      </a:cxn>
                      <a:cxn ang="0">
                        <a:pos x="1545" y="0"/>
                      </a:cxn>
                      <a:cxn ang="0">
                        <a:pos x="1599" y="0"/>
                      </a:cxn>
                      <a:cxn ang="0">
                        <a:pos x="1653" y="7"/>
                      </a:cxn>
                      <a:cxn ang="0">
                        <a:pos x="1707" y="15"/>
                      </a:cxn>
                      <a:cxn ang="0">
                        <a:pos x="1753" y="30"/>
                      </a:cxn>
                      <a:cxn ang="0">
                        <a:pos x="1807" y="46"/>
                      </a:cxn>
                      <a:cxn ang="0">
                        <a:pos x="1861" y="61"/>
                      </a:cxn>
                      <a:cxn ang="0">
                        <a:pos x="1914" y="77"/>
                      </a:cxn>
                      <a:cxn ang="0">
                        <a:pos x="1961" y="92"/>
                      </a:cxn>
                      <a:cxn ang="0">
                        <a:pos x="2014" y="115"/>
                      </a:cxn>
                      <a:cxn ang="0">
                        <a:pos x="2068" y="130"/>
                      </a:cxn>
                      <a:cxn ang="0">
                        <a:pos x="2114" y="130"/>
                      </a:cxn>
                      <a:cxn ang="0">
                        <a:pos x="2168" y="100"/>
                      </a:cxn>
                      <a:cxn ang="0">
                        <a:pos x="2222" y="61"/>
                      </a:cxn>
                      <a:cxn ang="0">
                        <a:pos x="2276" y="53"/>
                      </a:cxn>
                      <a:cxn ang="0">
                        <a:pos x="2322" y="69"/>
                      </a:cxn>
                      <a:cxn ang="0">
                        <a:pos x="2376" y="92"/>
                      </a:cxn>
                      <a:cxn ang="0">
                        <a:pos x="2429" y="115"/>
                      </a:cxn>
                      <a:cxn ang="0">
                        <a:pos x="2483" y="138"/>
                      </a:cxn>
                      <a:cxn ang="0">
                        <a:pos x="2529" y="169"/>
                      </a:cxn>
                      <a:cxn ang="0">
                        <a:pos x="2583" y="315"/>
                      </a:cxn>
                    </a:cxnLst>
                    <a:rect l="0" t="0" r="r" b="b"/>
                    <a:pathLst>
                      <a:path w="2583" h="315">
                        <a:moveTo>
                          <a:pt x="0" y="176"/>
                        </a:moveTo>
                        <a:lnTo>
                          <a:pt x="46" y="176"/>
                        </a:lnTo>
                        <a:lnTo>
                          <a:pt x="100" y="176"/>
                        </a:lnTo>
                        <a:lnTo>
                          <a:pt x="154" y="176"/>
                        </a:lnTo>
                        <a:lnTo>
                          <a:pt x="200" y="176"/>
                        </a:lnTo>
                        <a:lnTo>
                          <a:pt x="254" y="176"/>
                        </a:lnTo>
                        <a:lnTo>
                          <a:pt x="308" y="169"/>
                        </a:lnTo>
                        <a:lnTo>
                          <a:pt x="362" y="169"/>
                        </a:lnTo>
                        <a:lnTo>
                          <a:pt x="408" y="169"/>
                        </a:lnTo>
                        <a:lnTo>
                          <a:pt x="461" y="161"/>
                        </a:lnTo>
                        <a:lnTo>
                          <a:pt x="515" y="161"/>
                        </a:lnTo>
                        <a:lnTo>
                          <a:pt x="569" y="153"/>
                        </a:lnTo>
                        <a:lnTo>
                          <a:pt x="615" y="153"/>
                        </a:lnTo>
                        <a:lnTo>
                          <a:pt x="669" y="146"/>
                        </a:lnTo>
                        <a:lnTo>
                          <a:pt x="723" y="138"/>
                        </a:lnTo>
                        <a:lnTo>
                          <a:pt x="769" y="130"/>
                        </a:lnTo>
                        <a:lnTo>
                          <a:pt x="823" y="123"/>
                        </a:lnTo>
                        <a:lnTo>
                          <a:pt x="877" y="115"/>
                        </a:lnTo>
                        <a:lnTo>
                          <a:pt x="930" y="100"/>
                        </a:lnTo>
                        <a:lnTo>
                          <a:pt x="977" y="92"/>
                        </a:lnTo>
                        <a:lnTo>
                          <a:pt x="1030" y="77"/>
                        </a:lnTo>
                        <a:lnTo>
                          <a:pt x="1084" y="69"/>
                        </a:lnTo>
                        <a:lnTo>
                          <a:pt x="1138" y="53"/>
                        </a:lnTo>
                        <a:lnTo>
                          <a:pt x="1184" y="46"/>
                        </a:lnTo>
                        <a:lnTo>
                          <a:pt x="1238" y="38"/>
                        </a:lnTo>
                        <a:lnTo>
                          <a:pt x="1292" y="23"/>
                        </a:lnTo>
                        <a:lnTo>
                          <a:pt x="1338" y="15"/>
                        </a:lnTo>
                        <a:lnTo>
                          <a:pt x="1392" y="7"/>
                        </a:lnTo>
                        <a:lnTo>
                          <a:pt x="1445" y="0"/>
                        </a:lnTo>
                        <a:lnTo>
                          <a:pt x="1499" y="0"/>
                        </a:lnTo>
                        <a:lnTo>
                          <a:pt x="1545" y="0"/>
                        </a:lnTo>
                        <a:lnTo>
                          <a:pt x="1599" y="0"/>
                        </a:lnTo>
                        <a:lnTo>
                          <a:pt x="1653" y="7"/>
                        </a:lnTo>
                        <a:lnTo>
                          <a:pt x="1707" y="15"/>
                        </a:lnTo>
                        <a:lnTo>
                          <a:pt x="1753" y="30"/>
                        </a:lnTo>
                        <a:lnTo>
                          <a:pt x="1807" y="46"/>
                        </a:lnTo>
                        <a:lnTo>
                          <a:pt x="1861" y="61"/>
                        </a:lnTo>
                        <a:lnTo>
                          <a:pt x="1914" y="77"/>
                        </a:lnTo>
                        <a:lnTo>
                          <a:pt x="1961" y="92"/>
                        </a:lnTo>
                        <a:lnTo>
                          <a:pt x="2014" y="115"/>
                        </a:lnTo>
                        <a:lnTo>
                          <a:pt x="2068" y="130"/>
                        </a:lnTo>
                        <a:lnTo>
                          <a:pt x="2114" y="130"/>
                        </a:lnTo>
                        <a:lnTo>
                          <a:pt x="2168" y="100"/>
                        </a:lnTo>
                        <a:lnTo>
                          <a:pt x="2222" y="61"/>
                        </a:lnTo>
                        <a:lnTo>
                          <a:pt x="2276" y="53"/>
                        </a:lnTo>
                        <a:lnTo>
                          <a:pt x="2322" y="69"/>
                        </a:lnTo>
                        <a:lnTo>
                          <a:pt x="2376" y="92"/>
                        </a:lnTo>
                        <a:lnTo>
                          <a:pt x="2429" y="115"/>
                        </a:lnTo>
                        <a:lnTo>
                          <a:pt x="2483" y="138"/>
                        </a:lnTo>
                        <a:lnTo>
                          <a:pt x="2529" y="169"/>
                        </a:lnTo>
                        <a:lnTo>
                          <a:pt x="2583" y="315"/>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6" name="Freeform 854"/>
                  <p:cNvSpPr>
                    <a:spLocks/>
                  </p:cNvSpPr>
                  <p:nvPr/>
                </p:nvSpPr>
                <p:spPr bwMode="auto">
                  <a:xfrm>
                    <a:off x="2028825" y="4094163"/>
                    <a:ext cx="4344988" cy="403225"/>
                  </a:xfrm>
                  <a:custGeom>
                    <a:avLst/>
                    <a:gdLst/>
                    <a:ahLst/>
                    <a:cxnLst>
                      <a:cxn ang="0">
                        <a:pos x="0" y="185"/>
                      </a:cxn>
                      <a:cxn ang="0">
                        <a:pos x="46" y="185"/>
                      </a:cxn>
                      <a:cxn ang="0">
                        <a:pos x="100" y="185"/>
                      </a:cxn>
                      <a:cxn ang="0">
                        <a:pos x="154" y="185"/>
                      </a:cxn>
                      <a:cxn ang="0">
                        <a:pos x="200" y="185"/>
                      </a:cxn>
                      <a:cxn ang="0">
                        <a:pos x="254" y="177"/>
                      </a:cxn>
                      <a:cxn ang="0">
                        <a:pos x="308" y="177"/>
                      </a:cxn>
                      <a:cxn ang="0">
                        <a:pos x="362" y="177"/>
                      </a:cxn>
                      <a:cxn ang="0">
                        <a:pos x="408" y="177"/>
                      </a:cxn>
                      <a:cxn ang="0">
                        <a:pos x="461" y="169"/>
                      </a:cxn>
                      <a:cxn ang="0">
                        <a:pos x="515" y="169"/>
                      </a:cxn>
                      <a:cxn ang="0">
                        <a:pos x="569" y="162"/>
                      </a:cxn>
                      <a:cxn ang="0">
                        <a:pos x="615" y="154"/>
                      </a:cxn>
                      <a:cxn ang="0">
                        <a:pos x="669" y="154"/>
                      </a:cxn>
                      <a:cxn ang="0">
                        <a:pos x="723" y="146"/>
                      </a:cxn>
                      <a:cxn ang="0">
                        <a:pos x="769" y="139"/>
                      </a:cxn>
                      <a:cxn ang="0">
                        <a:pos x="823" y="131"/>
                      </a:cxn>
                      <a:cxn ang="0">
                        <a:pos x="877" y="116"/>
                      </a:cxn>
                      <a:cxn ang="0">
                        <a:pos x="930" y="108"/>
                      </a:cxn>
                      <a:cxn ang="0">
                        <a:pos x="977" y="100"/>
                      </a:cxn>
                      <a:cxn ang="0">
                        <a:pos x="1030" y="85"/>
                      </a:cxn>
                      <a:cxn ang="0">
                        <a:pos x="1084" y="77"/>
                      </a:cxn>
                      <a:cxn ang="0">
                        <a:pos x="1138" y="62"/>
                      </a:cxn>
                      <a:cxn ang="0">
                        <a:pos x="1184" y="54"/>
                      </a:cxn>
                      <a:cxn ang="0">
                        <a:pos x="1238" y="39"/>
                      </a:cxn>
                      <a:cxn ang="0">
                        <a:pos x="1292" y="31"/>
                      </a:cxn>
                      <a:cxn ang="0">
                        <a:pos x="1338" y="23"/>
                      </a:cxn>
                      <a:cxn ang="0">
                        <a:pos x="1392" y="16"/>
                      </a:cxn>
                      <a:cxn ang="0">
                        <a:pos x="1445" y="8"/>
                      </a:cxn>
                      <a:cxn ang="0">
                        <a:pos x="1499" y="0"/>
                      </a:cxn>
                      <a:cxn ang="0">
                        <a:pos x="1545" y="0"/>
                      </a:cxn>
                      <a:cxn ang="0">
                        <a:pos x="1599" y="8"/>
                      </a:cxn>
                      <a:cxn ang="0">
                        <a:pos x="1653" y="8"/>
                      </a:cxn>
                      <a:cxn ang="0">
                        <a:pos x="1707" y="16"/>
                      </a:cxn>
                      <a:cxn ang="0">
                        <a:pos x="1753" y="31"/>
                      </a:cxn>
                      <a:cxn ang="0">
                        <a:pos x="1807" y="46"/>
                      </a:cxn>
                      <a:cxn ang="0">
                        <a:pos x="1861" y="62"/>
                      </a:cxn>
                      <a:cxn ang="0">
                        <a:pos x="1914" y="77"/>
                      </a:cxn>
                      <a:cxn ang="0">
                        <a:pos x="1961" y="93"/>
                      </a:cxn>
                      <a:cxn ang="0">
                        <a:pos x="2014" y="116"/>
                      </a:cxn>
                      <a:cxn ang="0">
                        <a:pos x="2068" y="131"/>
                      </a:cxn>
                      <a:cxn ang="0">
                        <a:pos x="2114" y="146"/>
                      </a:cxn>
                      <a:cxn ang="0">
                        <a:pos x="2168" y="162"/>
                      </a:cxn>
                      <a:cxn ang="0">
                        <a:pos x="2222" y="169"/>
                      </a:cxn>
                      <a:cxn ang="0">
                        <a:pos x="2276" y="169"/>
                      </a:cxn>
                      <a:cxn ang="0">
                        <a:pos x="2322" y="131"/>
                      </a:cxn>
                      <a:cxn ang="0">
                        <a:pos x="2376" y="85"/>
                      </a:cxn>
                      <a:cxn ang="0">
                        <a:pos x="2429" y="77"/>
                      </a:cxn>
                      <a:cxn ang="0">
                        <a:pos x="2483" y="85"/>
                      </a:cxn>
                      <a:cxn ang="0">
                        <a:pos x="2529" y="93"/>
                      </a:cxn>
                      <a:cxn ang="0">
                        <a:pos x="2583" y="100"/>
                      </a:cxn>
                      <a:cxn ang="0">
                        <a:pos x="2637" y="108"/>
                      </a:cxn>
                      <a:cxn ang="0">
                        <a:pos x="2683" y="116"/>
                      </a:cxn>
                      <a:cxn ang="0">
                        <a:pos x="2737" y="254"/>
                      </a:cxn>
                    </a:cxnLst>
                    <a:rect l="0" t="0" r="r" b="b"/>
                    <a:pathLst>
                      <a:path w="2737" h="254">
                        <a:moveTo>
                          <a:pt x="0" y="185"/>
                        </a:moveTo>
                        <a:lnTo>
                          <a:pt x="46" y="185"/>
                        </a:lnTo>
                        <a:lnTo>
                          <a:pt x="100" y="185"/>
                        </a:lnTo>
                        <a:lnTo>
                          <a:pt x="154" y="185"/>
                        </a:lnTo>
                        <a:lnTo>
                          <a:pt x="200" y="185"/>
                        </a:lnTo>
                        <a:lnTo>
                          <a:pt x="254" y="177"/>
                        </a:lnTo>
                        <a:lnTo>
                          <a:pt x="308" y="177"/>
                        </a:lnTo>
                        <a:lnTo>
                          <a:pt x="362" y="177"/>
                        </a:lnTo>
                        <a:lnTo>
                          <a:pt x="408" y="177"/>
                        </a:lnTo>
                        <a:lnTo>
                          <a:pt x="461" y="169"/>
                        </a:lnTo>
                        <a:lnTo>
                          <a:pt x="515" y="169"/>
                        </a:lnTo>
                        <a:lnTo>
                          <a:pt x="569" y="162"/>
                        </a:lnTo>
                        <a:lnTo>
                          <a:pt x="615" y="154"/>
                        </a:lnTo>
                        <a:lnTo>
                          <a:pt x="669" y="154"/>
                        </a:lnTo>
                        <a:lnTo>
                          <a:pt x="723" y="146"/>
                        </a:lnTo>
                        <a:lnTo>
                          <a:pt x="769" y="139"/>
                        </a:lnTo>
                        <a:lnTo>
                          <a:pt x="823" y="131"/>
                        </a:lnTo>
                        <a:lnTo>
                          <a:pt x="877" y="116"/>
                        </a:lnTo>
                        <a:lnTo>
                          <a:pt x="930" y="108"/>
                        </a:lnTo>
                        <a:lnTo>
                          <a:pt x="977" y="100"/>
                        </a:lnTo>
                        <a:lnTo>
                          <a:pt x="1030" y="85"/>
                        </a:lnTo>
                        <a:lnTo>
                          <a:pt x="1084" y="77"/>
                        </a:lnTo>
                        <a:lnTo>
                          <a:pt x="1138" y="62"/>
                        </a:lnTo>
                        <a:lnTo>
                          <a:pt x="1184" y="54"/>
                        </a:lnTo>
                        <a:lnTo>
                          <a:pt x="1238" y="39"/>
                        </a:lnTo>
                        <a:lnTo>
                          <a:pt x="1292" y="31"/>
                        </a:lnTo>
                        <a:lnTo>
                          <a:pt x="1338" y="23"/>
                        </a:lnTo>
                        <a:lnTo>
                          <a:pt x="1392" y="16"/>
                        </a:lnTo>
                        <a:lnTo>
                          <a:pt x="1445" y="8"/>
                        </a:lnTo>
                        <a:lnTo>
                          <a:pt x="1499" y="0"/>
                        </a:lnTo>
                        <a:lnTo>
                          <a:pt x="1545" y="0"/>
                        </a:lnTo>
                        <a:lnTo>
                          <a:pt x="1599" y="8"/>
                        </a:lnTo>
                        <a:lnTo>
                          <a:pt x="1653" y="8"/>
                        </a:lnTo>
                        <a:lnTo>
                          <a:pt x="1707" y="16"/>
                        </a:lnTo>
                        <a:lnTo>
                          <a:pt x="1753" y="31"/>
                        </a:lnTo>
                        <a:lnTo>
                          <a:pt x="1807" y="46"/>
                        </a:lnTo>
                        <a:lnTo>
                          <a:pt x="1861" y="62"/>
                        </a:lnTo>
                        <a:lnTo>
                          <a:pt x="1914" y="77"/>
                        </a:lnTo>
                        <a:lnTo>
                          <a:pt x="1961" y="93"/>
                        </a:lnTo>
                        <a:lnTo>
                          <a:pt x="2014" y="116"/>
                        </a:lnTo>
                        <a:lnTo>
                          <a:pt x="2068" y="131"/>
                        </a:lnTo>
                        <a:lnTo>
                          <a:pt x="2114" y="146"/>
                        </a:lnTo>
                        <a:lnTo>
                          <a:pt x="2168" y="162"/>
                        </a:lnTo>
                        <a:lnTo>
                          <a:pt x="2222" y="169"/>
                        </a:lnTo>
                        <a:lnTo>
                          <a:pt x="2276" y="169"/>
                        </a:lnTo>
                        <a:lnTo>
                          <a:pt x="2322" y="131"/>
                        </a:lnTo>
                        <a:lnTo>
                          <a:pt x="2376" y="85"/>
                        </a:lnTo>
                        <a:lnTo>
                          <a:pt x="2429" y="77"/>
                        </a:lnTo>
                        <a:lnTo>
                          <a:pt x="2483" y="85"/>
                        </a:lnTo>
                        <a:lnTo>
                          <a:pt x="2529" y="93"/>
                        </a:lnTo>
                        <a:lnTo>
                          <a:pt x="2583" y="100"/>
                        </a:lnTo>
                        <a:lnTo>
                          <a:pt x="2637" y="108"/>
                        </a:lnTo>
                        <a:lnTo>
                          <a:pt x="2683" y="116"/>
                        </a:lnTo>
                        <a:lnTo>
                          <a:pt x="2737" y="2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7" name="Freeform 856"/>
                  <p:cNvSpPr>
                    <a:spLocks/>
                  </p:cNvSpPr>
                  <p:nvPr/>
                </p:nvSpPr>
                <p:spPr bwMode="auto">
                  <a:xfrm>
                    <a:off x="2028825" y="4351338"/>
                    <a:ext cx="4845050" cy="427038"/>
                  </a:xfrm>
                  <a:custGeom>
                    <a:avLst/>
                    <a:gdLst/>
                    <a:ahLst/>
                    <a:cxnLst>
                      <a:cxn ang="0">
                        <a:pos x="0" y="253"/>
                      </a:cxn>
                      <a:cxn ang="0">
                        <a:pos x="46" y="253"/>
                      </a:cxn>
                      <a:cxn ang="0">
                        <a:pos x="100" y="253"/>
                      </a:cxn>
                      <a:cxn ang="0">
                        <a:pos x="154" y="253"/>
                      </a:cxn>
                      <a:cxn ang="0">
                        <a:pos x="200" y="253"/>
                      </a:cxn>
                      <a:cxn ang="0">
                        <a:pos x="254" y="246"/>
                      </a:cxn>
                      <a:cxn ang="0">
                        <a:pos x="308" y="246"/>
                      </a:cxn>
                      <a:cxn ang="0">
                        <a:pos x="362" y="246"/>
                      </a:cxn>
                      <a:cxn ang="0">
                        <a:pos x="408" y="238"/>
                      </a:cxn>
                      <a:cxn ang="0">
                        <a:pos x="461" y="238"/>
                      </a:cxn>
                      <a:cxn ang="0">
                        <a:pos x="515" y="230"/>
                      </a:cxn>
                      <a:cxn ang="0">
                        <a:pos x="569" y="230"/>
                      </a:cxn>
                      <a:cxn ang="0">
                        <a:pos x="615" y="223"/>
                      </a:cxn>
                      <a:cxn ang="0">
                        <a:pos x="669" y="215"/>
                      </a:cxn>
                      <a:cxn ang="0">
                        <a:pos x="723" y="207"/>
                      </a:cxn>
                      <a:cxn ang="0">
                        <a:pos x="769" y="200"/>
                      </a:cxn>
                      <a:cxn ang="0">
                        <a:pos x="823" y="192"/>
                      </a:cxn>
                      <a:cxn ang="0">
                        <a:pos x="877" y="184"/>
                      </a:cxn>
                      <a:cxn ang="0">
                        <a:pos x="930" y="177"/>
                      </a:cxn>
                      <a:cxn ang="0">
                        <a:pos x="977" y="161"/>
                      </a:cxn>
                      <a:cxn ang="0">
                        <a:pos x="1030" y="153"/>
                      </a:cxn>
                      <a:cxn ang="0">
                        <a:pos x="1084" y="138"/>
                      </a:cxn>
                      <a:cxn ang="0">
                        <a:pos x="1138" y="130"/>
                      </a:cxn>
                      <a:cxn ang="0">
                        <a:pos x="1184" y="115"/>
                      </a:cxn>
                      <a:cxn ang="0">
                        <a:pos x="1238" y="107"/>
                      </a:cxn>
                      <a:cxn ang="0">
                        <a:pos x="1292" y="92"/>
                      </a:cxn>
                      <a:cxn ang="0">
                        <a:pos x="1338" y="84"/>
                      </a:cxn>
                      <a:cxn ang="0">
                        <a:pos x="1392" y="77"/>
                      </a:cxn>
                      <a:cxn ang="0">
                        <a:pos x="1445" y="69"/>
                      </a:cxn>
                      <a:cxn ang="0">
                        <a:pos x="1499" y="69"/>
                      </a:cxn>
                      <a:cxn ang="0">
                        <a:pos x="1545" y="61"/>
                      </a:cxn>
                      <a:cxn ang="0">
                        <a:pos x="1599" y="69"/>
                      </a:cxn>
                      <a:cxn ang="0">
                        <a:pos x="1653" y="69"/>
                      </a:cxn>
                      <a:cxn ang="0">
                        <a:pos x="1707" y="77"/>
                      </a:cxn>
                      <a:cxn ang="0">
                        <a:pos x="1753" y="92"/>
                      </a:cxn>
                      <a:cxn ang="0">
                        <a:pos x="1807" y="107"/>
                      </a:cxn>
                      <a:cxn ang="0">
                        <a:pos x="1861" y="123"/>
                      </a:cxn>
                      <a:cxn ang="0">
                        <a:pos x="1914" y="138"/>
                      </a:cxn>
                      <a:cxn ang="0">
                        <a:pos x="1961" y="153"/>
                      </a:cxn>
                      <a:cxn ang="0">
                        <a:pos x="2014" y="169"/>
                      </a:cxn>
                      <a:cxn ang="0">
                        <a:pos x="2068" y="184"/>
                      </a:cxn>
                      <a:cxn ang="0">
                        <a:pos x="2114" y="200"/>
                      </a:cxn>
                      <a:cxn ang="0">
                        <a:pos x="2168" y="215"/>
                      </a:cxn>
                      <a:cxn ang="0">
                        <a:pos x="2222" y="230"/>
                      </a:cxn>
                      <a:cxn ang="0">
                        <a:pos x="2276" y="238"/>
                      </a:cxn>
                      <a:cxn ang="0">
                        <a:pos x="2322" y="246"/>
                      </a:cxn>
                      <a:cxn ang="0">
                        <a:pos x="2376" y="261"/>
                      </a:cxn>
                      <a:cxn ang="0">
                        <a:pos x="2429" y="261"/>
                      </a:cxn>
                      <a:cxn ang="0">
                        <a:pos x="2483" y="269"/>
                      </a:cxn>
                      <a:cxn ang="0">
                        <a:pos x="2529" y="269"/>
                      </a:cxn>
                      <a:cxn ang="0">
                        <a:pos x="2583" y="253"/>
                      </a:cxn>
                      <a:cxn ang="0">
                        <a:pos x="2637" y="200"/>
                      </a:cxn>
                      <a:cxn ang="0">
                        <a:pos x="2683" y="138"/>
                      </a:cxn>
                      <a:cxn ang="0">
                        <a:pos x="2737" y="115"/>
                      </a:cxn>
                      <a:cxn ang="0">
                        <a:pos x="2791" y="107"/>
                      </a:cxn>
                      <a:cxn ang="0">
                        <a:pos x="2845" y="92"/>
                      </a:cxn>
                      <a:cxn ang="0">
                        <a:pos x="2891" y="69"/>
                      </a:cxn>
                      <a:cxn ang="0">
                        <a:pos x="2945" y="46"/>
                      </a:cxn>
                      <a:cxn ang="0">
                        <a:pos x="2998" y="0"/>
                      </a:cxn>
                      <a:cxn ang="0">
                        <a:pos x="3052" y="153"/>
                      </a:cxn>
                    </a:cxnLst>
                    <a:rect l="0" t="0" r="r" b="b"/>
                    <a:pathLst>
                      <a:path w="3052" h="269">
                        <a:moveTo>
                          <a:pt x="0" y="253"/>
                        </a:moveTo>
                        <a:lnTo>
                          <a:pt x="46" y="253"/>
                        </a:lnTo>
                        <a:lnTo>
                          <a:pt x="100" y="253"/>
                        </a:lnTo>
                        <a:lnTo>
                          <a:pt x="154" y="253"/>
                        </a:lnTo>
                        <a:lnTo>
                          <a:pt x="200" y="253"/>
                        </a:lnTo>
                        <a:lnTo>
                          <a:pt x="254" y="246"/>
                        </a:lnTo>
                        <a:lnTo>
                          <a:pt x="308" y="246"/>
                        </a:lnTo>
                        <a:lnTo>
                          <a:pt x="362" y="246"/>
                        </a:lnTo>
                        <a:lnTo>
                          <a:pt x="408" y="238"/>
                        </a:lnTo>
                        <a:lnTo>
                          <a:pt x="461" y="238"/>
                        </a:lnTo>
                        <a:lnTo>
                          <a:pt x="515" y="230"/>
                        </a:lnTo>
                        <a:lnTo>
                          <a:pt x="569" y="230"/>
                        </a:lnTo>
                        <a:lnTo>
                          <a:pt x="615" y="223"/>
                        </a:lnTo>
                        <a:lnTo>
                          <a:pt x="669" y="215"/>
                        </a:lnTo>
                        <a:lnTo>
                          <a:pt x="723" y="207"/>
                        </a:lnTo>
                        <a:lnTo>
                          <a:pt x="769" y="200"/>
                        </a:lnTo>
                        <a:lnTo>
                          <a:pt x="823" y="192"/>
                        </a:lnTo>
                        <a:lnTo>
                          <a:pt x="877" y="184"/>
                        </a:lnTo>
                        <a:lnTo>
                          <a:pt x="930" y="177"/>
                        </a:lnTo>
                        <a:lnTo>
                          <a:pt x="977" y="161"/>
                        </a:lnTo>
                        <a:lnTo>
                          <a:pt x="1030" y="153"/>
                        </a:lnTo>
                        <a:lnTo>
                          <a:pt x="1084" y="138"/>
                        </a:lnTo>
                        <a:lnTo>
                          <a:pt x="1138" y="130"/>
                        </a:lnTo>
                        <a:lnTo>
                          <a:pt x="1184" y="115"/>
                        </a:lnTo>
                        <a:lnTo>
                          <a:pt x="1238" y="107"/>
                        </a:lnTo>
                        <a:lnTo>
                          <a:pt x="1292" y="92"/>
                        </a:lnTo>
                        <a:lnTo>
                          <a:pt x="1338" y="84"/>
                        </a:lnTo>
                        <a:lnTo>
                          <a:pt x="1392" y="77"/>
                        </a:lnTo>
                        <a:lnTo>
                          <a:pt x="1445" y="69"/>
                        </a:lnTo>
                        <a:lnTo>
                          <a:pt x="1499" y="69"/>
                        </a:lnTo>
                        <a:lnTo>
                          <a:pt x="1545" y="61"/>
                        </a:lnTo>
                        <a:lnTo>
                          <a:pt x="1599" y="69"/>
                        </a:lnTo>
                        <a:lnTo>
                          <a:pt x="1653" y="69"/>
                        </a:lnTo>
                        <a:lnTo>
                          <a:pt x="1707" y="77"/>
                        </a:lnTo>
                        <a:lnTo>
                          <a:pt x="1753" y="92"/>
                        </a:lnTo>
                        <a:lnTo>
                          <a:pt x="1807" y="107"/>
                        </a:lnTo>
                        <a:lnTo>
                          <a:pt x="1861" y="123"/>
                        </a:lnTo>
                        <a:lnTo>
                          <a:pt x="1914" y="138"/>
                        </a:lnTo>
                        <a:lnTo>
                          <a:pt x="1961" y="153"/>
                        </a:lnTo>
                        <a:lnTo>
                          <a:pt x="2014" y="169"/>
                        </a:lnTo>
                        <a:lnTo>
                          <a:pt x="2068" y="184"/>
                        </a:lnTo>
                        <a:lnTo>
                          <a:pt x="2114" y="200"/>
                        </a:lnTo>
                        <a:lnTo>
                          <a:pt x="2168" y="215"/>
                        </a:lnTo>
                        <a:lnTo>
                          <a:pt x="2222" y="230"/>
                        </a:lnTo>
                        <a:lnTo>
                          <a:pt x="2276" y="238"/>
                        </a:lnTo>
                        <a:lnTo>
                          <a:pt x="2322" y="246"/>
                        </a:lnTo>
                        <a:lnTo>
                          <a:pt x="2376" y="261"/>
                        </a:lnTo>
                        <a:lnTo>
                          <a:pt x="2429" y="261"/>
                        </a:lnTo>
                        <a:lnTo>
                          <a:pt x="2483" y="269"/>
                        </a:lnTo>
                        <a:lnTo>
                          <a:pt x="2529" y="269"/>
                        </a:lnTo>
                        <a:lnTo>
                          <a:pt x="2583" y="253"/>
                        </a:lnTo>
                        <a:lnTo>
                          <a:pt x="2637" y="200"/>
                        </a:lnTo>
                        <a:lnTo>
                          <a:pt x="2683" y="138"/>
                        </a:lnTo>
                        <a:lnTo>
                          <a:pt x="2737" y="115"/>
                        </a:lnTo>
                        <a:lnTo>
                          <a:pt x="2791" y="107"/>
                        </a:lnTo>
                        <a:lnTo>
                          <a:pt x="2845" y="92"/>
                        </a:lnTo>
                        <a:lnTo>
                          <a:pt x="2891" y="69"/>
                        </a:lnTo>
                        <a:lnTo>
                          <a:pt x="2945" y="46"/>
                        </a:lnTo>
                        <a:lnTo>
                          <a:pt x="2998" y="0"/>
                        </a:lnTo>
                        <a:lnTo>
                          <a:pt x="3052" y="153"/>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8" name="Freeform 857"/>
                  <p:cNvSpPr>
                    <a:spLocks/>
                  </p:cNvSpPr>
                  <p:nvPr/>
                </p:nvSpPr>
                <p:spPr bwMode="auto">
                  <a:xfrm>
                    <a:off x="2028825" y="4375150"/>
                    <a:ext cx="5089525" cy="585788"/>
                  </a:xfrm>
                  <a:custGeom>
                    <a:avLst/>
                    <a:gdLst/>
                    <a:ahLst/>
                    <a:cxnLst>
                      <a:cxn ang="0">
                        <a:pos x="0" y="354"/>
                      </a:cxn>
                      <a:cxn ang="0">
                        <a:pos x="46" y="354"/>
                      </a:cxn>
                      <a:cxn ang="0">
                        <a:pos x="100" y="354"/>
                      </a:cxn>
                      <a:cxn ang="0">
                        <a:pos x="154" y="354"/>
                      </a:cxn>
                      <a:cxn ang="0">
                        <a:pos x="200" y="346"/>
                      </a:cxn>
                      <a:cxn ang="0">
                        <a:pos x="254" y="346"/>
                      </a:cxn>
                      <a:cxn ang="0">
                        <a:pos x="308" y="346"/>
                      </a:cxn>
                      <a:cxn ang="0">
                        <a:pos x="362" y="346"/>
                      </a:cxn>
                      <a:cxn ang="0">
                        <a:pos x="408" y="338"/>
                      </a:cxn>
                      <a:cxn ang="0">
                        <a:pos x="461" y="338"/>
                      </a:cxn>
                      <a:cxn ang="0">
                        <a:pos x="515" y="331"/>
                      </a:cxn>
                      <a:cxn ang="0">
                        <a:pos x="569" y="331"/>
                      </a:cxn>
                      <a:cxn ang="0">
                        <a:pos x="615" y="323"/>
                      </a:cxn>
                      <a:cxn ang="0">
                        <a:pos x="669" y="315"/>
                      </a:cxn>
                      <a:cxn ang="0">
                        <a:pos x="723" y="308"/>
                      </a:cxn>
                      <a:cxn ang="0">
                        <a:pos x="769" y="300"/>
                      </a:cxn>
                      <a:cxn ang="0">
                        <a:pos x="823" y="292"/>
                      </a:cxn>
                      <a:cxn ang="0">
                        <a:pos x="877" y="285"/>
                      </a:cxn>
                      <a:cxn ang="0">
                        <a:pos x="930" y="277"/>
                      </a:cxn>
                      <a:cxn ang="0">
                        <a:pos x="977" y="261"/>
                      </a:cxn>
                      <a:cxn ang="0">
                        <a:pos x="1030" y="254"/>
                      </a:cxn>
                      <a:cxn ang="0">
                        <a:pos x="1084" y="238"/>
                      </a:cxn>
                      <a:cxn ang="0">
                        <a:pos x="1138" y="231"/>
                      </a:cxn>
                      <a:cxn ang="0">
                        <a:pos x="1184" y="215"/>
                      </a:cxn>
                      <a:cxn ang="0">
                        <a:pos x="1238" y="208"/>
                      </a:cxn>
                      <a:cxn ang="0">
                        <a:pos x="1292" y="192"/>
                      </a:cxn>
                      <a:cxn ang="0">
                        <a:pos x="1338" y="185"/>
                      </a:cxn>
                      <a:cxn ang="0">
                        <a:pos x="1392" y="177"/>
                      </a:cxn>
                      <a:cxn ang="0">
                        <a:pos x="1445" y="169"/>
                      </a:cxn>
                      <a:cxn ang="0">
                        <a:pos x="1499" y="162"/>
                      </a:cxn>
                      <a:cxn ang="0">
                        <a:pos x="1545" y="162"/>
                      </a:cxn>
                      <a:cxn ang="0">
                        <a:pos x="1599" y="162"/>
                      </a:cxn>
                      <a:cxn ang="0">
                        <a:pos x="1653" y="169"/>
                      </a:cxn>
                      <a:cxn ang="0">
                        <a:pos x="1707" y="177"/>
                      </a:cxn>
                      <a:cxn ang="0">
                        <a:pos x="1753" y="185"/>
                      </a:cxn>
                      <a:cxn ang="0">
                        <a:pos x="1807" y="200"/>
                      </a:cxn>
                      <a:cxn ang="0">
                        <a:pos x="1861" y="215"/>
                      </a:cxn>
                      <a:cxn ang="0">
                        <a:pos x="1914" y="231"/>
                      </a:cxn>
                      <a:cxn ang="0">
                        <a:pos x="1961" y="246"/>
                      </a:cxn>
                      <a:cxn ang="0">
                        <a:pos x="2014" y="261"/>
                      </a:cxn>
                      <a:cxn ang="0">
                        <a:pos x="2068" y="285"/>
                      </a:cxn>
                      <a:cxn ang="0">
                        <a:pos x="2114" y="300"/>
                      </a:cxn>
                      <a:cxn ang="0">
                        <a:pos x="2168" y="308"/>
                      </a:cxn>
                      <a:cxn ang="0">
                        <a:pos x="2222" y="323"/>
                      </a:cxn>
                      <a:cxn ang="0">
                        <a:pos x="2276" y="331"/>
                      </a:cxn>
                      <a:cxn ang="0">
                        <a:pos x="2322" y="346"/>
                      </a:cxn>
                      <a:cxn ang="0">
                        <a:pos x="2376" y="354"/>
                      </a:cxn>
                      <a:cxn ang="0">
                        <a:pos x="2429" y="361"/>
                      </a:cxn>
                      <a:cxn ang="0">
                        <a:pos x="2483" y="361"/>
                      </a:cxn>
                      <a:cxn ang="0">
                        <a:pos x="2529" y="369"/>
                      </a:cxn>
                      <a:cxn ang="0">
                        <a:pos x="2583" y="369"/>
                      </a:cxn>
                      <a:cxn ang="0">
                        <a:pos x="2637" y="369"/>
                      </a:cxn>
                      <a:cxn ang="0">
                        <a:pos x="2683" y="361"/>
                      </a:cxn>
                      <a:cxn ang="0">
                        <a:pos x="2737" y="338"/>
                      </a:cxn>
                      <a:cxn ang="0">
                        <a:pos x="2791" y="277"/>
                      </a:cxn>
                      <a:cxn ang="0">
                        <a:pos x="2845" y="215"/>
                      </a:cxn>
                      <a:cxn ang="0">
                        <a:pos x="2891" y="185"/>
                      </a:cxn>
                      <a:cxn ang="0">
                        <a:pos x="2945" y="162"/>
                      </a:cxn>
                      <a:cxn ang="0">
                        <a:pos x="2998" y="138"/>
                      </a:cxn>
                      <a:cxn ang="0">
                        <a:pos x="3052" y="108"/>
                      </a:cxn>
                      <a:cxn ang="0">
                        <a:pos x="3098" y="69"/>
                      </a:cxn>
                      <a:cxn ang="0">
                        <a:pos x="3152" y="0"/>
                      </a:cxn>
                      <a:cxn ang="0">
                        <a:pos x="3206" y="215"/>
                      </a:cxn>
                    </a:cxnLst>
                    <a:rect l="0" t="0" r="r" b="b"/>
                    <a:pathLst>
                      <a:path w="3206" h="369">
                        <a:moveTo>
                          <a:pt x="0" y="354"/>
                        </a:moveTo>
                        <a:lnTo>
                          <a:pt x="46" y="354"/>
                        </a:lnTo>
                        <a:lnTo>
                          <a:pt x="100" y="354"/>
                        </a:lnTo>
                        <a:lnTo>
                          <a:pt x="154" y="354"/>
                        </a:lnTo>
                        <a:lnTo>
                          <a:pt x="200" y="346"/>
                        </a:lnTo>
                        <a:lnTo>
                          <a:pt x="254" y="346"/>
                        </a:lnTo>
                        <a:lnTo>
                          <a:pt x="308" y="346"/>
                        </a:lnTo>
                        <a:lnTo>
                          <a:pt x="362" y="346"/>
                        </a:lnTo>
                        <a:lnTo>
                          <a:pt x="408" y="338"/>
                        </a:lnTo>
                        <a:lnTo>
                          <a:pt x="461" y="338"/>
                        </a:lnTo>
                        <a:lnTo>
                          <a:pt x="515" y="331"/>
                        </a:lnTo>
                        <a:lnTo>
                          <a:pt x="569" y="331"/>
                        </a:lnTo>
                        <a:lnTo>
                          <a:pt x="615" y="323"/>
                        </a:lnTo>
                        <a:lnTo>
                          <a:pt x="669" y="315"/>
                        </a:lnTo>
                        <a:lnTo>
                          <a:pt x="723" y="308"/>
                        </a:lnTo>
                        <a:lnTo>
                          <a:pt x="769" y="300"/>
                        </a:lnTo>
                        <a:lnTo>
                          <a:pt x="823" y="292"/>
                        </a:lnTo>
                        <a:lnTo>
                          <a:pt x="877" y="285"/>
                        </a:lnTo>
                        <a:lnTo>
                          <a:pt x="930" y="277"/>
                        </a:lnTo>
                        <a:lnTo>
                          <a:pt x="977" y="261"/>
                        </a:lnTo>
                        <a:lnTo>
                          <a:pt x="1030" y="254"/>
                        </a:lnTo>
                        <a:lnTo>
                          <a:pt x="1084" y="238"/>
                        </a:lnTo>
                        <a:lnTo>
                          <a:pt x="1138" y="231"/>
                        </a:lnTo>
                        <a:lnTo>
                          <a:pt x="1184" y="215"/>
                        </a:lnTo>
                        <a:lnTo>
                          <a:pt x="1238" y="208"/>
                        </a:lnTo>
                        <a:lnTo>
                          <a:pt x="1292" y="192"/>
                        </a:lnTo>
                        <a:lnTo>
                          <a:pt x="1338" y="185"/>
                        </a:lnTo>
                        <a:lnTo>
                          <a:pt x="1392" y="177"/>
                        </a:lnTo>
                        <a:lnTo>
                          <a:pt x="1445" y="169"/>
                        </a:lnTo>
                        <a:lnTo>
                          <a:pt x="1499" y="162"/>
                        </a:lnTo>
                        <a:lnTo>
                          <a:pt x="1545" y="162"/>
                        </a:lnTo>
                        <a:lnTo>
                          <a:pt x="1599" y="162"/>
                        </a:lnTo>
                        <a:lnTo>
                          <a:pt x="1653" y="169"/>
                        </a:lnTo>
                        <a:lnTo>
                          <a:pt x="1707" y="177"/>
                        </a:lnTo>
                        <a:lnTo>
                          <a:pt x="1753" y="185"/>
                        </a:lnTo>
                        <a:lnTo>
                          <a:pt x="1807" y="200"/>
                        </a:lnTo>
                        <a:lnTo>
                          <a:pt x="1861" y="215"/>
                        </a:lnTo>
                        <a:lnTo>
                          <a:pt x="1914" y="231"/>
                        </a:lnTo>
                        <a:lnTo>
                          <a:pt x="1961" y="246"/>
                        </a:lnTo>
                        <a:lnTo>
                          <a:pt x="2014" y="261"/>
                        </a:lnTo>
                        <a:lnTo>
                          <a:pt x="2068" y="285"/>
                        </a:lnTo>
                        <a:lnTo>
                          <a:pt x="2114" y="300"/>
                        </a:lnTo>
                        <a:lnTo>
                          <a:pt x="2168" y="308"/>
                        </a:lnTo>
                        <a:lnTo>
                          <a:pt x="2222" y="323"/>
                        </a:lnTo>
                        <a:lnTo>
                          <a:pt x="2276" y="331"/>
                        </a:lnTo>
                        <a:lnTo>
                          <a:pt x="2322" y="346"/>
                        </a:lnTo>
                        <a:lnTo>
                          <a:pt x="2376" y="354"/>
                        </a:lnTo>
                        <a:lnTo>
                          <a:pt x="2429" y="361"/>
                        </a:lnTo>
                        <a:lnTo>
                          <a:pt x="2483" y="361"/>
                        </a:lnTo>
                        <a:lnTo>
                          <a:pt x="2529" y="369"/>
                        </a:lnTo>
                        <a:lnTo>
                          <a:pt x="2583" y="369"/>
                        </a:lnTo>
                        <a:lnTo>
                          <a:pt x="2637" y="369"/>
                        </a:lnTo>
                        <a:lnTo>
                          <a:pt x="2683" y="361"/>
                        </a:lnTo>
                        <a:lnTo>
                          <a:pt x="2737" y="338"/>
                        </a:lnTo>
                        <a:lnTo>
                          <a:pt x="2791" y="277"/>
                        </a:lnTo>
                        <a:lnTo>
                          <a:pt x="2845" y="215"/>
                        </a:lnTo>
                        <a:lnTo>
                          <a:pt x="2891" y="185"/>
                        </a:lnTo>
                        <a:lnTo>
                          <a:pt x="2945" y="162"/>
                        </a:lnTo>
                        <a:lnTo>
                          <a:pt x="2998" y="138"/>
                        </a:lnTo>
                        <a:lnTo>
                          <a:pt x="3052" y="108"/>
                        </a:lnTo>
                        <a:lnTo>
                          <a:pt x="3098" y="69"/>
                        </a:lnTo>
                        <a:lnTo>
                          <a:pt x="3152" y="0"/>
                        </a:lnTo>
                        <a:lnTo>
                          <a:pt x="3206" y="215"/>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9" name="Freeform 858"/>
                  <p:cNvSpPr>
                    <a:spLocks/>
                  </p:cNvSpPr>
                  <p:nvPr/>
                </p:nvSpPr>
                <p:spPr bwMode="auto">
                  <a:xfrm>
                    <a:off x="2028825" y="4448175"/>
                    <a:ext cx="5334000" cy="684213"/>
                  </a:xfrm>
                  <a:custGeom>
                    <a:avLst/>
                    <a:gdLst/>
                    <a:ahLst/>
                    <a:cxnLst>
                      <a:cxn ang="0">
                        <a:pos x="46" y="423"/>
                      </a:cxn>
                      <a:cxn ang="0">
                        <a:pos x="154" y="423"/>
                      </a:cxn>
                      <a:cxn ang="0">
                        <a:pos x="254" y="415"/>
                      </a:cxn>
                      <a:cxn ang="0">
                        <a:pos x="362" y="415"/>
                      </a:cxn>
                      <a:cxn ang="0">
                        <a:pos x="461" y="408"/>
                      </a:cxn>
                      <a:cxn ang="0">
                        <a:pos x="569" y="400"/>
                      </a:cxn>
                      <a:cxn ang="0">
                        <a:pos x="669" y="385"/>
                      </a:cxn>
                      <a:cxn ang="0">
                        <a:pos x="769" y="369"/>
                      </a:cxn>
                      <a:cxn ang="0">
                        <a:pos x="877" y="354"/>
                      </a:cxn>
                      <a:cxn ang="0">
                        <a:pos x="977" y="331"/>
                      </a:cxn>
                      <a:cxn ang="0">
                        <a:pos x="1084" y="308"/>
                      </a:cxn>
                      <a:cxn ang="0">
                        <a:pos x="1184" y="285"/>
                      </a:cxn>
                      <a:cxn ang="0">
                        <a:pos x="1292" y="262"/>
                      </a:cxn>
                      <a:cxn ang="0">
                        <a:pos x="1392" y="246"/>
                      </a:cxn>
                      <a:cxn ang="0">
                        <a:pos x="1499" y="231"/>
                      </a:cxn>
                      <a:cxn ang="0">
                        <a:pos x="1599" y="231"/>
                      </a:cxn>
                      <a:cxn ang="0">
                        <a:pos x="1707" y="246"/>
                      </a:cxn>
                      <a:cxn ang="0">
                        <a:pos x="1807" y="269"/>
                      </a:cxn>
                      <a:cxn ang="0">
                        <a:pos x="1914" y="300"/>
                      </a:cxn>
                      <a:cxn ang="0">
                        <a:pos x="2014" y="331"/>
                      </a:cxn>
                      <a:cxn ang="0">
                        <a:pos x="2114" y="362"/>
                      </a:cxn>
                      <a:cxn ang="0">
                        <a:pos x="2222" y="385"/>
                      </a:cxn>
                      <a:cxn ang="0">
                        <a:pos x="2322" y="408"/>
                      </a:cxn>
                      <a:cxn ang="0">
                        <a:pos x="2429" y="423"/>
                      </a:cxn>
                      <a:cxn ang="0">
                        <a:pos x="2529" y="431"/>
                      </a:cxn>
                      <a:cxn ang="0">
                        <a:pos x="2637" y="431"/>
                      </a:cxn>
                      <a:cxn ang="0">
                        <a:pos x="2737" y="423"/>
                      </a:cxn>
                      <a:cxn ang="0">
                        <a:pos x="2845" y="408"/>
                      </a:cxn>
                      <a:cxn ang="0">
                        <a:pos x="2945" y="308"/>
                      </a:cxn>
                      <a:cxn ang="0">
                        <a:pos x="3052" y="200"/>
                      </a:cxn>
                      <a:cxn ang="0">
                        <a:pos x="3152" y="146"/>
                      </a:cxn>
                      <a:cxn ang="0">
                        <a:pos x="3260" y="62"/>
                      </a:cxn>
                      <a:cxn ang="0">
                        <a:pos x="3360" y="338"/>
                      </a:cxn>
                    </a:cxnLst>
                    <a:rect l="0" t="0" r="r" b="b"/>
                    <a:pathLst>
                      <a:path w="3360" h="431">
                        <a:moveTo>
                          <a:pt x="0" y="423"/>
                        </a:moveTo>
                        <a:lnTo>
                          <a:pt x="46" y="423"/>
                        </a:lnTo>
                        <a:lnTo>
                          <a:pt x="100" y="423"/>
                        </a:lnTo>
                        <a:lnTo>
                          <a:pt x="154" y="423"/>
                        </a:lnTo>
                        <a:lnTo>
                          <a:pt x="200" y="415"/>
                        </a:lnTo>
                        <a:lnTo>
                          <a:pt x="254" y="415"/>
                        </a:lnTo>
                        <a:lnTo>
                          <a:pt x="308" y="415"/>
                        </a:lnTo>
                        <a:lnTo>
                          <a:pt x="362" y="415"/>
                        </a:lnTo>
                        <a:lnTo>
                          <a:pt x="408" y="408"/>
                        </a:lnTo>
                        <a:lnTo>
                          <a:pt x="461" y="408"/>
                        </a:lnTo>
                        <a:lnTo>
                          <a:pt x="515" y="400"/>
                        </a:lnTo>
                        <a:lnTo>
                          <a:pt x="569" y="400"/>
                        </a:lnTo>
                        <a:lnTo>
                          <a:pt x="615" y="392"/>
                        </a:lnTo>
                        <a:lnTo>
                          <a:pt x="669" y="385"/>
                        </a:lnTo>
                        <a:lnTo>
                          <a:pt x="723" y="377"/>
                        </a:lnTo>
                        <a:lnTo>
                          <a:pt x="769" y="369"/>
                        </a:lnTo>
                        <a:lnTo>
                          <a:pt x="823" y="362"/>
                        </a:lnTo>
                        <a:lnTo>
                          <a:pt x="877" y="354"/>
                        </a:lnTo>
                        <a:lnTo>
                          <a:pt x="930" y="346"/>
                        </a:lnTo>
                        <a:lnTo>
                          <a:pt x="977" y="331"/>
                        </a:lnTo>
                        <a:lnTo>
                          <a:pt x="1030" y="323"/>
                        </a:lnTo>
                        <a:lnTo>
                          <a:pt x="1084" y="308"/>
                        </a:lnTo>
                        <a:lnTo>
                          <a:pt x="1138" y="300"/>
                        </a:lnTo>
                        <a:lnTo>
                          <a:pt x="1184" y="285"/>
                        </a:lnTo>
                        <a:lnTo>
                          <a:pt x="1238" y="269"/>
                        </a:lnTo>
                        <a:lnTo>
                          <a:pt x="1292" y="262"/>
                        </a:lnTo>
                        <a:lnTo>
                          <a:pt x="1338" y="254"/>
                        </a:lnTo>
                        <a:lnTo>
                          <a:pt x="1392" y="246"/>
                        </a:lnTo>
                        <a:lnTo>
                          <a:pt x="1445" y="239"/>
                        </a:lnTo>
                        <a:lnTo>
                          <a:pt x="1499" y="231"/>
                        </a:lnTo>
                        <a:lnTo>
                          <a:pt x="1545" y="231"/>
                        </a:lnTo>
                        <a:lnTo>
                          <a:pt x="1599" y="231"/>
                        </a:lnTo>
                        <a:lnTo>
                          <a:pt x="1653" y="239"/>
                        </a:lnTo>
                        <a:lnTo>
                          <a:pt x="1707" y="246"/>
                        </a:lnTo>
                        <a:lnTo>
                          <a:pt x="1753" y="254"/>
                        </a:lnTo>
                        <a:lnTo>
                          <a:pt x="1807" y="269"/>
                        </a:lnTo>
                        <a:lnTo>
                          <a:pt x="1861" y="285"/>
                        </a:lnTo>
                        <a:lnTo>
                          <a:pt x="1914" y="300"/>
                        </a:lnTo>
                        <a:lnTo>
                          <a:pt x="1961" y="315"/>
                        </a:lnTo>
                        <a:lnTo>
                          <a:pt x="2014" y="331"/>
                        </a:lnTo>
                        <a:lnTo>
                          <a:pt x="2068" y="346"/>
                        </a:lnTo>
                        <a:lnTo>
                          <a:pt x="2114" y="362"/>
                        </a:lnTo>
                        <a:lnTo>
                          <a:pt x="2168" y="377"/>
                        </a:lnTo>
                        <a:lnTo>
                          <a:pt x="2222" y="385"/>
                        </a:lnTo>
                        <a:lnTo>
                          <a:pt x="2276" y="400"/>
                        </a:lnTo>
                        <a:lnTo>
                          <a:pt x="2322" y="408"/>
                        </a:lnTo>
                        <a:lnTo>
                          <a:pt x="2376" y="415"/>
                        </a:lnTo>
                        <a:lnTo>
                          <a:pt x="2429" y="423"/>
                        </a:lnTo>
                        <a:lnTo>
                          <a:pt x="2483" y="423"/>
                        </a:lnTo>
                        <a:lnTo>
                          <a:pt x="2529" y="431"/>
                        </a:lnTo>
                        <a:lnTo>
                          <a:pt x="2583" y="431"/>
                        </a:lnTo>
                        <a:lnTo>
                          <a:pt x="2637" y="431"/>
                        </a:lnTo>
                        <a:lnTo>
                          <a:pt x="2683" y="431"/>
                        </a:lnTo>
                        <a:lnTo>
                          <a:pt x="2737" y="423"/>
                        </a:lnTo>
                        <a:lnTo>
                          <a:pt x="2791" y="423"/>
                        </a:lnTo>
                        <a:lnTo>
                          <a:pt x="2845" y="408"/>
                        </a:lnTo>
                        <a:lnTo>
                          <a:pt x="2891" y="377"/>
                        </a:lnTo>
                        <a:lnTo>
                          <a:pt x="2945" y="308"/>
                        </a:lnTo>
                        <a:lnTo>
                          <a:pt x="2998" y="239"/>
                        </a:lnTo>
                        <a:lnTo>
                          <a:pt x="3052" y="200"/>
                        </a:lnTo>
                        <a:lnTo>
                          <a:pt x="3098" y="177"/>
                        </a:lnTo>
                        <a:lnTo>
                          <a:pt x="3152" y="146"/>
                        </a:lnTo>
                        <a:lnTo>
                          <a:pt x="3206" y="108"/>
                        </a:lnTo>
                        <a:lnTo>
                          <a:pt x="3260" y="62"/>
                        </a:lnTo>
                        <a:lnTo>
                          <a:pt x="3306" y="0"/>
                        </a:lnTo>
                        <a:lnTo>
                          <a:pt x="3360" y="3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0" name="Freeform 860"/>
                  <p:cNvSpPr>
                    <a:spLocks/>
                  </p:cNvSpPr>
                  <p:nvPr/>
                </p:nvSpPr>
                <p:spPr bwMode="auto">
                  <a:xfrm>
                    <a:off x="2028825" y="4729163"/>
                    <a:ext cx="5748338" cy="757238"/>
                  </a:xfrm>
                  <a:custGeom>
                    <a:avLst/>
                    <a:gdLst/>
                    <a:ahLst/>
                    <a:cxnLst>
                      <a:cxn ang="0">
                        <a:pos x="46" y="477"/>
                      </a:cxn>
                      <a:cxn ang="0">
                        <a:pos x="154" y="477"/>
                      </a:cxn>
                      <a:cxn ang="0">
                        <a:pos x="254" y="469"/>
                      </a:cxn>
                      <a:cxn ang="0">
                        <a:pos x="362" y="469"/>
                      </a:cxn>
                      <a:cxn ang="0">
                        <a:pos x="461" y="461"/>
                      </a:cxn>
                      <a:cxn ang="0">
                        <a:pos x="569" y="454"/>
                      </a:cxn>
                      <a:cxn ang="0">
                        <a:pos x="669" y="438"/>
                      </a:cxn>
                      <a:cxn ang="0">
                        <a:pos x="769" y="423"/>
                      </a:cxn>
                      <a:cxn ang="0">
                        <a:pos x="877" y="407"/>
                      </a:cxn>
                      <a:cxn ang="0">
                        <a:pos x="977" y="384"/>
                      </a:cxn>
                      <a:cxn ang="0">
                        <a:pos x="1084" y="361"/>
                      </a:cxn>
                      <a:cxn ang="0">
                        <a:pos x="1184" y="338"/>
                      </a:cxn>
                      <a:cxn ang="0">
                        <a:pos x="1292" y="315"/>
                      </a:cxn>
                      <a:cxn ang="0">
                        <a:pos x="1392" y="292"/>
                      </a:cxn>
                      <a:cxn ang="0">
                        <a:pos x="1499" y="284"/>
                      </a:cxn>
                      <a:cxn ang="0">
                        <a:pos x="1599" y="284"/>
                      </a:cxn>
                      <a:cxn ang="0">
                        <a:pos x="1707" y="292"/>
                      </a:cxn>
                      <a:cxn ang="0">
                        <a:pos x="1807" y="315"/>
                      </a:cxn>
                      <a:cxn ang="0">
                        <a:pos x="1914" y="346"/>
                      </a:cxn>
                      <a:cxn ang="0">
                        <a:pos x="2014" y="377"/>
                      </a:cxn>
                      <a:cxn ang="0">
                        <a:pos x="2114" y="407"/>
                      </a:cxn>
                      <a:cxn ang="0">
                        <a:pos x="2222" y="438"/>
                      </a:cxn>
                      <a:cxn ang="0">
                        <a:pos x="2322" y="454"/>
                      </a:cxn>
                      <a:cxn ang="0">
                        <a:pos x="2429" y="469"/>
                      </a:cxn>
                      <a:cxn ang="0">
                        <a:pos x="2529" y="477"/>
                      </a:cxn>
                      <a:cxn ang="0">
                        <a:pos x="2637" y="477"/>
                      </a:cxn>
                      <a:cxn ang="0">
                        <a:pos x="2737" y="469"/>
                      </a:cxn>
                      <a:cxn ang="0">
                        <a:pos x="2845" y="454"/>
                      </a:cxn>
                      <a:cxn ang="0">
                        <a:pos x="2945" y="438"/>
                      </a:cxn>
                      <a:cxn ang="0">
                        <a:pos x="3052" y="415"/>
                      </a:cxn>
                      <a:cxn ang="0">
                        <a:pos x="3152" y="377"/>
                      </a:cxn>
                      <a:cxn ang="0">
                        <a:pos x="3260" y="238"/>
                      </a:cxn>
                      <a:cxn ang="0">
                        <a:pos x="3360" y="123"/>
                      </a:cxn>
                      <a:cxn ang="0">
                        <a:pos x="3460" y="46"/>
                      </a:cxn>
                      <a:cxn ang="0">
                        <a:pos x="3567" y="0"/>
                      </a:cxn>
                    </a:cxnLst>
                    <a:rect l="0" t="0" r="r" b="b"/>
                    <a:pathLst>
                      <a:path w="3621" h="477">
                        <a:moveTo>
                          <a:pt x="0" y="477"/>
                        </a:moveTo>
                        <a:lnTo>
                          <a:pt x="46" y="477"/>
                        </a:lnTo>
                        <a:lnTo>
                          <a:pt x="100" y="477"/>
                        </a:lnTo>
                        <a:lnTo>
                          <a:pt x="154" y="477"/>
                        </a:lnTo>
                        <a:lnTo>
                          <a:pt x="200" y="469"/>
                        </a:lnTo>
                        <a:lnTo>
                          <a:pt x="254" y="469"/>
                        </a:lnTo>
                        <a:lnTo>
                          <a:pt x="308" y="469"/>
                        </a:lnTo>
                        <a:lnTo>
                          <a:pt x="362" y="469"/>
                        </a:lnTo>
                        <a:lnTo>
                          <a:pt x="408" y="461"/>
                        </a:lnTo>
                        <a:lnTo>
                          <a:pt x="461" y="461"/>
                        </a:lnTo>
                        <a:lnTo>
                          <a:pt x="515" y="454"/>
                        </a:lnTo>
                        <a:lnTo>
                          <a:pt x="569" y="454"/>
                        </a:lnTo>
                        <a:lnTo>
                          <a:pt x="615" y="446"/>
                        </a:lnTo>
                        <a:lnTo>
                          <a:pt x="669" y="438"/>
                        </a:lnTo>
                        <a:lnTo>
                          <a:pt x="723" y="431"/>
                        </a:lnTo>
                        <a:lnTo>
                          <a:pt x="769" y="423"/>
                        </a:lnTo>
                        <a:lnTo>
                          <a:pt x="823" y="415"/>
                        </a:lnTo>
                        <a:lnTo>
                          <a:pt x="877" y="407"/>
                        </a:lnTo>
                        <a:lnTo>
                          <a:pt x="930" y="400"/>
                        </a:lnTo>
                        <a:lnTo>
                          <a:pt x="977" y="384"/>
                        </a:lnTo>
                        <a:lnTo>
                          <a:pt x="1030" y="377"/>
                        </a:lnTo>
                        <a:lnTo>
                          <a:pt x="1084" y="361"/>
                        </a:lnTo>
                        <a:lnTo>
                          <a:pt x="1138" y="346"/>
                        </a:lnTo>
                        <a:lnTo>
                          <a:pt x="1184" y="338"/>
                        </a:lnTo>
                        <a:lnTo>
                          <a:pt x="1238" y="323"/>
                        </a:lnTo>
                        <a:lnTo>
                          <a:pt x="1292" y="315"/>
                        </a:lnTo>
                        <a:lnTo>
                          <a:pt x="1338" y="300"/>
                        </a:lnTo>
                        <a:lnTo>
                          <a:pt x="1392" y="292"/>
                        </a:lnTo>
                        <a:lnTo>
                          <a:pt x="1445" y="284"/>
                        </a:lnTo>
                        <a:lnTo>
                          <a:pt x="1499" y="284"/>
                        </a:lnTo>
                        <a:lnTo>
                          <a:pt x="1545" y="284"/>
                        </a:lnTo>
                        <a:lnTo>
                          <a:pt x="1599" y="284"/>
                        </a:lnTo>
                        <a:lnTo>
                          <a:pt x="1653" y="284"/>
                        </a:lnTo>
                        <a:lnTo>
                          <a:pt x="1707" y="292"/>
                        </a:lnTo>
                        <a:lnTo>
                          <a:pt x="1753" y="308"/>
                        </a:lnTo>
                        <a:lnTo>
                          <a:pt x="1807" y="315"/>
                        </a:lnTo>
                        <a:lnTo>
                          <a:pt x="1861" y="331"/>
                        </a:lnTo>
                        <a:lnTo>
                          <a:pt x="1914" y="346"/>
                        </a:lnTo>
                        <a:lnTo>
                          <a:pt x="1961" y="361"/>
                        </a:lnTo>
                        <a:lnTo>
                          <a:pt x="2014" y="377"/>
                        </a:lnTo>
                        <a:lnTo>
                          <a:pt x="2068" y="392"/>
                        </a:lnTo>
                        <a:lnTo>
                          <a:pt x="2114" y="407"/>
                        </a:lnTo>
                        <a:lnTo>
                          <a:pt x="2168" y="423"/>
                        </a:lnTo>
                        <a:lnTo>
                          <a:pt x="2222" y="438"/>
                        </a:lnTo>
                        <a:lnTo>
                          <a:pt x="2276" y="446"/>
                        </a:lnTo>
                        <a:lnTo>
                          <a:pt x="2322" y="454"/>
                        </a:lnTo>
                        <a:lnTo>
                          <a:pt x="2376" y="461"/>
                        </a:lnTo>
                        <a:lnTo>
                          <a:pt x="2429" y="469"/>
                        </a:lnTo>
                        <a:lnTo>
                          <a:pt x="2483" y="469"/>
                        </a:lnTo>
                        <a:lnTo>
                          <a:pt x="2529" y="477"/>
                        </a:lnTo>
                        <a:lnTo>
                          <a:pt x="2583" y="477"/>
                        </a:lnTo>
                        <a:lnTo>
                          <a:pt x="2637" y="477"/>
                        </a:lnTo>
                        <a:lnTo>
                          <a:pt x="2683" y="477"/>
                        </a:lnTo>
                        <a:lnTo>
                          <a:pt x="2737" y="469"/>
                        </a:lnTo>
                        <a:lnTo>
                          <a:pt x="2791" y="461"/>
                        </a:lnTo>
                        <a:lnTo>
                          <a:pt x="2845" y="454"/>
                        </a:lnTo>
                        <a:lnTo>
                          <a:pt x="2891" y="446"/>
                        </a:lnTo>
                        <a:lnTo>
                          <a:pt x="2945" y="438"/>
                        </a:lnTo>
                        <a:lnTo>
                          <a:pt x="2998" y="431"/>
                        </a:lnTo>
                        <a:lnTo>
                          <a:pt x="3052" y="415"/>
                        </a:lnTo>
                        <a:lnTo>
                          <a:pt x="3098" y="400"/>
                        </a:lnTo>
                        <a:lnTo>
                          <a:pt x="3152" y="377"/>
                        </a:lnTo>
                        <a:lnTo>
                          <a:pt x="3206" y="331"/>
                        </a:lnTo>
                        <a:lnTo>
                          <a:pt x="3260" y="238"/>
                        </a:lnTo>
                        <a:lnTo>
                          <a:pt x="3306" y="169"/>
                        </a:lnTo>
                        <a:lnTo>
                          <a:pt x="3360" y="123"/>
                        </a:lnTo>
                        <a:lnTo>
                          <a:pt x="3413" y="85"/>
                        </a:lnTo>
                        <a:lnTo>
                          <a:pt x="3460" y="46"/>
                        </a:lnTo>
                        <a:lnTo>
                          <a:pt x="3513" y="8"/>
                        </a:lnTo>
                        <a:lnTo>
                          <a:pt x="3567" y="0"/>
                        </a:lnTo>
                        <a:lnTo>
                          <a:pt x="3621" y="1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3" name="Freeform 861"/>
                  <p:cNvSpPr>
                    <a:spLocks/>
                  </p:cNvSpPr>
                  <p:nvPr/>
                </p:nvSpPr>
                <p:spPr bwMode="auto">
                  <a:xfrm>
                    <a:off x="2028825" y="4789488"/>
                    <a:ext cx="5956300" cy="1330325"/>
                  </a:xfrm>
                  <a:custGeom>
                    <a:avLst/>
                    <a:gdLst/>
                    <a:ahLst/>
                    <a:cxnLst>
                      <a:cxn ang="0">
                        <a:pos x="46" y="554"/>
                      </a:cxn>
                      <a:cxn ang="0">
                        <a:pos x="154" y="554"/>
                      </a:cxn>
                      <a:cxn ang="0">
                        <a:pos x="254" y="546"/>
                      </a:cxn>
                      <a:cxn ang="0">
                        <a:pos x="362" y="546"/>
                      </a:cxn>
                      <a:cxn ang="0">
                        <a:pos x="461" y="539"/>
                      </a:cxn>
                      <a:cxn ang="0">
                        <a:pos x="569" y="531"/>
                      </a:cxn>
                      <a:cxn ang="0">
                        <a:pos x="669" y="516"/>
                      </a:cxn>
                      <a:cxn ang="0">
                        <a:pos x="769" y="500"/>
                      </a:cxn>
                      <a:cxn ang="0">
                        <a:pos x="877" y="485"/>
                      </a:cxn>
                      <a:cxn ang="0">
                        <a:pos x="977" y="462"/>
                      </a:cxn>
                      <a:cxn ang="0">
                        <a:pos x="1084" y="439"/>
                      </a:cxn>
                      <a:cxn ang="0">
                        <a:pos x="1184" y="416"/>
                      </a:cxn>
                      <a:cxn ang="0">
                        <a:pos x="1292" y="393"/>
                      </a:cxn>
                      <a:cxn ang="0">
                        <a:pos x="1392" y="369"/>
                      </a:cxn>
                      <a:cxn ang="0">
                        <a:pos x="1499" y="362"/>
                      </a:cxn>
                      <a:cxn ang="0">
                        <a:pos x="1599" y="362"/>
                      </a:cxn>
                      <a:cxn ang="0">
                        <a:pos x="1707" y="369"/>
                      </a:cxn>
                      <a:cxn ang="0">
                        <a:pos x="1807" y="393"/>
                      </a:cxn>
                      <a:cxn ang="0">
                        <a:pos x="1914" y="423"/>
                      </a:cxn>
                      <a:cxn ang="0">
                        <a:pos x="2014" y="454"/>
                      </a:cxn>
                      <a:cxn ang="0">
                        <a:pos x="2114" y="485"/>
                      </a:cxn>
                      <a:cxn ang="0">
                        <a:pos x="2222" y="508"/>
                      </a:cxn>
                      <a:cxn ang="0">
                        <a:pos x="2322" y="531"/>
                      </a:cxn>
                      <a:cxn ang="0">
                        <a:pos x="2429" y="539"/>
                      </a:cxn>
                      <a:cxn ang="0">
                        <a:pos x="2529" y="546"/>
                      </a:cxn>
                      <a:cxn ang="0">
                        <a:pos x="2637" y="546"/>
                      </a:cxn>
                      <a:cxn ang="0">
                        <a:pos x="2737" y="546"/>
                      </a:cxn>
                      <a:cxn ang="0">
                        <a:pos x="2845" y="531"/>
                      </a:cxn>
                      <a:cxn ang="0">
                        <a:pos x="2945" y="508"/>
                      </a:cxn>
                      <a:cxn ang="0">
                        <a:pos x="3052" y="485"/>
                      </a:cxn>
                      <a:cxn ang="0">
                        <a:pos x="3152" y="454"/>
                      </a:cxn>
                      <a:cxn ang="0">
                        <a:pos x="3260" y="416"/>
                      </a:cxn>
                      <a:cxn ang="0">
                        <a:pos x="3360" y="323"/>
                      </a:cxn>
                      <a:cxn ang="0">
                        <a:pos x="3460" y="147"/>
                      </a:cxn>
                      <a:cxn ang="0">
                        <a:pos x="3567" y="47"/>
                      </a:cxn>
                      <a:cxn ang="0">
                        <a:pos x="3667" y="85"/>
                      </a:cxn>
                      <a:cxn ang="0">
                        <a:pos x="3752" y="838"/>
                      </a:cxn>
                    </a:cxnLst>
                    <a:rect l="0" t="0" r="r" b="b"/>
                    <a:pathLst>
                      <a:path w="3752" h="838">
                        <a:moveTo>
                          <a:pt x="0" y="554"/>
                        </a:moveTo>
                        <a:lnTo>
                          <a:pt x="46" y="554"/>
                        </a:lnTo>
                        <a:lnTo>
                          <a:pt x="100" y="554"/>
                        </a:lnTo>
                        <a:lnTo>
                          <a:pt x="154" y="554"/>
                        </a:lnTo>
                        <a:lnTo>
                          <a:pt x="200" y="546"/>
                        </a:lnTo>
                        <a:lnTo>
                          <a:pt x="254" y="546"/>
                        </a:lnTo>
                        <a:lnTo>
                          <a:pt x="308" y="546"/>
                        </a:lnTo>
                        <a:lnTo>
                          <a:pt x="362" y="546"/>
                        </a:lnTo>
                        <a:lnTo>
                          <a:pt x="408" y="539"/>
                        </a:lnTo>
                        <a:lnTo>
                          <a:pt x="461" y="539"/>
                        </a:lnTo>
                        <a:lnTo>
                          <a:pt x="515" y="531"/>
                        </a:lnTo>
                        <a:lnTo>
                          <a:pt x="569" y="531"/>
                        </a:lnTo>
                        <a:lnTo>
                          <a:pt x="615" y="523"/>
                        </a:lnTo>
                        <a:lnTo>
                          <a:pt x="669" y="516"/>
                        </a:lnTo>
                        <a:lnTo>
                          <a:pt x="723" y="508"/>
                        </a:lnTo>
                        <a:lnTo>
                          <a:pt x="769" y="500"/>
                        </a:lnTo>
                        <a:lnTo>
                          <a:pt x="823" y="492"/>
                        </a:lnTo>
                        <a:lnTo>
                          <a:pt x="877" y="485"/>
                        </a:lnTo>
                        <a:lnTo>
                          <a:pt x="930" y="477"/>
                        </a:lnTo>
                        <a:lnTo>
                          <a:pt x="977" y="462"/>
                        </a:lnTo>
                        <a:lnTo>
                          <a:pt x="1030" y="454"/>
                        </a:lnTo>
                        <a:lnTo>
                          <a:pt x="1084" y="439"/>
                        </a:lnTo>
                        <a:lnTo>
                          <a:pt x="1138" y="423"/>
                        </a:lnTo>
                        <a:lnTo>
                          <a:pt x="1184" y="416"/>
                        </a:lnTo>
                        <a:lnTo>
                          <a:pt x="1238" y="400"/>
                        </a:lnTo>
                        <a:lnTo>
                          <a:pt x="1292" y="393"/>
                        </a:lnTo>
                        <a:lnTo>
                          <a:pt x="1338" y="377"/>
                        </a:lnTo>
                        <a:lnTo>
                          <a:pt x="1392" y="369"/>
                        </a:lnTo>
                        <a:lnTo>
                          <a:pt x="1445" y="362"/>
                        </a:lnTo>
                        <a:lnTo>
                          <a:pt x="1499" y="362"/>
                        </a:lnTo>
                        <a:lnTo>
                          <a:pt x="1545" y="354"/>
                        </a:lnTo>
                        <a:lnTo>
                          <a:pt x="1599" y="362"/>
                        </a:lnTo>
                        <a:lnTo>
                          <a:pt x="1653" y="362"/>
                        </a:lnTo>
                        <a:lnTo>
                          <a:pt x="1707" y="369"/>
                        </a:lnTo>
                        <a:lnTo>
                          <a:pt x="1753" y="377"/>
                        </a:lnTo>
                        <a:lnTo>
                          <a:pt x="1807" y="393"/>
                        </a:lnTo>
                        <a:lnTo>
                          <a:pt x="1861" y="408"/>
                        </a:lnTo>
                        <a:lnTo>
                          <a:pt x="1914" y="423"/>
                        </a:lnTo>
                        <a:lnTo>
                          <a:pt x="1961" y="439"/>
                        </a:lnTo>
                        <a:lnTo>
                          <a:pt x="2014" y="454"/>
                        </a:lnTo>
                        <a:lnTo>
                          <a:pt x="2068" y="469"/>
                        </a:lnTo>
                        <a:lnTo>
                          <a:pt x="2114" y="485"/>
                        </a:lnTo>
                        <a:lnTo>
                          <a:pt x="2168" y="500"/>
                        </a:lnTo>
                        <a:lnTo>
                          <a:pt x="2222" y="508"/>
                        </a:lnTo>
                        <a:lnTo>
                          <a:pt x="2276" y="523"/>
                        </a:lnTo>
                        <a:lnTo>
                          <a:pt x="2322" y="531"/>
                        </a:lnTo>
                        <a:lnTo>
                          <a:pt x="2376" y="539"/>
                        </a:lnTo>
                        <a:lnTo>
                          <a:pt x="2429" y="539"/>
                        </a:lnTo>
                        <a:lnTo>
                          <a:pt x="2483" y="546"/>
                        </a:lnTo>
                        <a:lnTo>
                          <a:pt x="2529" y="546"/>
                        </a:lnTo>
                        <a:lnTo>
                          <a:pt x="2583" y="546"/>
                        </a:lnTo>
                        <a:lnTo>
                          <a:pt x="2637" y="546"/>
                        </a:lnTo>
                        <a:lnTo>
                          <a:pt x="2683" y="546"/>
                        </a:lnTo>
                        <a:lnTo>
                          <a:pt x="2737" y="546"/>
                        </a:lnTo>
                        <a:lnTo>
                          <a:pt x="2791" y="539"/>
                        </a:lnTo>
                        <a:lnTo>
                          <a:pt x="2845" y="531"/>
                        </a:lnTo>
                        <a:lnTo>
                          <a:pt x="2891" y="523"/>
                        </a:lnTo>
                        <a:lnTo>
                          <a:pt x="2945" y="508"/>
                        </a:lnTo>
                        <a:lnTo>
                          <a:pt x="2998" y="500"/>
                        </a:lnTo>
                        <a:lnTo>
                          <a:pt x="3052" y="485"/>
                        </a:lnTo>
                        <a:lnTo>
                          <a:pt x="3098" y="469"/>
                        </a:lnTo>
                        <a:lnTo>
                          <a:pt x="3152" y="454"/>
                        </a:lnTo>
                        <a:lnTo>
                          <a:pt x="3206" y="431"/>
                        </a:lnTo>
                        <a:lnTo>
                          <a:pt x="3260" y="416"/>
                        </a:lnTo>
                        <a:lnTo>
                          <a:pt x="3306" y="385"/>
                        </a:lnTo>
                        <a:lnTo>
                          <a:pt x="3360" y="323"/>
                        </a:lnTo>
                        <a:lnTo>
                          <a:pt x="3413" y="223"/>
                        </a:lnTo>
                        <a:lnTo>
                          <a:pt x="3460" y="147"/>
                        </a:lnTo>
                        <a:lnTo>
                          <a:pt x="3513" y="100"/>
                        </a:lnTo>
                        <a:lnTo>
                          <a:pt x="3567" y="47"/>
                        </a:lnTo>
                        <a:lnTo>
                          <a:pt x="3621" y="0"/>
                        </a:lnTo>
                        <a:lnTo>
                          <a:pt x="3667" y="85"/>
                        </a:lnTo>
                        <a:lnTo>
                          <a:pt x="3721" y="400"/>
                        </a:lnTo>
                        <a:lnTo>
                          <a:pt x="3752" y="8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4" name="Freeform 862"/>
                  <p:cNvSpPr>
                    <a:spLocks/>
                  </p:cNvSpPr>
                  <p:nvPr/>
                </p:nvSpPr>
                <p:spPr bwMode="auto">
                  <a:xfrm>
                    <a:off x="2028825" y="4827588"/>
                    <a:ext cx="6042025" cy="1292225"/>
                  </a:xfrm>
                  <a:custGeom>
                    <a:avLst/>
                    <a:gdLst/>
                    <a:ahLst/>
                    <a:cxnLst>
                      <a:cxn ang="0">
                        <a:pos x="46" y="645"/>
                      </a:cxn>
                      <a:cxn ang="0">
                        <a:pos x="154" y="645"/>
                      </a:cxn>
                      <a:cxn ang="0">
                        <a:pos x="254" y="638"/>
                      </a:cxn>
                      <a:cxn ang="0">
                        <a:pos x="362" y="638"/>
                      </a:cxn>
                      <a:cxn ang="0">
                        <a:pos x="461" y="630"/>
                      </a:cxn>
                      <a:cxn ang="0">
                        <a:pos x="569" y="622"/>
                      </a:cxn>
                      <a:cxn ang="0">
                        <a:pos x="669" y="607"/>
                      </a:cxn>
                      <a:cxn ang="0">
                        <a:pos x="769" y="591"/>
                      </a:cxn>
                      <a:cxn ang="0">
                        <a:pos x="877" y="576"/>
                      </a:cxn>
                      <a:cxn ang="0">
                        <a:pos x="977" y="553"/>
                      </a:cxn>
                      <a:cxn ang="0">
                        <a:pos x="1084" y="530"/>
                      </a:cxn>
                      <a:cxn ang="0">
                        <a:pos x="1184" y="507"/>
                      </a:cxn>
                      <a:cxn ang="0">
                        <a:pos x="1292" y="484"/>
                      </a:cxn>
                      <a:cxn ang="0">
                        <a:pos x="1392" y="461"/>
                      </a:cxn>
                      <a:cxn ang="0">
                        <a:pos x="1499" y="453"/>
                      </a:cxn>
                      <a:cxn ang="0">
                        <a:pos x="1599" y="445"/>
                      </a:cxn>
                      <a:cxn ang="0">
                        <a:pos x="1707" y="461"/>
                      </a:cxn>
                      <a:cxn ang="0">
                        <a:pos x="1807" y="484"/>
                      </a:cxn>
                      <a:cxn ang="0">
                        <a:pos x="1914" y="515"/>
                      </a:cxn>
                      <a:cxn ang="0">
                        <a:pos x="2014" y="545"/>
                      </a:cxn>
                      <a:cxn ang="0">
                        <a:pos x="2114" y="576"/>
                      </a:cxn>
                      <a:cxn ang="0">
                        <a:pos x="2222" y="599"/>
                      </a:cxn>
                      <a:cxn ang="0">
                        <a:pos x="2322" y="615"/>
                      </a:cxn>
                      <a:cxn ang="0">
                        <a:pos x="2429" y="630"/>
                      </a:cxn>
                      <a:cxn ang="0">
                        <a:pos x="2529" y="638"/>
                      </a:cxn>
                      <a:cxn ang="0">
                        <a:pos x="2637" y="638"/>
                      </a:cxn>
                      <a:cxn ang="0">
                        <a:pos x="2737" y="630"/>
                      </a:cxn>
                      <a:cxn ang="0">
                        <a:pos x="2845" y="615"/>
                      </a:cxn>
                      <a:cxn ang="0">
                        <a:pos x="2945" y="599"/>
                      </a:cxn>
                      <a:cxn ang="0">
                        <a:pos x="3052" y="576"/>
                      </a:cxn>
                      <a:cxn ang="0">
                        <a:pos x="3152" y="538"/>
                      </a:cxn>
                      <a:cxn ang="0">
                        <a:pos x="3260" y="499"/>
                      </a:cxn>
                      <a:cxn ang="0">
                        <a:pos x="3360" y="445"/>
                      </a:cxn>
                      <a:cxn ang="0">
                        <a:pos x="3460" y="376"/>
                      </a:cxn>
                      <a:cxn ang="0">
                        <a:pos x="3567" y="192"/>
                      </a:cxn>
                      <a:cxn ang="0">
                        <a:pos x="3667" y="0"/>
                      </a:cxn>
                      <a:cxn ang="0">
                        <a:pos x="3775" y="545"/>
                      </a:cxn>
                    </a:cxnLst>
                    <a:rect l="0" t="0" r="r" b="b"/>
                    <a:pathLst>
                      <a:path w="3806" h="814">
                        <a:moveTo>
                          <a:pt x="0" y="645"/>
                        </a:moveTo>
                        <a:lnTo>
                          <a:pt x="46" y="645"/>
                        </a:lnTo>
                        <a:lnTo>
                          <a:pt x="100" y="645"/>
                        </a:lnTo>
                        <a:lnTo>
                          <a:pt x="154" y="645"/>
                        </a:lnTo>
                        <a:lnTo>
                          <a:pt x="200" y="638"/>
                        </a:lnTo>
                        <a:lnTo>
                          <a:pt x="254" y="638"/>
                        </a:lnTo>
                        <a:lnTo>
                          <a:pt x="308" y="638"/>
                        </a:lnTo>
                        <a:lnTo>
                          <a:pt x="362" y="638"/>
                        </a:lnTo>
                        <a:lnTo>
                          <a:pt x="408" y="630"/>
                        </a:lnTo>
                        <a:lnTo>
                          <a:pt x="461" y="630"/>
                        </a:lnTo>
                        <a:lnTo>
                          <a:pt x="515" y="622"/>
                        </a:lnTo>
                        <a:lnTo>
                          <a:pt x="569" y="622"/>
                        </a:lnTo>
                        <a:lnTo>
                          <a:pt x="615" y="615"/>
                        </a:lnTo>
                        <a:lnTo>
                          <a:pt x="669" y="607"/>
                        </a:lnTo>
                        <a:lnTo>
                          <a:pt x="723" y="599"/>
                        </a:lnTo>
                        <a:lnTo>
                          <a:pt x="769" y="591"/>
                        </a:lnTo>
                        <a:lnTo>
                          <a:pt x="823" y="584"/>
                        </a:lnTo>
                        <a:lnTo>
                          <a:pt x="877" y="576"/>
                        </a:lnTo>
                        <a:lnTo>
                          <a:pt x="930" y="568"/>
                        </a:lnTo>
                        <a:lnTo>
                          <a:pt x="977" y="553"/>
                        </a:lnTo>
                        <a:lnTo>
                          <a:pt x="1030" y="545"/>
                        </a:lnTo>
                        <a:lnTo>
                          <a:pt x="1084" y="530"/>
                        </a:lnTo>
                        <a:lnTo>
                          <a:pt x="1138" y="515"/>
                        </a:lnTo>
                        <a:lnTo>
                          <a:pt x="1184" y="507"/>
                        </a:lnTo>
                        <a:lnTo>
                          <a:pt x="1238" y="492"/>
                        </a:lnTo>
                        <a:lnTo>
                          <a:pt x="1292" y="484"/>
                        </a:lnTo>
                        <a:lnTo>
                          <a:pt x="1338" y="468"/>
                        </a:lnTo>
                        <a:lnTo>
                          <a:pt x="1392" y="461"/>
                        </a:lnTo>
                        <a:lnTo>
                          <a:pt x="1445" y="453"/>
                        </a:lnTo>
                        <a:lnTo>
                          <a:pt x="1499" y="453"/>
                        </a:lnTo>
                        <a:lnTo>
                          <a:pt x="1545" y="445"/>
                        </a:lnTo>
                        <a:lnTo>
                          <a:pt x="1599" y="445"/>
                        </a:lnTo>
                        <a:lnTo>
                          <a:pt x="1653" y="453"/>
                        </a:lnTo>
                        <a:lnTo>
                          <a:pt x="1707" y="461"/>
                        </a:lnTo>
                        <a:lnTo>
                          <a:pt x="1753" y="468"/>
                        </a:lnTo>
                        <a:lnTo>
                          <a:pt x="1807" y="484"/>
                        </a:lnTo>
                        <a:lnTo>
                          <a:pt x="1861" y="499"/>
                        </a:lnTo>
                        <a:lnTo>
                          <a:pt x="1914" y="515"/>
                        </a:lnTo>
                        <a:lnTo>
                          <a:pt x="1961" y="530"/>
                        </a:lnTo>
                        <a:lnTo>
                          <a:pt x="2014" y="545"/>
                        </a:lnTo>
                        <a:lnTo>
                          <a:pt x="2068" y="561"/>
                        </a:lnTo>
                        <a:lnTo>
                          <a:pt x="2114" y="576"/>
                        </a:lnTo>
                        <a:lnTo>
                          <a:pt x="2168" y="584"/>
                        </a:lnTo>
                        <a:lnTo>
                          <a:pt x="2222" y="599"/>
                        </a:lnTo>
                        <a:lnTo>
                          <a:pt x="2276" y="607"/>
                        </a:lnTo>
                        <a:lnTo>
                          <a:pt x="2322" y="615"/>
                        </a:lnTo>
                        <a:lnTo>
                          <a:pt x="2376" y="622"/>
                        </a:lnTo>
                        <a:lnTo>
                          <a:pt x="2429" y="630"/>
                        </a:lnTo>
                        <a:lnTo>
                          <a:pt x="2483" y="638"/>
                        </a:lnTo>
                        <a:lnTo>
                          <a:pt x="2529" y="638"/>
                        </a:lnTo>
                        <a:lnTo>
                          <a:pt x="2583" y="638"/>
                        </a:lnTo>
                        <a:lnTo>
                          <a:pt x="2637" y="638"/>
                        </a:lnTo>
                        <a:lnTo>
                          <a:pt x="2683" y="638"/>
                        </a:lnTo>
                        <a:lnTo>
                          <a:pt x="2737" y="630"/>
                        </a:lnTo>
                        <a:lnTo>
                          <a:pt x="2791" y="622"/>
                        </a:lnTo>
                        <a:lnTo>
                          <a:pt x="2845" y="615"/>
                        </a:lnTo>
                        <a:lnTo>
                          <a:pt x="2891" y="607"/>
                        </a:lnTo>
                        <a:lnTo>
                          <a:pt x="2945" y="599"/>
                        </a:lnTo>
                        <a:lnTo>
                          <a:pt x="2998" y="584"/>
                        </a:lnTo>
                        <a:lnTo>
                          <a:pt x="3052" y="576"/>
                        </a:lnTo>
                        <a:lnTo>
                          <a:pt x="3098" y="561"/>
                        </a:lnTo>
                        <a:lnTo>
                          <a:pt x="3152" y="538"/>
                        </a:lnTo>
                        <a:lnTo>
                          <a:pt x="3206" y="522"/>
                        </a:lnTo>
                        <a:lnTo>
                          <a:pt x="3260" y="499"/>
                        </a:lnTo>
                        <a:lnTo>
                          <a:pt x="3306" y="476"/>
                        </a:lnTo>
                        <a:lnTo>
                          <a:pt x="3360" y="445"/>
                        </a:lnTo>
                        <a:lnTo>
                          <a:pt x="3413" y="415"/>
                        </a:lnTo>
                        <a:lnTo>
                          <a:pt x="3460" y="376"/>
                        </a:lnTo>
                        <a:lnTo>
                          <a:pt x="3513" y="299"/>
                        </a:lnTo>
                        <a:lnTo>
                          <a:pt x="3567" y="192"/>
                        </a:lnTo>
                        <a:lnTo>
                          <a:pt x="3621" y="69"/>
                        </a:lnTo>
                        <a:lnTo>
                          <a:pt x="3667" y="0"/>
                        </a:lnTo>
                        <a:lnTo>
                          <a:pt x="3721" y="123"/>
                        </a:lnTo>
                        <a:lnTo>
                          <a:pt x="3775" y="545"/>
                        </a:lnTo>
                        <a:lnTo>
                          <a:pt x="3806" y="81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grpSp>
        </p:grpSp>
      </p:grpSp>
      <p:sp>
        <p:nvSpPr>
          <p:cNvPr id="265" name="Title 1"/>
          <p:cNvSpPr txBox="1">
            <a:spLocks/>
          </p:cNvSpPr>
          <p:nvPr/>
        </p:nvSpPr>
        <p:spPr bwMode="auto">
          <a:xfrm>
            <a:off x="2956136" y="-44581"/>
            <a:ext cx="6840760" cy="757267"/>
          </a:xfrm>
          <a:prstGeom prst="rect">
            <a:avLst/>
          </a:prstGeom>
          <a:noFill/>
          <a:ln w="9525">
            <a:noFill/>
            <a:miter lim="800000"/>
            <a:headEnd/>
            <a:tailEnd/>
          </a:ln>
        </p:spPr>
        <p:txBody>
          <a:bodyPr vert="horz" wrap="square" lIns="0" tIns="0" rIns="0" bIns="0" numCol="1" anchor="b" anchorCtr="0" compatLnSpc="1">
            <a:prstTxWarp prst="textNoShape">
              <a:avLst/>
            </a:prstTxWarp>
            <a:normAutofit/>
          </a:bodyPr>
          <a:lstStyle/>
          <a:p>
            <a:pPr defTabSz="761970" fontAlgn="base">
              <a:spcBef>
                <a:spcPct val="0"/>
              </a:spcBef>
              <a:spcAft>
                <a:spcPct val="0"/>
              </a:spcAft>
              <a:defRPr/>
            </a:pPr>
            <a:r>
              <a:rPr lang="da-DK" sz="3000" b="1" kern="0" dirty="0" err="1">
                <a:effectLst>
                  <a:outerShdw blurRad="50800" dist="38100" dir="2700000" algn="tl" rotWithShape="0">
                    <a:prstClr val="black">
                      <a:alpha val="40000"/>
                    </a:prstClr>
                  </a:outerShdw>
                </a:effectLst>
                <a:latin typeface="+mj-lt"/>
                <a:ea typeface="+mj-ea"/>
                <a:cs typeface="+mj-cs"/>
              </a:rPr>
              <a:t>Response</a:t>
            </a:r>
            <a:r>
              <a:rPr lang="da-DK" sz="3000" b="1" kern="0" dirty="0">
                <a:effectLst>
                  <a:outerShdw blurRad="50800" dist="38100" dir="2700000" algn="tl" rotWithShape="0">
                    <a:prstClr val="black">
                      <a:alpha val="40000"/>
                    </a:prstClr>
                  </a:outerShdw>
                </a:effectLst>
                <a:latin typeface="+mj-lt"/>
                <a:ea typeface="+mj-ea"/>
                <a:cs typeface="+mj-cs"/>
              </a:rPr>
              <a:t> to </a:t>
            </a:r>
            <a:r>
              <a:rPr lang="da-DK" sz="3000" b="1" kern="0" dirty="0" err="1">
                <a:effectLst>
                  <a:outerShdw blurRad="50800" dist="38100" dir="2700000" algn="tl" rotWithShape="0">
                    <a:prstClr val="black">
                      <a:alpha val="40000"/>
                    </a:prstClr>
                  </a:outerShdw>
                </a:effectLst>
                <a:latin typeface="+mj-lt"/>
                <a:ea typeface="+mj-ea"/>
                <a:cs typeface="+mj-cs"/>
              </a:rPr>
              <a:t>fishing</a:t>
            </a:r>
            <a:endParaRPr lang="en-US" sz="3000" b="1" kern="0" dirty="0">
              <a:effectLst>
                <a:outerShdw blurRad="50800" dist="38100" dir="2700000" algn="tl" rotWithShape="0">
                  <a:prstClr val="black">
                    <a:alpha val="40000"/>
                  </a:prstClr>
                </a:outerShdw>
              </a:effectLst>
              <a:latin typeface="+mj-lt"/>
              <a:ea typeface="+mj-ea"/>
              <a:cs typeface="+mj-cs"/>
            </a:endParaRPr>
          </a:p>
        </p:txBody>
      </p:sp>
      <p:sp>
        <p:nvSpPr>
          <p:cNvPr id="266" name="TextBox 265"/>
          <p:cNvSpPr txBox="1"/>
          <p:nvPr/>
        </p:nvSpPr>
        <p:spPr>
          <a:xfrm>
            <a:off x="5326544" y="5459033"/>
            <a:ext cx="3089307" cy="246221"/>
          </a:xfrm>
          <a:prstGeom prst="rect">
            <a:avLst/>
          </a:prstGeom>
          <a:noFill/>
        </p:spPr>
        <p:txBody>
          <a:bodyPr wrap="none" rtlCol="0">
            <a:spAutoFit/>
          </a:bodyPr>
          <a:lstStyle/>
          <a:p>
            <a:r>
              <a:rPr lang="en-US" sz="1000" i="1" dirty="0"/>
              <a:t>Andersen and Pedersen, Proc. Roy. Soc. London B (2010)</a:t>
            </a:r>
          </a:p>
        </p:txBody>
      </p:sp>
    </p:spTree>
    <p:custDataLst>
      <p:tags r:id="rId1"/>
    </p:custDataLst>
    <p:extLst>
      <p:ext uri="{BB962C8B-B14F-4D97-AF65-F5344CB8AC3E}">
        <p14:creationId xmlns:p14="http://schemas.microsoft.com/office/powerpoint/2010/main" val="172645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273"/>
                                        </p:tgtEl>
                                        <p:attrNameLst>
                                          <p:attrName>style.visibility</p:attrName>
                                        </p:attrNameLst>
                                      </p:cBhvr>
                                      <p:to>
                                        <p:strVal val="visible"/>
                                      </p:to>
                                    </p:set>
                                  </p:childTnLst>
                                </p:cTn>
                              </p:par>
                              <p:par>
                                <p:cTn id="17" presetID="9" presetClass="exit" presetSubtype="0" fill="hold" nodeType="withEffect">
                                  <p:stCondLst>
                                    <p:cond delay="0"/>
                                  </p:stCondLst>
                                  <p:childTnLst>
                                    <p:animEffect transition="out" filter="dissolve">
                                      <p:cBhvr>
                                        <p:cTn id="18" dur="500"/>
                                        <p:tgtEl>
                                          <p:spTgt spid="239"/>
                                        </p:tgtEl>
                                      </p:cBhvr>
                                    </p:animEffect>
                                    <p:set>
                                      <p:cBhvr>
                                        <p:cTn id="19" dur="1" fill="hold">
                                          <p:stCondLst>
                                            <p:cond delay="499"/>
                                          </p:stCondLst>
                                        </p:cTn>
                                        <p:tgtEl>
                                          <p:spTgt spid="23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827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281"/>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exit" presetSubtype="0" fill="hold" nodeType="withEffect">
                                  <p:stCondLst>
                                    <p:cond delay="0"/>
                                  </p:stCondLst>
                                  <p:childTnLst>
                                    <p:set>
                                      <p:cBhvr>
                                        <p:cTn id="39" dur="1" fill="hold">
                                          <p:stCondLst>
                                            <p:cond delay="0"/>
                                          </p:stCondLst>
                                        </p:cTn>
                                        <p:tgtEl>
                                          <p:spTgt spid="23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73" grpId="0" animBg="1"/>
      <p:bldP spid="18277" grpId="0" animBg="1"/>
      <p:bldP spid="18281" grpId="0" animBg="1"/>
      <p:bldP spid="265" grpId="0"/>
      <p:bldP spid="26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35BF7-381D-CB48-A402-2931B58088DC}"/>
              </a:ext>
            </a:extLst>
          </p:cNvPr>
          <p:cNvSpPr>
            <a:spLocks noGrp="1"/>
          </p:cNvSpPr>
          <p:nvPr>
            <p:ph type="title"/>
          </p:nvPr>
        </p:nvSpPr>
        <p:spPr/>
        <p:txBody>
          <a:bodyPr/>
          <a:lstStyle/>
          <a:p>
            <a:r>
              <a:rPr lang="en-US" dirty="0"/>
              <a:t>Closer look at parameters</a:t>
            </a:r>
          </a:p>
        </p:txBody>
      </p:sp>
      <p:sp>
        <p:nvSpPr>
          <p:cNvPr id="3" name="Content Placeholder 2">
            <a:extLst>
              <a:ext uri="{FF2B5EF4-FFF2-40B4-BE49-F238E27FC236}">
                <a16:creationId xmlns:a16="http://schemas.microsoft.com/office/drawing/2014/main" id="{AFD9AEBE-80BA-EA4E-B11F-3F17C128F43D}"/>
              </a:ext>
            </a:extLst>
          </p:cNvPr>
          <p:cNvSpPr>
            <a:spLocks noGrp="1"/>
          </p:cNvSpPr>
          <p:nvPr>
            <p:ph idx="1"/>
          </p:nvPr>
        </p:nvSpPr>
        <p:spPr/>
        <p:txBody>
          <a:bodyPr/>
          <a:lstStyle/>
          <a:p>
            <a:r>
              <a:rPr lang="en-US" dirty="0"/>
              <a:t>Food encounter &amp; consumption</a:t>
            </a:r>
          </a:p>
          <a:p>
            <a:r>
              <a:rPr lang="en-US" dirty="0"/>
              <a:t>Food selection</a:t>
            </a:r>
          </a:p>
          <a:p>
            <a:r>
              <a:rPr lang="en-US" dirty="0"/>
              <a:t>Growth &amp; reproduction</a:t>
            </a:r>
          </a:p>
          <a:p>
            <a:r>
              <a:rPr lang="en-US" dirty="0"/>
              <a:t>Recruitment</a:t>
            </a:r>
          </a:p>
          <a:p>
            <a:r>
              <a:rPr lang="en-US" dirty="0"/>
              <a:t>Mortality</a:t>
            </a:r>
          </a:p>
          <a:p>
            <a:endParaRPr lang="en-US" dirty="0"/>
          </a:p>
        </p:txBody>
      </p:sp>
    </p:spTree>
    <p:extLst>
      <p:ext uri="{BB962C8B-B14F-4D97-AF65-F5344CB8AC3E}">
        <p14:creationId xmlns:p14="http://schemas.microsoft.com/office/powerpoint/2010/main" val="880705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A0069EE0-E17D-2B41-801C-58DAF307CF94}"/>
                  </a:ext>
                </a:extLst>
              </p:cNvPr>
              <p:cNvSpPr>
                <a:spLocks noChangeArrowheads="1"/>
              </p:cNvSpPr>
              <p:nvPr/>
            </p:nvSpPr>
            <p:spPr bwMode="auto">
              <a:xfrm>
                <a:off x="454688" y="420347"/>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225" dirty="0">
                    <a:solidFill>
                      <a:schemeClr val="dk1"/>
                    </a:solidFill>
                  </a:rPr>
                  <a:t>Encounter</a:t>
                </a:r>
              </a:p>
              <a:p>
                <a:pPr algn="ctr" eaLnBrk="1">
                  <a:lnSpc>
                    <a:spcPct val="93000"/>
                  </a:lnSpc>
                  <a:buClr>
                    <a:srgbClr val="000000"/>
                  </a:buClr>
                  <a:buSzPct val="45000"/>
                  <a:buFont typeface="Wingdings" charset="0"/>
                  <a:buNone/>
                  <a:defRPr/>
                </a:pPr>
                <a:r>
                  <a:rPr lang="en-US" sz="1225" dirty="0">
                    <a:solidFill>
                      <a:schemeClr val="dk1"/>
                    </a:solidFill>
                    <a:ea typeface="Cambria Math" panose="02040503050406030204" pitchFamily="18" charset="0"/>
                  </a:rPr>
                  <a:t>v(m) = </a:t>
                </a:r>
                <a14:m>
                  <m:oMath xmlns:m="http://schemas.openxmlformats.org/officeDocument/2006/math">
                    <m:r>
                      <a:rPr lang="en-US" sz="1225" i="1">
                        <a:solidFill>
                          <a:schemeClr val="dk1"/>
                        </a:solidFill>
                        <a:latin typeface="Cambria Math" panose="02040503050406030204" pitchFamily="18" charset="0"/>
                        <a:ea typeface="Cambria Math" panose="02040503050406030204" pitchFamily="18" charset="0"/>
                      </a:rPr>
                      <m:t>𝛾</m:t>
                    </m:r>
                    <m:r>
                      <a:rPr lang="en-AU" sz="1225" i="1">
                        <a:solidFill>
                          <a:schemeClr val="dk1"/>
                        </a:solidFill>
                        <a:latin typeface="Cambria Math" panose="02040503050406030204" pitchFamily="18" charset="0"/>
                        <a:ea typeface="Cambria Math" panose="02040503050406030204" pitchFamily="18" charset="0"/>
                      </a:rPr>
                      <m:t>𝑤</m:t>
                    </m:r>
                    <m:r>
                      <a:rPr lang="en-AU" sz="1225" i="1" baseline="30000">
                        <a:solidFill>
                          <a:schemeClr val="dk1"/>
                        </a:solidFill>
                        <a:latin typeface="Cambria Math" panose="02040503050406030204" pitchFamily="18" charset="0"/>
                        <a:ea typeface="Cambria Math" panose="02040503050406030204" pitchFamily="18" charset="0"/>
                      </a:rPr>
                      <m:t>𝑞</m:t>
                    </m:r>
                  </m:oMath>
                </a14:m>
                <a:endParaRPr lang="en-US" sz="1225" baseline="30000" dirty="0">
                  <a:solidFill>
                    <a:schemeClr val="dk1"/>
                  </a:solidFill>
                </a:endParaRPr>
              </a:p>
            </p:txBody>
          </p:sp>
        </mc:Choice>
        <mc:Fallback xmlns="">
          <p:sp>
            <p:nvSpPr>
              <p:cNvPr id="4" name="Rounded Rectangle 3">
                <a:extLst>
                  <a:ext uri="{FF2B5EF4-FFF2-40B4-BE49-F238E27FC236}">
                    <a16:creationId xmlns:a16="http://schemas.microsoft.com/office/drawing/2014/main" id="{A0069EE0-E17D-2B41-801C-58DAF307CF94}"/>
                  </a:ext>
                </a:extLst>
              </p:cNvPr>
              <p:cNvSpPr>
                <a:spLocks noRot="1" noChangeAspect="1" noMove="1" noResize="1" noEditPoints="1" noAdjustHandles="1" noChangeArrowheads="1" noChangeShapeType="1" noTextEdit="1"/>
              </p:cNvSpPr>
              <p:nvPr/>
            </p:nvSpPr>
            <p:spPr bwMode="auto">
              <a:xfrm>
                <a:off x="454688" y="420347"/>
                <a:ext cx="1168683" cy="634026"/>
              </a:xfrm>
              <a:prstGeom prst="roundRect">
                <a:avLst>
                  <a:gd name="adj" fmla="val 16667"/>
                </a:avLst>
              </a:prstGeom>
              <a:blipFill>
                <a:blip r:embed="rId2"/>
                <a:stretch>
                  <a:fillRect/>
                </a:stretch>
              </a:blipFill>
              <a:ln w="9525">
                <a:solidFill>
                  <a:srgbClr val="000000"/>
                </a:solidFill>
                <a:round/>
                <a:headEnd/>
                <a:tailEnd/>
              </a:ln>
              <a:effectLst>
                <a:outerShdw blurRad="40000" dist="20000" dir="5400000" rotWithShape="0">
                  <a:srgbClr val="808080">
                    <a:alpha val="37999"/>
                  </a:srgbClr>
                </a:outerShdw>
              </a:effectLst>
            </p:spPr>
            <p:txBody>
              <a:bodyPr/>
              <a:lstStyle/>
              <a:p>
                <a:r>
                  <a:rPr lang="en-US">
                    <a:noFill/>
                  </a:rPr>
                  <a:t> </a:t>
                </a:r>
              </a:p>
            </p:txBody>
          </p:sp>
        </mc:Fallback>
      </mc:AlternateContent>
      <p:pic>
        <p:nvPicPr>
          <p:cNvPr id="6" name="Picture 5">
            <a:extLst>
              <a:ext uri="{FF2B5EF4-FFF2-40B4-BE49-F238E27FC236}">
                <a16:creationId xmlns:a16="http://schemas.microsoft.com/office/drawing/2014/main" id="{78E39269-A59C-B641-BD15-3BD1D1CAD3F8}"/>
              </a:ext>
            </a:extLst>
          </p:cNvPr>
          <p:cNvPicPr>
            <a:picLocks noChangeAspect="1"/>
          </p:cNvPicPr>
          <p:nvPr/>
        </p:nvPicPr>
        <p:blipFill>
          <a:blip r:embed="rId3"/>
          <a:stretch>
            <a:fillRect/>
          </a:stretch>
        </p:blipFill>
        <p:spPr>
          <a:xfrm>
            <a:off x="5262562" y="1710216"/>
            <a:ext cx="3653489" cy="2777107"/>
          </a:xfrm>
          <a:prstGeom prst="rect">
            <a:avLst/>
          </a:prstGeom>
        </p:spPr>
      </p:pic>
      <p:grpSp>
        <p:nvGrpSpPr>
          <p:cNvPr id="7" name="Group 24">
            <a:extLst>
              <a:ext uri="{FF2B5EF4-FFF2-40B4-BE49-F238E27FC236}">
                <a16:creationId xmlns:a16="http://schemas.microsoft.com/office/drawing/2014/main" id="{11C71B10-416A-7E41-842A-8588BE229348}"/>
              </a:ext>
            </a:extLst>
          </p:cNvPr>
          <p:cNvGrpSpPr>
            <a:grpSpLocks/>
          </p:cNvGrpSpPr>
          <p:nvPr/>
        </p:nvGrpSpPr>
        <p:grpSpPr bwMode="auto">
          <a:xfrm>
            <a:off x="57150" y="2194917"/>
            <a:ext cx="4836319" cy="1668066"/>
            <a:chOff x="0" y="1389"/>
            <a:chExt cx="4570" cy="1711"/>
          </a:xfrm>
        </p:grpSpPr>
        <p:pic>
          <p:nvPicPr>
            <p:cNvPr id="8" name="Picture 2">
              <a:extLst>
                <a:ext uri="{FF2B5EF4-FFF2-40B4-BE49-F238E27FC236}">
                  <a16:creationId xmlns:a16="http://schemas.microsoft.com/office/drawing/2014/main" id="{6C6ABAAC-7688-B34F-81EE-119DE598F9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028147" flipH="1">
              <a:off x="0" y="1824"/>
              <a:ext cx="2913" cy="1276"/>
            </a:xfrm>
            <a:prstGeom prst="rect">
              <a:avLst/>
            </a:prstGeom>
            <a:noFill/>
            <a:extLst>
              <a:ext uri="{909E8E84-426E-40DD-AFC4-6F175D3DCCD1}">
                <a14:hiddenFill xmlns:a14="http://schemas.microsoft.com/office/drawing/2010/main">
                  <a:solidFill>
                    <a:srgbClr val="FFFFFF"/>
                  </a:solidFill>
                </a14:hiddenFill>
              </a:ext>
            </a:extLst>
          </p:spPr>
        </p:pic>
        <p:sp>
          <p:nvSpPr>
            <p:cNvPr id="9" name="Oval 4">
              <a:extLst>
                <a:ext uri="{FF2B5EF4-FFF2-40B4-BE49-F238E27FC236}">
                  <a16:creationId xmlns:a16="http://schemas.microsoft.com/office/drawing/2014/main" id="{AAD25BF7-7864-D54F-A2C3-4CE8782CC3EA}"/>
                </a:ext>
              </a:extLst>
            </p:cNvPr>
            <p:cNvSpPr>
              <a:spLocks noChangeArrowheads="1"/>
            </p:cNvSpPr>
            <p:nvPr/>
          </p:nvSpPr>
          <p:spPr bwMode="auto">
            <a:xfrm>
              <a:off x="4206" y="1389"/>
              <a:ext cx="364" cy="95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0" name="Freeform 5">
              <a:extLst>
                <a:ext uri="{FF2B5EF4-FFF2-40B4-BE49-F238E27FC236}">
                  <a16:creationId xmlns:a16="http://schemas.microsoft.com/office/drawing/2014/main" id="{ECD64D82-C2A7-7043-B315-72BC85D1B717}"/>
                </a:ext>
              </a:extLst>
            </p:cNvPr>
            <p:cNvSpPr>
              <a:spLocks/>
            </p:cNvSpPr>
            <p:nvPr/>
          </p:nvSpPr>
          <p:spPr bwMode="auto">
            <a:xfrm>
              <a:off x="3016" y="1389"/>
              <a:ext cx="1372" cy="448"/>
            </a:xfrm>
            <a:custGeom>
              <a:avLst/>
              <a:gdLst>
                <a:gd name="T0" fmla="*/ 1056 w 1056"/>
                <a:gd name="T1" fmla="*/ 0 h 336"/>
                <a:gd name="T2" fmla="*/ 480 w 1056"/>
                <a:gd name="T3" fmla="*/ 96 h 336"/>
                <a:gd name="T4" fmla="*/ 0 w 1056"/>
                <a:gd name="T5" fmla="*/ 336 h 336"/>
              </a:gdLst>
              <a:ahLst/>
              <a:cxnLst>
                <a:cxn ang="0">
                  <a:pos x="T0" y="T1"/>
                </a:cxn>
                <a:cxn ang="0">
                  <a:pos x="T2" y="T3"/>
                </a:cxn>
                <a:cxn ang="0">
                  <a:pos x="T4" y="T5"/>
                </a:cxn>
              </a:cxnLst>
              <a:rect l="0" t="0" r="r" b="b"/>
              <a:pathLst>
                <a:path w="1056" h="336">
                  <a:moveTo>
                    <a:pt x="1056" y="0"/>
                  </a:moveTo>
                  <a:cubicBezTo>
                    <a:pt x="856" y="20"/>
                    <a:pt x="656" y="40"/>
                    <a:pt x="480" y="96"/>
                  </a:cubicBezTo>
                  <a:cubicBezTo>
                    <a:pt x="304" y="152"/>
                    <a:pt x="64" y="288"/>
                    <a:pt x="0" y="33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1" name="Freeform 6">
              <a:extLst>
                <a:ext uri="{FF2B5EF4-FFF2-40B4-BE49-F238E27FC236}">
                  <a16:creationId xmlns:a16="http://schemas.microsoft.com/office/drawing/2014/main" id="{34933C39-7F1F-7448-A496-D3319137089E}"/>
                </a:ext>
              </a:extLst>
            </p:cNvPr>
            <p:cNvSpPr>
              <a:spLocks/>
            </p:cNvSpPr>
            <p:nvPr/>
          </p:nvSpPr>
          <p:spPr bwMode="auto">
            <a:xfrm>
              <a:off x="3081" y="2348"/>
              <a:ext cx="1307" cy="439"/>
            </a:xfrm>
            <a:custGeom>
              <a:avLst/>
              <a:gdLst>
                <a:gd name="T0" fmla="*/ 1056 w 1056"/>
                <a:gd name="T1" fmla="*/ 0 h 336"/>
                <a:gd name="T2" fmla="*/ 480 w 1056"/>
                <a:gd name="T3" fmla="*/ 96 h 336"/>
                <a:gd name="T4" fmla="*/ 0 w 1056"/>
                <a:gd name="T5" fmla="*/ 336 h 336"/>
              </a:gdLst>
              <a:ahLst/>
              <a:cxnLst>
                <a:cxn ang="0">
                  <a:pos x="T0" y="T1"/>
                </a:cxn>
                <a:cxn ang="0">
                  <a:pos x="T2" y="T3"/>
                </a:cxn>
                <a:cxn ang="0">
                  <a:pos x="T4" y="T5"/>
                </a:cxn>
              </a:cxnLst>
              <a:rect l="0" t="0" r="r" b="b"/>
              <a:pathLst>
                <a:path w="1056" h="336">
                  <a:moveTo>
                    <a:pt x="1056" y="0"/>
                  </a:moveTo>
                  <a:cubicBezTo>
                    <a:pt x="856" y="20"/>
                    <a:pt x="656" y="40"/>
                    <a:pt x="480" y="96"/>
                  </a:cubicBezTo>
                  <a:cubicBezTo>
                    <a:pt x="304" y="152"/>
                    <a:pt x="64" y="288"/>
                    <a:pt x="0" y="33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2" name="Oval 7">
              <a:extLst>
                <a:ext uri="{FF2B5EF4-FFF2-40B4-BE49-F238E27FC236}">
                  <a16:creationId xmlns:a16="http://schemas.microsoft.com/office/drawing/2014/main" id="{6AE6CA1B-6864-504E-885F-4D8C39FC6600}"/>
                </a:ext>
              </a:extLst>
            </p:cNvPr>
            <p:cNvSpPr>
              <a:spLocks noChangeArrowheads="1"/>
            </p:cNvSpPr>
            <p:nvPr/>
          </p:nvSpPr>
          <p:spPr bwMode="auto">
            <a:xfrm>
              <a:off x="2872" y="1837"/>
              <a:ext cx="364" cy="959"/>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nvGrpSpPr>
            <p:cNvPr id="13" name="Group 8">
              <a:extLst>
                <a:ext uri="{FF2B5EF4-FFF2-40B4-BE49-F238E27FC236}">
                  <a16:creationId xmlns:a16="http://schemas.microsoft.com/office/drawing/2014/main" id="{F1D949CC-D8EE-104A-852B-B3BA1AB701BD}"/>
                </a:ext>
              </a:extLst>
            </p:cNvPr>
            <p:cNvGrpSpPr>
              <a:grpSpLocks/>
            </p:cNvGrpSpPr>
            <p:nvPr/>
          </p:nvGrpSpPr>
          <p:grpSpPr bwMode="auto">
            <a:xfrm>
              <a:off x="3243" y="1752"/>
              <a:ext cx="939" cy="504"/>
              <a:chOff x="4150" y="3385"/>
              <a:chExt cx="939" cy="504"/>
            </a:xfrm>
          </p:grpSpPr>
          <p:pic>
            <p:nvPicPr>
              <p:cNvPr id="14" name="Picture 9">
                <a:extLst>
                  <a:ext uri="{FF2B5EF4-FFF2-40B4-BE49-F238E27FC236}">
                    <a16:creationId xmlns:a16="http://schemas.microsoft.com/office/drawing/2014/main" id="{F987B122-78B0-C548-9576-7FE4B211F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150" y="3521"/>
                <a:ext cx="395" cy="14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5C3D162E-6D81-454E-8EB6-C29063999D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299" y="3748"/>
                <a:ext cx="395" cy="14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1">
                <a:extLst>
                  <a:ext uri="{FF2B5EF4-FFF2-40B4-BE49-F238E27FC236}">
                    <a16:creationId xmlns:a16="http://schemas.microsoft.com/office/drawing/2014/main" id="{CCE84E78-A377-7C4A-8709-ADF4E717CE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969820" flipH="1">
                <a:off x="4694" y="3657"/>
                <a:ext cx="395" cy="14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a:extLst>
                  <a:ext uri="{FF2B5EF4-FFF2-40B4-BE49-F238E27FC236}">
                    <a16:creationId xmlns:a16="http://schemas.microsoft.com/office/drawing/2014/main" id="{B6B1F889-249A-EE45-96BF-A0CF472FA5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604" y="3385"/>
                <a:ext cx="395" cy="141"/>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 name="Rectangle 14">
            <a:extLst>
              <a:ext uri="{FF2B5EF4-FFF2-40B4-BE49-F238E27FC236}">
                <a16:creationId xmlns:a16="http://schemas.microsoft.com/office/drawing/2014/main" id="{F4E4B78B-90E1-B340-B767-4BE8C04D9503}"/>
              </a:ext>
            </a:extLst>
          </p:cNvPr>
          <p:cNvSpPr>
            <a:spLocks noChangeArrowheads="1"/>
          </p:cNvSpPr>
          <p:nvPr/>
        </p:nvSpPr>
        <p:spPr bwMode="auto">
          <a:xfrm>
            <a:off x="4458891" y="2669382"/>
            <a:ext cx="108347" cy="10834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9" name="Rectangle 19">
            <a:extLst>
              <a:ext uri="{FF2B5EF4-FFF2-40B4-BE49-F238E27FC236}">
                <a16:creationId xmlns:a16="http://schemas.microsoft.com/office/drawing/2014/main" id="{50327BE8-9B7A-4F4B-92DE-1C70C1ED8835}"/>
              </a:ext>
            </a:extLst>
          </p:cNvPr>
          <p:cNvSpPr>
            <a:spLocks noChangeArrowheads="1"/>
          </p:cNvSpPr>
          <p:nvPr/>
        </p:nvSpPr>
        <p:spPr bwMode="auto">
          <a:xfrm>
            <a:off x="4513660" y="3480197"/>
            <a:ext cx="108347" cy="10834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0" name="Text Box 23">
            <a:extLst>
              <a:ext uri="{FF2B5EF4-FFF2-40B4-BE49-F238E27FC236}">
                <a16:creationId xmlns:a16="http://schemas.microsoft.com/office/drawing/2014/main" id="{0F74FB56-5F92-914A-B8E5-B9715F70DC91}"/>
              </a:ext>
            </a:extLst>
          </p:cNvPr>
          <p:cNvSpPr txBox="1">
            <a:spLocks noChangeArrowheads="1"/>
          </p:cNvSpPr>
          <p:nvPr/>
        </p:nvSpPr>
        <p:spPr bwMode="auto">
          <a:xfrm>
            <a:off x="2568179" y="3807853"/>
            <a:ext cx="1912896"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500" dirty="0"/>
              <a:t>search volume </a:t>
            </a:r>
            <a:r>
              <a:rPr lang="en-US" altLang="en-US" sz="1500" dirty="0">
                <a:sym typeface="Symbol" pitchFamily="2" charset="2"/>
              </a:rPr>
              <a:t></a:t>
            </a:r>
            <a:r>
              <a:rPr lang="en-US" altLang="en-US" sz="1500" dirty="0"/>
              <a:t> </a:t>
            </a:r>
            <a:r>
              <a:rPr lang="en-US" altLang="en-US" sz="1500" dirty="0">
                <a:sym typeface="Symbol" pitchFamily="2" charset="2"/>
              </a:rPr>
              <a:t></a:t>
            </a:r>
            <a:r>
              <a:rPr lang="en-US" altLang="en-US" sz="1350" dirty="0">
                <a:sym typeface="Symbol" pitchFamily="2" charset="2"/>
              </a:rPr>
              <a:t></a:t>
            </a:r>
            <a:r>
              <a:rPr lang="da-DK" altLang="en-US" sz="1500" i="1" dirty="0" err="1"/>
              <a:t>w</a:t>
            </a:r>
            <a:r>
              <a:rPr lang="da-DK" altLang="en-US" sz="1500" i="1" baseline="30000" dirty="0" err="1"/>
              <a:t>q</a:t>
            </a:r>
            <a:r>
              <a:rPr lang="en-US" altLang="en-US" sz="1500" dirty="0"/>
              <a:t> </a:t>
            </a:r>
          </a:p>
        </p:txBody>
      </p:sp>
      <p:sp>
        <p:nvSpPr>
          <p:cNvPr id="21" name="Rectangle 25">
            <a:extLst>
              <a:ext uri="{FF2B5EF4-FFF2-40B4-BE49-F238E27FC236}">
                <a16:creationId xmlns:a16="http://schemas.microsoft.com/office/drawing/2014/main" id="{467E6E0B-28F1-494E-8D81-42C2FD7E0FBF}"/>
              </a:ext>
            </a:extLst>
          </p:cNvPr>
          <p:cNvSpPr>
            <a:spLocks noChangeArrowheads="1"/>
          </p:cNvSpPr>
          <p:nvPr/>
        </p:nvSpPr>
        <p:spPr bwMode="auto">
          <a:xfrm>
            <a:off x="4779169" y="29146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2" name="Rectangle 26">
            <a:extLst>
              <a:ext uri="{FF2B5EF4-FFF2-40B4-BE49-F238E27FC236}">
                <a16:creationId xmlns:a16="http://schemas.microsoft.com/office/drawing/2014/main" id="{46ED264E-4B7A-7D45-848E-B49F9E8EF743}"/>
              </a:ext>
            </a:extLst>
          </p:cNvPr>
          <p:cNvSpPr>
            <a:spLocks noChangeArrowheads="1"/>
          </p:cNvSpPr>
          <p:nvPr/>
        </p:nvSpPr>
        <p:spPr bwMode="auto">
          <a:xfrm>
            <a:off x="4722019" y="31432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3" name="Rectangle 27">
            <a:extLst>
              <a:ext uri="{FF2B5EF4-FFF2-40B4-BE49-F238E27FC236}">
                <a16:creationId xmlns:a16="http://schemas.microsoft.com/office/drawing/2014/main" id="{FD2823D5-7FF8-0A4A-BADD-233BF435CE83}"/>
              </a:ext>
            </a:extLst>
          </p:cNvPr>
          <p:cNvSpPr>
            <a:spLocks noChangeArrowheads="1"/>
          </p:cNvSpPr>
          <p:nvPr/>
        </p:nvSpPr>
        <p:spPr bwMode="auto">
          <a:xfrm>
            <a:off x="4722019" y="33718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4" name="Rectangle 28">
            <a:extLst>
              <a:ext uri="{FF2B5EF4-FFF2-40B4-BE49-F238E27FC236}">
                <a16:creationId xmlns:a16="http://schemas.microsoft.com/office/drawing/2014/main" id="{BECEEAEE-A9DD-E543-9ED7-D050D4069255}"/>
              </a:ext>
            </a:extLst>
          </p:cNvPr>
          <p:cNvSpPr>
            <a:spLocks noChangeArrowheads="1"/>
          </p:cNvSpPr>
          <p:nvPr/>
        </p:nvSpPr>
        <p:spPr bwMode="auto">
          <a:xfrm>
            <a:off x="4722019" y="36004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5" name="Rectangle 29">
            <a:extLst>
              <a:ext uri="{FF2B5EF4-FFF2-40B4-BE49-F238E27FC236}">
                <a16:creationId xmlns:a16="http://schemas.microsoft.com/office/drawing/2014/main" id="{013621F9-8193-114A-ABA8-00BAB952B11B}"/>
              </a:ext>
            </a:extLst>
          </p:cNvPr>
          <p:cNvSpPr>
            <a:spLocks noChangeArrowheads="1"/>
          </p:cNvSpPr>
          <p:nvPr/>
        </p:nvSpPr>
        <p:spPr bwMode="auto">
          <a:xfrm>
            <a:off x="4779169" y="38290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Tree>
    <p:extLst>
      <p:ext uri="{BB962C8B-B14F-4D97-AF65-F5344CB8AC3E}">
        <p14:creationId xmlns:p14="http://schemas.microsoft.com/office/powerpoint/2010/main" val="2100547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BED5597-C242-0B4A-832A-64CC15CD716D}"/>
              </a:ext>
            </a:extLst>
          </p:cNvPr>
          <p:cNvGrpSpPr/>
          <p:nvPr/>
        </p:nvGrpSpPr>
        <p:grpSpPr>
          <a:xfrm>
            <a:off x="173982" y="1382727"/>
            <a:ext cx="4395187" cy="3724843"/>
            <a:chOff x="2289766" y="1090196"/>
            <a:chExt cx="6711020" cy="5498519"/>
          </a:xfrm>
        </p:grpSpPr>
        <p:sp>
          <p:nvSpPr>
            <p:cNvPr id="6145" name="Line 11">
              <a:extLst>
                <a:ext uri="{FF2B5EF4-FFF2-40B4-BE49-F238E27FC236}">
                  <a16:creationId xmlns:a16="http://schemas.microsoft.com/office/drawing/2014/main" id="{FD1073B1-1AA6-4F44-9FDA-336941599B38}"/>
                </a:ext>
              </a:extLst>
            </p:cNvPr>
            <p:cNvSpPr>
              <a:spLocks noChangeShapeType="1"/>
            </p:cNvSpPr>
            <p:nvPr/>
          </p:nvSpPr>
          <p:spPr bwMode="auto">
            <a:xfrm flipV="1">
              <a:off x="5410489" y="2069498"/>
              <a:ext cx="15841" cy="3597498"/>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lIns="68579" tIns="34289" rIns="68579" bIns="34289"/>
            <a:lstStyle/>
            <a:p>
              <a:endParaRPr lang="en-US" sz="1225"/>
            </a:p>
          </p:txBody>
        </p:sp>
        <p:sp>
          <p:nvSpPr>
            <p:cNvPr id="6146" name="Freeform 12">
              <a:extLst>
                <a:ext uri="{FF2B5EF4-FFF2-40B4-BE49-F238E27FC236}">
                  <a16:creationId xmlns:a16="http://schemas.microsoft.com/office/drawing/2014/main" id="{D1C5DFA8-553C-EC46-A11A-5D1890554AEA}"/>
                </a:ext>
              </a:extLst>
            </p:cNvPr>
            <p:cNvSpPr>
              <a:spLocks/>
            </p:cNvSpPr>
            <p:nvPr/>
          </p:nvSpPr>
          <p:spPr bwMode="auto">
            <a:xfrm>
              <a:off x="2857101" y="2052216"/>
              <a:ext cx="4991564" cy="3548533"/>
            </a:xfrm>
            <a:custGeom>
              <a:avLst/>
              <a:gdLst>
                <a:gd name="T0" fmla="*/ 0 w 3402"/>
                <a:gd name="T1" fmla="*/ 2147483646 h 2283"/>
                <a:gd name="T2" fmla="*/ 2147483646 w 3402"/>
                <a:gd name="T3" fmla="*/ 2147483646 h 2283"/>
                <a:gd name="T4" fmla="*/ 2147483646 w 3402"/>
                <a:gd name="T5" fmla="*/ 2147483646 h 2283"/>
                <a:gd name="T6" fmla="*/ 2147483646 w 3402"/>
                <a:gd name="T7" fmla="*/ 2147483646 h 2283"/>
                <a:gd name="T8" fmla="*/ 2147483646 w 3402"/>
                <a:gd name="T9" fmla="*/ 2147483646 h 2283"/>
                <a:gd name="T10" fmla="*/ 2147483646 w 3402"/>
                <a:gd name="T11" fmla="*/ 2147483646 h 2283"/>
                <a:gd name="T12" fmla="*/ 2147483646 w 3402"/>
                <a:gd name="T13" fmla="*/ 2147483646 h 2283"/>
                <a:gd name="T14" fmla="*/ 2147483646 w 3402"/>
                <a:gd name="T15" fmla="*/ 2147483646 h 2283"/>
                <a:gd name="T16" fmla="*/ 2147483646 w 3402"/>
                <a:gd name="T17" fmla="*/ 2147483646 h 2283"/>
                <a:gd name="T18" fmla="*/ 2147483646 w 3402"/>
                <a:gd name="T19" fmla="*/ 2147483646 h 2283"/>
                <a:gd name="T20" fmla="*/ 2147483646 w 3402"/>
                <a:gd name="T21" fmla="*/ 2147483646 h 2283"/>
                <a:gd name="T22" fmla="*/ 2147483646 w 3402"/>
                <a:gd name="T23" fmla="*/ 2147483646 h 2283"/>
                <a:gd name="T24" fmla="*/ 2147483646 w 3402"/>
                <a:gd name="T25" fmla="*/ 2147483646 h 2283"/>
                <a:gd name="T26" fmla="*/ 2147483646 w 3402"/>
                <a:gd name="T27" fmla="*/ 2147483646 h 2283"/>
                <a:gd name="T28" fmla="*/ 2147483646 w 3402"/>
                <a:gd name="T29" fmla="*/ 2147483646 h 2283"/>
                <a:gd name="T30" fmla="*/ 2147483646 w 3402"/>
                <a:gd name="T31" fmla="*/ 2147483646 h 2283"/>
                <a:gd name="T32" fmla="*/ 2147483646 w 3402"/>
                <a:gd name="T33" fmla="*/ 2147483646 h 2283"/>
                <a:gd name="T34" fmla="*/ 2147483646 w 3402"/>
                <a:gd name="T35" fmla="*/ 2147483646 h 2283"/>
                <a:gd name="T36" fmla="*/ 2147483646 w 3402"/>
                <a:gd name="T37" fmla="*/ 2147483646 h 2283"/>
                <a:gd name="T38" fmla="*/ 2147483646 w 3402"/>
                <a:gd name="T39" fmla="*/ 2147483646 h 2283"/>
                <a:gd name="T40" fmla="*/ 2147483646 w 3402"/>
                <a:gd name="T41" fmla="*/ 2147483646 h 2283"/>
                <a:gd name="T42" fmla="*/ 2147483646 w 3402"/>
                <a:gd name="T43" fmla="*/ 2147483646 h 2283"/>
                <a:gd name="T44" fmla="*/ 2147483646 w 3402"/>
                <a:gd name="T45" fmla="*/ 2147483646 h 2283"/>
                <a:gd name="T46" fmla="*/ 2147483646 w 3402"/>
                <a:gd name="T47" fmla="*/ 2147483646 h 2283"/>
                <a:gd name="T48" fmla="*/ 2147483646 w 3402"/>
                <a:gd name="T49" fmla="*/ 2147483646 h 2283"/>
                <a:gd name="T50" fmla="*/ 2147483646 w 3402"/>
                <a:gd name="T51" fmla="*/ 2147483646 h 228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402" h="2283">
                  <a:moveTo>
                    <a:pt x="0" y="2277"/>
                  </a:moveTo>
                  <a:cubicBezTo>
                    <a:pt x="49" y="2269"/>
                    <a:pt x="98" y="2262"/>
                    <a:pt x="150" y="2253"/>
                  </a:cubicBezTo>
                  <a:cubicBezTo>
                    <a:pt x="202" y="2244"/>
                    <a:pt x="261" y="2237"/>
                    <a:pt x="312" y="2223"/>
                  </a:cubicBezTo>
                  <a:cubicBezTo>
                    <a:pt x="363" y="2209"/>
                    <a:pt x="405" y="2197"/>
                    <a:pt x="456" y="2169"/>
                  </a:cubicBezTo>
                  <a:cubicBezTo>
                    <a:pt x="507" y="2141"/>
                    <a:pt x="568" y="2100"/>
                    <a:pt x="618" y="2055"/>
                  </a:cubicBezTo>
                  <a:cubicBezTo>
                    <a:pt x="668" y="2010"/>
                    <a:pt x="710" y="1963"/>
                    <a:pt x="756" y="1899"/>
                  </a:cubicBezTo>
                  <a:cubicBezTo>
                    <a:pt x="802" y="1835"/>
                    <a:pt x="852" y="1750"/>
                    <a:pt x="894" y="1671"/>
                  </a:cubicBezTo>
                  <a:cubicBezTo>
                    <a:pt x="936" y="1592"/>
                    <a:pt x="964" y="1529"/>
                    <a:pt x="1008" y="1425"/>
                  </a:cubicBezTo>
                  <a:cubicBezTo>
                    <a:pt x="1052" y="1321"/>
                    <a:pt x="1103" y="1184"/>
                    <a:pt x="1158" y="1047"/>
                  </a:cubicBezTo>
                  <a:cubicBezTo>
                    <a:pt x="1213" y="910"/>
                    <a:pt x="1285" y="729"/>
                    <a:pt x="1338" y="603"/>
                  </a:cubicBezTo>
                  <a:cubicBezTo>
                    <a:pt x="1391" y="477"/>
                    <a:pt x="1434" y="372"/>
                    <a:pt x="1476" y="291"/>
                  </a:cubicBezTo>
                  <a:cubicBezTo>
                    <a:pt x="1518" y="210"/>
                    <a:pt x="1553" y="163"/>
                    <a:pt x="1590" y="117"/>
                  </a:cubicBezTo>
                  <a:cubicBezTo>
                    <a:pt x="1627" y="71"/>
                    <a:pt x="1659" y="30"/>
                    <a:pt x="1698" y="15"/>
                  </a:cubicBezTo>
                  <a:cubicBezTo>
                    <a:pt x="1737" y="0"/>
                    <a:pt x="1780" y="7"/>
                    <a:pt x="1824" y="27"/>
                  </a:cubicBezTo>
                  <a:cubicBezTo>
                    <a:pt x="1868" y="47"/>
                    <a:pt x="1912" y="65"/>
                    <a:pt x="1962" y="135"/>
                  </a:cubicBezTo>
                  <a:cubicBezTo>
                    <a:pt x="2012" y="205"/>
                    <a:pt x="2073" y="333"/>
                    <a:pt x="2124" y="447"/>
                  </a:cubicBezTo>
                  <a:cubicBezTo>
                    <a:pt x="2175" y="561"/>
                    <a:pt x="2224" y="710"/>
                    <a:pt x="2268" y="819"/>
                  </a:cubicBezTo>
                  <a:cubicBezTo>
                    <a:pt x="2312" y="928"/>
                    <a:pt x="2347" y="1005"/>
                    <a:pt x="2388" y="1101"/>
                  </a:cubicBezTo>
                  <a:cubicBezTo>
                    <a:pt x="2429" y="1197"/>
                    <a:pt x="2469" y="1296"/>
                    <a:pt x="2514" y="1395"/>
                  </a:cubicBezTo>
                  <a:cubicBezTo>
                    <a:pt x="2559" y="1494"/>
                    <a:pt x="2605" y="1602"/>
                    <a:pt x="2658" y="1695"/>
                  </a:cubicBezTo>
                  <a:cubicBezTo>
                    <a:pt x="2711" y="1788"/>
                    <a:pt x="2787" y="1893"/>
                    <a:pt x="2832" y="1953"/>
                  </a:cubicBezTo>
                  <a:cubicBezTo>
                    <a:pt x="2877" y="2013"/>
                    <a:pt x="2889" y="2020"/>
                    <a:pt x="2928" y="2055"/>
                  </a:cubicBezTo>
                  <a:cubicBezTo>
                    <a:pt x="2967" y="2090"/>
                    <a:pt x="3024" y="2136"/>
                    <a:pt x="3066" y="2163"/>
                  </a:cubicBezTo>
                  <a:cubicBezTo>
                    <a:pt x="3108" y="2190"/>
                    <a:pt x="3135" y="2199"/>
                    <a:pt x="3180" y="2217"/>
                  </a:cubicBezTo>
                  <a:cubicBezTo>
                    <a:pt x="3225" y="2235"/>
                    <a:pt x="3299" y="2260"/>
                    <a:pt x="3336" y="2271"/>
                  </a:cubicBezTo>
                  <a:cubicBezTo>
                    <a:pt x="3373" y="2282"/>
                    <a:pt x="3393" y="2279"/>
                    <a:pt x="3402" y="2283"/>
                  </a:cubicBezTo>
                </a:path>
              </a:pathLst>
            </a:custGeom>
            <a:noFill/>
            <a:ln w="38100" cmpd="sng">
              <a:solidFill>
                <a:srgbClr val="FF3300"/>
              </a:solidFill>
              <a:round/>
              <a:headEnd/>
              <a:tailEnd/>
            </a:ln>
            <a:extLst>
              <a:ext uri="{909E8E84-426E-40DD-AFC4-6F175D3DCCD1}">
                <a14:hiddenFill xmlns:a14="http://schemas.microsoft.com/office/drawing/2010/main">
                  <a:solidFill>
                    <a:srgbClr val="FFFFFF"/>
                  </a:solidFill>
                </a14:hiddenFill>
              </a:ext>
            </a:extLst>
          </p:spPr>
          <p:txBody>
            <a:bodyPr lIns="68579" tIns="34289" rIns="68579" bIns="34289"/>
            <a:lstStyle/>
            <a:p>
              <a:endParaRPr lang="en-US" sz="1225"/>
            </a:p>
          </p:txBody>
        </p:sp>
        <p:sp>
          <p:nvSpPr>
            <p:cNvPr id="6147" name="Line 14">
              <a:extLst>
                <a:ext uri="{FF2B5EF4-FFF2-40B4-BE49-F238E27FC236}">
                  <a16:creationId xmlns:a16="http://schemas.microsoft.com/office/drawing/2014/main" id="{9CE2C5EB-6E5F-474C-83A2-922962CBB0DA}"/>
                </a:ext>
              </a:extLst>
            </p:cNvPr>
            <p:cNvSpPr>
              <a:spLocks noChangeShapeType="1"/>
            </p:cNvSpPr>
            <p:nvPr/>
          </p:nvSpPr>
          <p:spPr bwMode="auto">
            <a:xfrm flipV="1">
              <a:off x="7867387" y="3283545"/>
              <a:ext cx="4320" cy="2390651"/>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lIns="68579" tIns="34289" rIns="68579" bIns="34289"/>
            <a:lstStyle/>
            <a:p>
              <a:endParaRPr lang="en-US" sz="1225"/>
            </a:p>
          </p:txBody>
        </p:sp>
        <p:sp>
          <p:nvSpPr>
            <p:cNvPr id="6148" name="Line 15">
              <a:extLst>
                <a:ext uri="{FF2B5EF4-FFF2-40B4-BE49-F238E27FC236}">
                  <a16:creationId xmlns:a16="http://schemas.microsoft.com/office/drawing/2014/main" id="{3F88F45F-3F8B-424A-A500-0A33045265D0}"/>
                </a:ext>
              </a:extLst>
            </p:cNvPr>
            <p:cNvSpPr>
              <a:spLocks noChangeShapeType="1"/>
            </p:cNvSpPr>
            <p:nvPr/>
          </p:nvSpPr>
          <p:spPr bwMode="auto">
            <a:xfrm>
              <a:off x="2867182" y="1343662"/>
              <a:ext cx="0" cy="42945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79" tIns="34289" rIns="68579" bIns="34289"/>
            <a:lstStyle/>
            <a:p>
              <a:endParaRPr lang="en-US" sz="1225"/>
            </a:p>
          </p:txBody>
        </p:sp>
        <p:sp>
          <p:nvSpPr>
            <p:cNvPr id="6149" name="Line 16">
              <a:extLst>
                <a:ext uri="{FF2B5EF4-FFF2-40B4-BE49-F238E27FC236}">
                  <a16:creationId xmlns:a16="http://schemas.microsoft.com/office/drawing/2014/main" id="{A217C101-4B30-E847-BAEA-F6553F2480FC}"/>
                </a:ext>
              </a:extLst>
            </p:cNvPr>
            <p:cNvSpPr>
              <a:spLocks noChangeShapeType="1"/>
            </p:cNvSpPr>
            <p:nvPr/>
          </p:nvSpPr>
          <p:spPr bwMode="auto">
            <a:xfrm>
              <a:off x="2875823" y="5629552"/>
              <a:ext cx="61249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79" tIns="34289" rIns="68579" bIns="34289"/>
            <a:lstStyle/>
            <a:p>
              <a:endParaRPr lang="en-US" sz="1225"/>
            </a:p>
          </p:txBody>
        </p:sp>
        <p:sp>
          <p:nvSpPr>
            <p:cNvPr id="6150" name="Text Box 58">
              <a:extLst>
                <a:ext uri="{FF2B5EF4-FFF2-40B4-BE49-F238E27FC236}">
                  <a16:creationId xmlns:a16="http://schemas.microsoft.com/office/drawing/2014/main" id="{54ECD8EA-33F0-7546-903D-B5744B6FB652}"/>
                </a:ext>
              </a:extLst>
            </p:cNvPr>
            <p:cNvSpPr txBox="1">
              <a:spLocks noChangeArrowheads="1"/>
            </p:cNvSpPr>
            <p:nvPr/>
          </p:nvSpPr>
          <p:spPr bwMode="auto">
            <a:xfrm>
              <a:off x="4120298" y="6199033"/>
              <a:ext cx="3606139" cy="389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p>
              <a:pPr eaLnBrk="1">
                <a:lnSpc>
                  <a:spcPct val="93000"/>
                </a:lnSpc>
                <a:spcBef>
                  <a:spcPct val="50000"/>
                </a:spcBef>
                <a:buClr>
                  <a:srgbClr val="000000"/>
                </a:buClr>
                <a:buSzPct val="45000"/>
                <a:buFont typeface="Wingdings" pitchFamily="2" charset="2"/>
                <a:buNone/>
              </a:pPr>
              <a:r>
                <a:rPr lang="en-GB" altLang="en-US" sz="1361" dirty="0">
                  <a:solidFill>
                    <a:srgbClr val="000000"/>
                  </a:solidFill>
                </a:rPr>
                <a:t>Individual body weight w</a:t>
              </a:r>
            </a:p>
          </p:txBody>
        </p:sp>
        <p:sp>
          <p:nvSpPr>
            <p:cNvPr id="6151" name="AutoShape 61">
              <a:extLst>
                <a:ext uri="{FF2B5EF4-FFF2-40B4-BE49-F238E27FC236}">
                  <a16:creationId xmlns:a16="http://schemas.microsoft.com/office/drawing/2014/main" id="{640B5B63-DFD6-E543-B17E-B6872C041A07}"/>
                </a:ext>
              </a:extLst>
            </p:cNvPr>
            <p:cNvSpPr>
              <a:spLocks/>
            </p:cNvSpPr>
            <p:nvPr/>
          </p:nvSpPr>
          <p:spPr bwMode="auto">
            <a:xfrm rot="16200000">
              <a:off x="4052426" y="4671852"/>
              <a:ext cx="203061" cy="2492901"/>
            </a:xfrm>
            <a:prstGeom prst="leftBrace">
              <a:avLst>
                <a:gd name="adj1" fmla="val 102192"/>
                <a:gd name="adj2" fmla="val 50000"/>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vert="eaVert" wrap="none" lIns="68579" tIns="34289" rIns="68579" bIns="34289" anchor="ctr"/>
            <a:lstStyle/>
            <a:p>
              <a:pPr algn="ctr" eaLnBrk="1">
                <a:lnSpc>
                  <a:spcPct val="93000"/>
                </a:lnSpc>
                <a:buClr>
                  <a:srgbClr val="000000"/>
                </a:buClr>
                <a:buSzPct val="45000"/>
                <a:buFont typeface="Wingdings" pitchFamily="2" charset="2"/>
                <a:buNone/>
              </a:pPr>
              <a:endParaRPr lang="en-US" altLang="en-US" sz="1361">
                <a:solidFill>
                  <a:srgbClr val="000000"/>
                </a:solidFill>
              </a:endParaRPr>
            </a:p>
          </p:txBody>
        </p:sp>
        <p:sp>
          <p:nvSpPr>
            <p:cNvPr id="6152" name="Text Box 71">
              <a:extLst>
                <a:ext uri="{FF2B5EF4-FFF2-40B4-BE49-F238E27FC236}">
                  <a16:creationId xmlns:a16="http://schemas.microsoft.com/office/drawing/2014/main" id="{2B544EB6-F345-A04C-A9DC-8806692075A4}"/>
                </a:ext>
              </a:extLst>
            </p:cNvPr>
            <p:cNvSpPr txBox="1">
              <a:spLocks noChangeArrowheads="1"/>
            </p:cNvSpPr>
            <p:nvPr/>
          </p:nvSpPr>
          <p:spPr bwMode="auto">
            <a:xfrm rot="16200000">
              <a:off x="256908" y="3123054"/>
              <a:ext cx="4468790" cy="403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p>
              <a:pPr eaLnBrk="1">
                <a:lnSpc>
                  <a:spcPct val="93000"/>
                </a:lnSpc>
                <a:spcBef>
                  <a:spcPct val="50000"/>
                </a:spcBef>
                <a:buClr>
                  <a:srgbClr val="000000"/>
                </a:buClr>
                <a:buSzPct val="45000"/>
                <a:buFont typeface="Wingdings" pitchFamily="2" charset="2"/>
                <a:buNone/>
              </a:pPr>
              <a:r>
                <a:rPr lang="en-GB" altLang="en-US" sz="1361">
                  <a:solidFill>
                    <a:srgbClr val="000000"/>
                  </a:solidFill>
                </a:rPr>
                <a:t>Probability of eating encountered prey</a:t>
              </a:r>
            </a:p>
          </p:txBody>
        </p:sp>
        <p:pic>
          <p:nvPicPr>
            <p:cNvPr id="6153" name="Picture 1">
              <a:extLst>
                <a:ext uri="{FF2B5EF4-FFF2-40B4-BE49-F238E27FC236}">
                  <a16:creationId xmlns:a16="http://schemas.microsoft.com/office/drawing/2014/main" id="{87F4243C-6FEC-DE42-9629-E4A394512DAF}"/>
                </a:ext>
              </a:extLst>
            </p:cNvPr>
            <p:cNvPicPr>
              <a:picLocks noChangeAspect="1"/>
            </p:cNvPicPr>
            <p:nvPr/>
          </p:nvPicPr>
          <p:blipFill>
            <a:blip r:embed="rId3">
              <a:extLst>
                <a:ext uri="{28A0092B-C50C-407E-A947-70E740481C1C}">
                  <a14:useLocalDpi xmlns:a14="http://schemas.microsoft.com/office/drawing/2010/main" val="0"/>
                </a:ext>
              </a:extLst>
            </a:blip>
            <a:srcRect r="43182" b="30051"/>
            <a:stretch>
              <a:fillRect/>
            </a:stretch>
          </p:blipFill>
          <p:spPr bwMode="auto">
            <a:xfrm flipH="1">
              <a:off x="6964411" y="3283545"/>
              <a:ext cx="1768506" cy="119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18">
              <a:extLst>
                <a:ext uri="{FF2B5EF4-FFF2-40B4-BE49-F238E27FC236}">
                  <a16:creationId xmlns:a16="http://schemas.microsoft.com/office/drawing/2014/main" id="{6526C4FF-44E3-5D4F-B39F-F8A49120C4AD}"/>
                </a:ext>
              </a:extLst>
            </p:cNvPr>
            <p:cNvPicPr>
              <a:picLocks noChangeAspect="1"/>
            </p:cNvPicPr>
            <p:nvPr/>
          </p:nvPicPr>
          <p:blipFill>
            <a:blip r:embed="rId3">
              <a:extLst>
                <a:ext uri="{28A0092B-C50C-407E-A947-70E740481C1C}">
                  <a14:useLocalDpi xmlns:a14="http://schemas.microsoft.com/office/drawing/2010/main" val="0"/>
                </a:ext>
              </a:extLst>
            </a:blip>
            <a:srcRect l="54370" t="16371" r="18294" b="43631"/>
            <a:stretch>
              <a:fillRect/>
            </a:stretch>
          </p:blipFill>
          <p:spPr bwMode="auto">
            <a:xfrm flipH="1">
              <a:off x="5000046" y="2942230"/>
              <a:ext cx="851130" cy="68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BFE6D19C-8269-EA4C-BC4A-F1A85EB6BF75}"/>
                  </a:ext>
                </a:extLst>
              </p:cNvPr>
              <p:cNvSpPr>
                <a:spLocks noChangeArrowheads="1"/>
              </p:cNvSpPr>
              <p:nvPr/>
            </p:nvSpPr>
            <p:spPr bwMode="auto">
              <a:xfrm>
                <a:off x="454688" y="420347"/>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225" dirty="0">
                    <a:solidFill>
                      <a:schemeClr val="dk1"/>
                    </a:solidFill>
                  </a:rPr>
                  <a:t>Suitable prey</a:t>
                </a:r>
              </a:p>
              <a:p>
                <a:pPr algn="ctr">
                  <a:lnSpc>
                    <a:spcPct val="93000"/>
                  </a:lnSpc>
                  <a:buClr>
                    <a:srgbClr val="000000"/>
                  </a:buClr>
                  <a:buSzPct val="45000"/>
                  <a:defRPr/>
                </a:pPr>
                <a14:m>
                  <m:oMathPara xmlns:m="http://schemas.openxmlformats.org/officeDocument/2006/math">
                    <m:oMathParaPr>
                      <m:jc m:val="centerGroup"/>
                    </m:oMathParaPr>
                    <m:oMath xmlns:m="http://schemas.openxmlformats.org/officeDocument/2006/math">
                      <m:r>
                        <a:rPr lang="en-US" sz="1225" i="1">
                          <a:solidFill>
                            <a:schemeClr val="dk1"/>
                          </a:solidFill>
                          <a:latin typeface="Cambria Math" panose="02040503050406030204" pitchFamily="18" charset="0"/>
                          <a:ea typeface="Cambria Math" panose="02040503050406030204" pitchFamily="18" charset="0"/>
                        </a:rPr>
                        <m:t>𝛽</m:t>
                      </m:r>
                      <m:r>
                        <a:rPr lang="en-AU" sz="1225" i="1">
                          <a:solidFill>
                            <a:schemeClr val="dk1"/>
                          </a:solidFill>
                          <a:latin typeface="Cambria Math" panose="02040503050406030204" pitchFamily="18" charset="0"/>
                          <a:ea typeface="Cambria Math" panose="02040503050406030204" pitchFamily="18" charset="0"/>
                        </a:rPr>
                        <m:t>,</m:t>
                      </m:r>
                      <m:r>
                        <a:rPr lang="en-AU" sz="1225" i="1">
                          <a:solidFill>
                            <a:schemeClr val="dk1"/>
                          </a:solidFill>
                          <a:latin typeface="Cambria Math" panose="02040503050406030204" pitchFamily="18" charset="0"/>
                          <a:ea typeface="Cambria Math" panose="02040503050406030204" pitchFamily="18" charset="0"/>
                        </a:rPr>
                        <m:t>𝜎</m:t>
                      </m:r>
                      <m:r>
                        <a:rPr lang="en-AU" sz="1225" i="1">
                          <a:solidFill>
                            <a:schemeClr val="dk1"/>
                          </a:solidFill>
                          <a:latin typeface="Cambria Math" panose="02040503050406030204" pitchFamily="18" charset="0"/>
                          <a:ea typeface="Cambria Math" panose="02040503050406030204" pitchFamily="18" charset="0"/>
                        </a:rPr>
                        <m:t>,</m:t>
                      </m:r>
                      <m:r>
                        <a:rPr lang="en-AU" sz="1225" i="1">
                          <a:solidFill>
                            <a:schemeClr val="dk1"/>
                          </a:solidFill>
                          <a:latin typeface="Cambria Math" panose="02040503050406030204" pitchFamily="18" charset="0"/>
                          <a:ea typeface="Cambria Math" panose="02040503050406030204" pitchFamily="18" charset="0"/>
                        </a:rPr>
                        <m:t>𝜃</m:t>
                      </m:r>
                    </m:oMath>
                  </m:oMathPara>
                </a14:m>
                <a:endParaRPr lang="en-US" sz="1225" dirty="0">
                  <a:solidFill>
                    <a:schemeClr val="dk1"/>
                  </a:solidFill>
                </a:endParaRPr>
              </a:p>
            </p:txBody>
          </p:sp>
        </mc:Choice>
        <mc:Fallback xmlns="">
          <p:sp>
            <p:nvSpPr>
              <p:cNvPr id="14" name="Rounded Rectangle 13">
                <a:extLst>
                  <a:ext uri="{FF2B5EF4-FFF2-40B4-BE49-F238E27FC236}">
                    <a16:creationId xmlns:a16="http://schemas.microsoft.com/office/drawing/2014/main" id="{BFE6D19C-8269-EA4C-BC4A-F1A85EB6BF75}"/>
                  </a:ext>
                </a:extLst>
              </p:cNvPr>
              <p:cNvSpPr>
                <a:spLocks noRot="1" noChangeAspect="1" noMove="1" noResize="1" noEditPoints="1" noAdjustHandles="1" noChangeArrowheads="1" noChangeShapeType="1" noTextEdit="1"/>
              </p:cNvSpPr>
              <p:nvPr/>
            </p:nvSpPr>
            <p:spPr bwMode="auto">
              <a:xfrm>
                <a:off x="454688" y="420347"/>
                <a:ext cx="1168683" cy="634026"/>
              </a:xfrm>
              <a:prstGeom prst="roundRect">
                <a:avLst>
                  <a:gd name="adj" fmla="val 16667"/>
                </a:avLst>
              </a:prstGeom>
              <a:blipFill>
                <a:blip r:embed="rId4"/>
                <a:stretch>
                  <a:fillRect/>
                </a:stretch>
              </a:blipFill>
              <a:ln w="9525">
                <a:solidFill>
                  <a:srgbClr val="000000"/>
                </a:solidFill>
                <a:round/>
                <a:headEnd/>
                <a:tailEnd/>
              </a:ln>
              <a:effectLst>
                <a:outerShdw blurRad="40000" dist="20000" dir="5400000" rotWithShape="0">
                  <a:srgbClr val="808080">
                    <a:alpha val="37999"/>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7CA5EB4-FB39-734C-8FEB-A8A389358804}"/>
                  </a:ext>
                </a:extLst>
              </p:cNvPr>
              <p:cNvSpPr txBox="1"/>
              <p:nvPr/>
            </p:nvSpPr>
            <p:spPr>
              <a:xfrm>
                <a:off x="1841113" y="4481580"/>
                <a:ext cx="894669" cy="300082"/>
              </a:xfrm>
              <a:prstGeom prst="rect">
                <a:avLst/>
              </a:prstGeom>
              <a:noFill/>
            </p:spPr>
            <p:txBody>
              <a:bodyPr wrap="none" rtlCol="0">
                <a:spAutoFit/>
              </a:bodyPr>
              <a:lstStyle/>
              <a:p>
                <a:r>
                  <a:rPr lang="en-US" sz="1350" dirty="0" err="1">
                    <a:solidFill>
                      <a:schemeClr val="dk1"/>
                    </a:solidFill>
                    <a:ea typeface="Cambria Math" panose="02040503050406030204" pitchFamily="18" charset="0"/>
                  </a:rPr>
                  <a:t>w</a:t>
                </a:r>
                <a:r>
                  <a:rPr lang="en-US" sz="1350" baseline="-25000" dirty="0" err="1">
                    <a:solidFill>
                      <a:schemeClr val="dk1"/>
                    </a:solidFill>
                    <a:ea typeface="Cambria Math" panose="02040503050406030204" pitchFamily="18" charset="0"/>
                  </a:rPr>
                  <a:t>predator</a:t>
                </a:r>
                <a:r>
                  <a:rPr lang="en-US" sz="1350" dirty="0">
                    <a:solidFill>
                      <a:schemeClr val="dk1"/>
                    </a:solidFill>
                    <a:ea typeface="Cambria Math" panose="02040503050406030204" pitchFamily="18" charset="0"/>
                  </a:rPr>
                  <a:t>/</a:t>
                </a:r>
                <a14:m>
                  <m:oMath xmlns:m="http://schemas.openxmlformats.org/officeDocument/2006/math">
                    <m:r>
                      <a:rPr lang="en-US" sz="1350" i="1">
                        <a:solidFill>
                          <a:schemeClr val="dk1"/>
                        </a:solidFill>
                        <a:latin typeface="Cambria Math" panose="02040503050406030204" pitchFamily="18" charset="0"/>
                        <a:ea typeface="Cambria Math" panose="02040503050406030204" pitchFamily="18" charset="0"/>
                      </a:rPr>
                      <m:t>𝛽</m:t>
                    </m:r>
                  </m:oMath>
                </a14:m>
                <a:endParaRPr lang="en-US" sz="1350" dirty="0"/>
              </a:p>
            </p:txBody>
          </p:sp>
        </mc:Choice>
        <mc:Fallback xmlns="">
          <p:sp>
            <p:nvSpPr>
              <p:cNvPr id="5" name="TextBox 4">
                <a:extLst>
                  <a:ext uri="{FF2B5EF4-FFF2-40B4-BE49-F238E27FC236}">
                    <a16:creationId xmlns:a16="http://schemas.microsoft.com/office/drawing/2014/main" id="{17CA5EB4-FB39-734C-8FEB-A8A389358804}"/>
                  </a:ext>
                </a:extLst>
              </p:cNvPr>
              <p:cNvSpPr txBox="1">
                <a:spLocks noRot="1" noChangeAspect="1" noMove="1" noResize="1" noEditPoints="1" noAdjustHandles="1" noChangeArrowheads="1" noChangeShapeType="1" noTextEdit="1"/>
              </p:cNvSpPr>
              <p:nvPr/>
            </p:nvSpPr>
            <p:spPr>
              <a:xfrm>
                <a:off x="1841113" y="4481580"/>
                <a:ext cx="894669" cy="300082"/>
              </a:xfrm>
              <a:prstGeom prst="rect">
                <a:avLst/>
              </a:prstGeom>
              <a:blipFill>
                <a:blip r:embed="rId5"/>
                <a:stretch>
                  <a:fillRect b="-2000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FA8B8F5C-3BFA-784E-8FBB-05B610293089}"/>
              </a:ext>
            </a:extLst>
          </p:cNvPr>
          <p:cNvCxnSpPr>
            <a:cxnSpLocks/>
          </p:cNvCxnSpPr>
          <p:nvPr/>
        </p:nvCxnSpPr>
        <p:spPr>
          <a:xfrm>
            <a:off x="1489472" y="3880255"/>
            <a:ext cx="159795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BC4BEB9-E8D1-614A-87D8-746219356368}"/>
              </a:ext>
            </a:extLst>
          </p:cNvPr>
          <p:cNvSpPr txBox="1"/>
          <p:nvPr/>
        </p:nvSpPr>
        <p:spPr>
          <a:xfrm>
            <a:off x="3665661" y="4477320"/>
            <a:ext cx="717889" cy="300082"/>
          </a:xfrm>
          <a:prstGeom prst="rect">
            <a:avLst/>
          </a:prstGeom>
          <a:noFill/>
        </p:spPr>
        <p:txBody>
          <a:bodyPr wrap="none" rtlCol="0">
            <a:spAutoFit/>
          </a:bodyPr>
          <a:lstStyle/>
          <a:p>
            <a:r>
              <a:rPr lang="en-US" sz="1350" dirty="0" err="1">
                <a:solidFill>
                  <a:schemeClr val="dk1"/>
                </a:solidFill>
                <a:ea typeface="Cambria Math" panose="02040503050406030204" pitchFamily="18" charset="0"/>
              </a:rPr>
              <a:t>w</a:t>
            </a:r>
            <a:r>
              <a:rPr lang="en-US" sz="1350" baseline="-25000" dirty="0" err="1">
                <a:solidFill>
                  <a:schemeClr val="dk1"/>
                </a:solidFill>
                <a:ea typeface="Cambria Math" panose="02040503050406030204" pitchFamily="18" charset="0"/>
              </a:rPr>
              <a:t>predator</a:t>
            </a:r>
            <a:endParaRPr lang="en-US" sz="1350" baseline="-250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8352104-13FE-DC48-B3BE-440412AE5865}"/>
                  </a:ext>
                </a:extLst>
              </p:cNvPr>
              <p:cNvSpPr txBox="1"/>
              <p:nvPr/>
            </p:nvSpPr>
            <p:spPr>
              <a:xfrm>
                <a:off x="2249643" y="3652070"/>
                <a:ext cx="321469"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1350" i="1">
                          <a:solidFill>
                            <a:schemeClr val="dk1"/>
                          </a:solidFill>
                          <a:latin typeface="Cambria Math" panose="02040503050406030204" pitchFamily="18" charset="0"/>
                          <a:ea typeface="Cambria Math" panose="02040503050406030204" pitchFamily="18" charset="0"/>
                        </a:rPr>
                        <m:t>𝜎</m:t>
                      </m:r>
                    </m:oMath>
                  </m:oMathPara>
                </a14:m>
                <a:endParaRPr lang="en-US" sz="1350" dirty="0"/>
              </a:p>
            </p:txBody>
          </p:sp>
        </mc:Choice>
        <mc:Fallback xmlns="">
          <p:sp>
            <p:nvSpPr>
              <p:cNvPr id="9" name="TextBox 8">
                <a:extLst>
                  <a:ext uri="{FF2B5EF4-FFF2-40B4-BE49-F238E27FC236}">
                    <a16:creationId xmlns:a16="http://schemas.microsoft.com/office/drawing/2014/main" id="{D8352104-13FE-DC48-B3BE-440412AE5865}"/>
                  </a:ext>
                </a:extLst>
              </p:cNvPr>
              <p:cNvSpPr txBox="1">
                <a:spLocks noRot="1" noChangeAspect="1" noMove="1" noResize="1" noEditPoints="1" noAdjustHandles="1" noChangeArrowheads="1" noChangeShapeType="1" noTextEdit="1"/>
              </p:cNvSpPr>
              <p:nvPr/>
            </p:nvSpPr>
            <p:spPr>
              <a:xfrm>
                <a:off x="2249643" y="3652070"/>
                <a:ext cx="321469" cy="300082"/>
              </a:xfrm>
              <a:prstGeom prst="rect">
                <a:avLst/>
              </a:prstGeom>
              <a:blipFill>
                <a:blip r:embed="rId6"/>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4BFB1270-7069-E848-8F3D-50EFD62A444F}"/>
              </a:ext>
            </a:extLst>
          </p:cNvPr>
          <p:cNvGrpSpPr/>
          <p:nvPr/>
        </p:nvGrpSpPr>
        <p:grpSpPr>
          <a:xfrm>
            <a:off x="4675094" y="1316614"/>
            <a:ext cx="4278185" cy="3259430"/>
            <a:chOff x="4675094" y="1316614"/>
            <a:chExt cx="4278185" cy="3259430"/>
          </a:xfrm>
        </p:grpSpPr>
        <p:pic>
          <p:nvPicPr>
            <p:cNvPr id="23" name="Picture 17">
              <a:extLst>
                <a:ext uri="{FF2B5EF4-FFF2-40B4-BE49-F238E27FC236}">
                  <a16:creationId xmlns:a16="http://schemas.microsoft.com/office/drawing/2014/main" id="{B4DD9016-A32C-D441-ADB0-E4A0DFD4026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5750005" y="2011721"/>
              <a:ext cx="2352370" cy="217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4" name="TextBox 25">
                  <a:extLst>
                    <a:ext uri="{FF2B5EF4-FFF2-40B4-BE49-F238E27FC236}">
                      <a16:creationId xmlns:a16="http://schemas.microsoft.com/office/drawing/2014/main" id="{2678B94D-8305-8E40-94E7-210AE616069C}"/>
                    </a:ext>
                  </a:extLst>
                </p:cNvPr>
                <p:cNvSpPr txBox="1">
                  <a:spLocks noChangeArrowheads="1"/>
                </p:cNvSpPr>
                <p:nvPr/>
              </p:nvSpPr>
              <p:spPr bwMode="auto">
                <a:xfrm>
                  <a:off x="4675094" y="1316614"/>
                  <a:ext cx="4278185" cy="3446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75596" tIns="37798" rIns="75596" bIns="37798">
                  <a:spAutoFit/>
                </a:bodyPr>
                <a:lstStyle>
                  <a:lvl1pPr>
                    <a:lnSpc>
                      <a:spcPct val="93000"/>
                    </a:lnSpc>
                    <a:spcAft>
                      <a:spcPts val="888"/>
                    </a:spcAft>
                    <a:buClr>
                      <a:srgbClr val="000000"/>
                    </a:buClr>
                    <a:buSzPct val="100000"/>
                    <a:buFont typeface="Arial" panose="020B0604020202020204" pitchFamily="34" charset="0"/>
                    <a:buChar char="•"/>
                    <a:defRPr sz="2000">
                      <a:solidFill>
                        <a:srgbClr val="000000"/>
                      </a:solidFill>
                      <a:latin typeface="Times New Roman" panose="02020603050405020304" pitchFamily="18" charset="0"/>
                      <a:ea typeface="ＭＳ Ｐゴシック" panose="020B0600070205080204" pitchFamily="34" charset="-128"/>
                      <a:cs typeface="msgothic"/>
                    </a:defRPr>
                  </a:lvl1pPr>
                  <a:lvl2pPr marL="742950" indent="-285750">
                    <a:lnSpc>
                      <a:spcPct val="93000"/>
                    </a:lnSpc>
                    <a:spcAft>
                      <a:spcPts val="1138"/>
                    </a:spcAft>
                    <a:buClr>
                      <a:srgbClr val="000000"/>
                    </a:buClr>
                    <a:buSzPct val="75000"/>
                    <a:buFont typeface="Symbol" pitchFamily="2" charset="2"/>
                    <a:buChar char=""/>
                    <a:defRPr sz="2600">
                      <a:solidFill>
                        <a:srgbClr val="000000"/>
                      </a:solidFill>
                      <a:latin typeface="Times New Roman" panose="02020603050405020304" pitchFamily="18" charset="0"/>
                      <a:ea typeface="ＭＳ Ｐゴシック" panose="020B0600070205080204" pitchFamily="34" charset="-128"/>
                      <a:cs typeface="msgothic"/>
                    </a:defRPr>
                  </a:lvl2pPr>
                  <a:lvl3pPr marL="1143000" indent="-228600">
                    <a:lnSpc>
                      <a:spcPct val="93000"/>
                    </a:lnSpc>
                    <a:spcAft>
                      <a:spcPts val="850"/>
                    </a:spcAft>
                    <a:buClr>
                      <a:srgbClr val="000000"/>
                    </a:buClr>
                    <a:buSzPct val="45000"/>
                    <a:buFont typeface="Wingdings" pitchFamily="2" charset="2"/>
                    <a:buChar char=""/>
                    <a:defRPr sz="2400">
                      <a:solidFill>
                        <a:srgbClr val="000000"/>
                      </a:solidFill>
                      <a:latin typeface="Times New Roman" panose="02020603050405020304" pitchFamily="18" charset="0"/>
                      <a:ea typeface="ＭＳ Ｐゴシック" panose="020B0600070205080204" pitchFamily="34" charset="-128"/>
                      <a:cs typeface="msgothic"/>
                    </a:defRPr>
                  </a:lvl3pPr>
                  <a:lvl4pPr marL="1600200" indent="-228600">
                    <a:lnSpc>
                      <a:spcPct val="93000"/>
                    </a:lnSpc>
                    <a:spcAft>
                      <a:spcPts val="575"/>
                    </a:spcAft>
                    <a:buClr>
                      <a:srgbClr val="000000"/>
                    </a:buClr>
                    <a:buSzPct val="75000"/>
                    <a:buFont typeface="Symbol"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4pPr>
                  <a:lvl5pPr marL="2057400" indent="-228600">
                    <a:lnSpc>
                      <a:spcPct val="93000"/>
                    </a:lnSpc>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5pPr>
                  <a:lvl6pPr marL="2514600" indent="-228600" defTabSz="457200" eaLnBrk="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6pPr>
                  <a:lvl7pPr marL="2971800" indent="-228600" defTabSz="457200" eaLnBrk="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7pPr>
                  <a:lvl8pPr marL="3429000" indent="-228600" defTabSz="457200" eaLnBrk="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8pPr>
                  <a:lvl9pPr marL="3886200" indent="-228600" defTabSz="457200" eaLnBrk="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9pPr>
                </a:lstStyle>
                <a:p>
                  <a:pPr>
                    <a:spcAft>
                      <a:spcPct val="0"/>
                    </a:spcAft>
                    <a:buSzPct val="45000"/>
                    <a:buNone/>
                  </a:pPr>
                  <a14:m>
                    <m:oMath xmlns:m="http://schemas.openxmlformats.org/officeDocument/2006/math">
                      <m:r>
                        <a:rPr lang="en-AU" sz="1875" i="1">
                          <a:solidFill>
                            <a:schemeClr val="dk1"/>
                          </a:solidFill>
                          <a:latin typeface="Cambria Math" panose="02040503050406030204" pitchFamily="18" charset="0"/>
                          <a:ea typeface="Cambria Math" panose="02040503050406030204" pitchFamily="18" charset="0"/>
                        </a:rPr>
                        <m:t>𝜃</m:t>
                      </m:r>
                      <m:r>
                        <a:rPr lang="en-AU" sz="1875" i="1">
                          <a:solidFill>
                            <a:schemeClr val="dk1"/>
                          </a:solidFill>
                          <a:latin typeface="Cambria Math" panose="02040503050406030204" pitchFamily="18" charset="0"/>
                          <a:ea typeface="Cambria Math" panose="02040503050406030204" pitchFamily="18" charset="0"/>
                        </a:rPr>
                        <m:t>=  </m:t>
                      </m:r>
                    </m:oMath>
                  </a14:m>
                  <a:r>
                    <a:rPr lang="en-US" altLang="en-US" sz="1875" dirty="0">
                      <a:solidFill>
                        <a:schemeClr val="tx1"/>
                      </a:solidFill>
                      <a:latin typeface="Calibri" panose="020F0502020204030204" pitchFamily="34" charset="0"/>
                      <a:cs typeface="Calibri" panose="020F0502020204030204" pitchFamily="34" charset="0"/>
                    </a:rPr>
                    <a:t>species x species  ‘interaction’ matrix</a:t>
                  </a:r>
                </a:p>
              </p:txBody>
            </p:sp>
          </mc:Choice>
          <mc:Fallback xmlns="">
            <p:sp>
              <p:nvSpPr>
                <p:cNvPr id="24" name="TextBox 25">
                  <a:extLst>
                    <a:ext uri="{FF2B5EF4-FFF2-40B4-BE49-F238E27FC236}">
                      <a16:creationId xmlns:a16="http://schemas.microsoft.com/office/drawing/2014/main" id="{2678B94D-8305-8E40-94E7-210AE616069C}"/>
                    </a:ext>
                  </a:extLst>
                </p:cNvPr>
                <p:cNvSpPr txBox="1">
                  <a:spLocks noRot="1" noChangeAspect="1" noMove="1" noResize="1" noEditPoints="1" noAdjustHandles="1" noChangeArrowheads="1" noChangeShapeType="1" noTextEdit="1"/>
                </p:cNvSpPr>
                <p:nvPr/>
              </p:nvSpPr>
              <p:spPr bwMode="auto">
                <a:xfrm>
                  <a:off x="4675094" y="1316614"/>
                  <a:ext cx="4278185" cy="344677"/>
                </a:xfrm>
                <a:prstGeom prst="rect">
                  <a:avLst/>
                </a:prstGeom>
                <a:blipFill>
                  <a:blip r:embed="rId8"/>
                  <a:stretch>
                    <a:fillRect l="-296" t="-17241" b="-275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0" name="TextBox 9">
              <a:extLst>
                <a:ext uri="{FF2B5EF4-FFF2-40B4-BE49-F238E27FC236}">
                  <a16:creationId xmlns:a16="http://schemas.microsoft.com/office/drawing/2014/main" id="{8E2CBE77-CDED-1444-854A-526CD73268E3}"/>
                </a:ext>
              </a:extLst>
            </p:cNvPr>
            <p:cNvSpPr txBox="1"/>
            <p:nvPr/>
          </p:nvSpPr>
          <p:spPr>
            <a:xfrm rot="16200000">
              <a:off x="4845475" y="2681673"/>
              <a:ext cx="1546622" cy="300082"/>
            </a:xfrm>
            <a:prstGeom prst="rect">
              <a:avLst/>
            </a:prstGeom>
            <a:noFill/>
          </p:spPr>
          <p:txBody>
            <a:bodyPr wrap="square" rtlCol="0">
              <a:spAutoFit/>
            </a:bodyPr>
            <a:lstStyle/>
            <a:p>
              <a:r>
                <a:rPr lang="en-US" sz="1350" dirty="0"/>
                <a:t>Predator species</a:t>
              </a:r>
            </a:p>
          </p:txBody>
        </p:sp>
        <p:sp>
          <p:nvSpPr>
            <p:cNvPr id="28" name="TextBox 27">
              <a:extLst>
                <a:ext uri="{FF2B5EF4-FFF2-40B4-BE49-F238E27FC236}">
                  <a16:creationId xmlns:a16="http://schemas.microsoft.com/office/drawing/2014/main" id="{307F6712-4874-A841-B051-D307CA95BB60}"/>
                </a:ext>
              </a:extLst>
            </p:cNvPr>
            <p:cNvSpPr txBox="1"/>
            <p:nvPr/>
          </p:nvSpPr>
          <p:spPr>
            <a:xfrm>
              <a:off x="6467624" y="4275962"/>
              <a:ext cx="1546622" cy="300082"/>
            </a:xfrm>
            <a:prstGeom prst="rect">
              <a:avLst/>
            </a:prstGeom>
            <a:noFill/>
          </p:spPr>
          <p:txBody>
            <a:bodyPr wrap="square" rtlCol="0">
              <a:spAutoFit/>
            </a:bodyPr>
            <a:lstStyle/>
            <a:p>
              <a:r>
                <a:rPr lang="en-US" sz="1350" dirty="0"/>
                <a:t>Prey species</a:t>
              </a:r>
            </a:p>
          </p:txBody>
        </p:sp>
      </p:grpSp>
    </p:spTree>
    <p:extLst>
      <p:ext uri="{BB962C8B-B14F-4D97-AF65-F5344CB8AC3E}">
        <p14:creationId xmlns:p14="http://schemas.microsoft.com/office/powerpoint/2010/main" val="142063956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0819F14-3FEC-DE4C-8DC0-1E740FF12FE5}"/>
              </a:ext>
            </a:extLst>
          </p:cNvPr>
          <p:cNvPicPr>
            <a:picLocks noChangeAspect="1"/>
          </p:cNvPicPr>
          <p:nvPr/>
        </p:nvPicPr>
        <p:blipFill>
          <a:blip r:embed="rId3"/>
          <a:stretch>
            <a:fillRect/>
          </a:stretch>
        </p:blipFill>
        <p:spPr>
          <a:xfrm>
            <a:off x="2542402" y="0"/>
            <a:ext cx="5715000" cy="5715000"/>
          </a:xfrm>
          <a:prstGeom prst="rect">
            <a:avLst/>
          </a:prstGeom>
        </p:spPr>
      </p:pic>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0526B69F-23F7-8B4D-BC78-0FE117E00801}"/>
                  </a:ext>
                </a:extLst>
              </p:cNvPr>
              <p:cNvSpPr>
                <a:spLocks noChangeArrowheads="1"/>
              </p:cNvSpPr>
              <p:nvPr/>
            </p:nvSpPr>
            <p:spPr bwMode="auto">
              <a:xfrm>
                <a:off x="359438" y="422653"/>
                <a:ext cx="1726537" cy="767972"/>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da-DK" sz="1225" dirty="0">
                    <a:solidFill>
                      <a:schemeClr val="dk1"/>
                    </a:solidFill>
                  </a:rPr>
                  <a:t>M</a:t>
                </a:r>
                <a:r>
                  <a:rPr lang="en-AU" sz="1225" i="1" dirty="0" err="1">
                    <a:solidFill>
                      <a:schemeClr val="dk1"/>
                    </a:solidFill>
                    <a:ea typeface="Cambria Math" panose="02040503050406030204" pitchFamily="18" charset="0"/>
                  </a:rPr>
                  <a:t>aximum</a:t>
                </a:r>
                <a:r>
                  <a:rPr lang="en-AU" sz="1225" i="1" dirty="0">
                    <a:solidFill>
                      <a:schemeClr val="dk1"/>
                    </a:solidFill>
                    <a:ea typeface="Cambria Math" panose="02040503050406030204" pitchFamily="18" charset="0"/>
                  </a:rPr>
                  <a:t>  consumption:</a:t>
                </a:r>
                <a:endParaRPr lang="en-AU" sz="1225" i="1" dirty="0">
                  <a:solidFill>
                    <a:schemeClr val="dk1"/>
                  </a:solidFill>
                  <a:latin typeface="Cambria Math" panose="02040503050406030204" pitchFamily="18" charset="0"/>
                  <a:ea typeface="Cambria Math" panose="02040503050406030204" pitchFamily="18" charset="0"/>
                </a:endParaRPr>
              </a:p>
              <a:p>
                <a:pPr algn="ctr" eaLnBrk="1">
                  <a:lnSpc>
                    <a:spcPct val="93000"/>
                  </a:lnSpc>
                  <a:buClr>
                    <a:srgbClr val="000000"/>
                  </a:buClr>
                  <a:buSzPct val="45000"/>
                  <a:buFont typeface="Wingdings" charset="0"/>
                  <a:buNone/>
                  <a:defRPr/>
                </a:pPr>
                <a14:m>
                  <m:oMathPara xmlns:m="http://schemas.openxmlformats.org/officeDocument/2006/math">
                    <m:oMathParaPr>
                      <m:jc m:val="centerGroup"/>
                    </m:oMathParaPr>
                    <m:oMath xmlns:m="http://schemas.openxmlformats.org/officeDocument/2006/math">
                      <m:r>
                        <a:rPr lang="en-AU" sz="1225" i="1">
                          <a:solidFill>
                            <a:schemeClr val="dk1"/>
                          </a:solidFill>
                          <a:latin typeface="Cambria Math" panose="02040503050406030204" pitchFamily="18" charset="0"/>
                          <a:ea typeface="Cambria Math" panose="02040503050406030204" pitchFamily="18" charset="0"/>
                        </a:rPr>
                        <m:t>h𝑤</m:t>
                      </m:r>
                      <m:r>
                        <a:rPr lang="da-DK" sz="1225" b="0" i="0" baseline="30000" smtClean="0">
                          <a:solidFill>
                            <a:schemeClr val="dk1"/>
                          </a:solidFill>
                          <a:latin typeface="Cambria Math" panose="02040503050406030204" pitchFamily="18" charset="0"/>
                          <a:ea typeface="Cambria Math" panose="02040503050406030204" pitchFamily="18" charset="0"/>
                        </a:rPr>
                        <m:t>3/4</m:t>
                      </m:r>
                    </m:oMath>
                  </m:oMathPara>
                </a14:m>
                <a:endParaRPr lang="en-US" sz="1225" baseline="30000" dirty="0">
                  <a:solidFill>
                    <a:schemeClr val="dk1"/>
                  </a:solidFill>
                </a:endParaRPr>
              </a:p>
            </p:txBody>
          </p:sp>
        </mc:Choice>
        <mc:Fallback xmlns="">
          <p:sp>
            <p:nvSpPr>
              <p:cNvPr id="4" name="Rounded Rectangle 3">
                <a:extLst>
                  <a:ext uri="{FF2B5EF4-FFF2-40B4-BE49-F238E27FC236}">
                    <a16:creationId xmlns:a16="http://schemas.microsoft.com/office/drawing/2014/main" id="{0526B69F-23F7-8B4D-BC78-0FE117E00801}"/>
                  </a:ext>
                </a:extLst>
              </p:cNvPr>
              <p:cNvSpPr>
                <a:spLocks noRot="1" noChangeAspect="1" noMove="1" noResize="1" noEditPoints="1" noAdjustHandles="1" noChangeArrowheads="1" noChangeShapeType="1" noTextEdit="1"/>
              </p:cNvSpPr>
              <p:nvPr/>
            </p:nvSpPr>
            <p:spPr bwMode="auto">
              <a:xfrm>
                <a:off x="359438" y="422653"/>
                <a:ext cx="1726537" cy="767972"/>
              </a:xfrm>
              <a:prstGeom prst="roundRect">
                <a:avLst>
                  <a:gd name="adj" fmla="val 16667"/>
                </a:avLst>
              </a:prstGeom>
              <a:blipFill>
                <a:blip r:embed="rId4"/>
                <a:stretch>
                  <a:fillRect/>
                </a:stretch>
              </a:blipFill>
              <a:ln w="9525">
                <a:solidFill>
                  <a:srgbClr val="000000"/>
                </a:solidFill>
                <a:round/>
                <a:headEnd/>
                <a:tailEnd/>
              </a:ln>
              <a:effectLst>
                <a:outerShdw blurRad="40000" dist="20000" dir="5400000" rotWithShape="0">
                  <a:srgbClr val="808080">
                    <a:alpha val="37999"/>
                  </a:srgbClr>
                </a:outerShdw>
              </a:effectLst>
            </p:spPr>
            <p:txBody>
              <a:bodyPr/>
              <a:lstStyle/>
              <a:p>
                <a:r>
                  <a:rPr lang="en-US">
                    <a:noFill/>
                  </a:rPr>
                  <a:t> </a:t>
                </a:r>
              </a:p>
            </p:txBody>
          </p:sp>
        </mc:Fallback>
      </mc:AlternateContent>
      <p:pic>
        <p:nvPicPr>
          <p:cNvPr id="2" name="Picture 1">
            <a:extLst>
              <a:ext uri="{FF2B5EF4-FFF2-40B4-BE49-F238E27FC236}">
                <a16:creationId xmlns:a16="http://schemas.microsoft.com/office/drawing/2014/main" id="{E227076A-3814-D34A-AF89-E82590D0A73A}"/>
              </a:ext>
            </a:extLst>
          </p:cNvPr>
          <p:cNvPicPr>
            <a:picLocks noChangeAspect="1"/>
          </p:cNvPicPr>
          <p:nvPr/>
        </p:nvPicPr>
        <p:blipFill>
          <a:blip r:embed="rId5"/>
          <a:stretch>
            <a:fillRect/>
          </a:stretch>
        </p:blipFill>
        <p:spPr>
          <a:xfrm>
            <a:off x="-2680324" y="3748258"/>
            <a:ext cx="2408476" cy="638391"/>
          </a:xfrm>
          <a:prstGeom prst="rect">
            <a:avLst/>
          </a:prstGeom>
        </p:spPr>
      </p:pic>
      <p:sp>
        <p:nvSpPr>
          <p:cNvPr id="9" name="TextBox 8">
            <a:extLst>
              <a:ext uri="{FF2B5EF4-FFF2-40B4-BE49-F238E27FC236}">
                <a16:creationId xmlns:a16="http://schemas.microsoft.com/office/drawing/2014/main" id="{7269579E-72D2-BE46-988C-866EC7F87BDA}"/>
              </a:ext>
            </a:extLst>
          </p:cNvPr>
          <p:cNvSpPr txBox="1"/>
          <p:nvPr/>
        </p:nvSpPr>
        <p:spPr>
          <a:xfrm>
            <a:off x="4422174" y="1190625"/>
            <a:ext cx="1955456" cy="646331"/>
          </a:xfrm>
          <a:prstGeom prst="rect">
            <a:avLst/>
          </a:prstGeom>
          <a:noFill/>
        </p:spPr>
        <p:txBody>
          <a:bodyPr wrap="square" rtlCol="0">
            <a:spAutoFit/>
          </a:bodyPr>
          <a:lstStyle/>
          <a:p>
            <a:r>
              <a:rPr lang="en-US" dirty="0"/>
              <a:t>Type II functional response</a:t>
            </a:r>
          </a:p>
        </p:txBody>
      </p:sp>
      <p:sp>
        <p:nvSpPr>
          <p:cNvPr id="14" name="TextBox 13">
            <a:extLst>
              <a:ext uri="{FF2B5EF4-FFF2-40B4-BE49-F238E27FC236}">
                <a16:creationId xmlns:a16="http://schemas.microsoft.com/office/drawing/2014/main" id="{EDC6A517-6DFB-B941-98F1-74D8DBAAE786}"/>
              </a:ext>
            </a:extLst>
          </p:cNvPr>
          <p:cNvSpPr txBox="1"/>
          <p:nvPr/>
        </p:nvSpPr>
        <p:spPr>
          <a:xfrm>
            <a:off x="7861213" y="422653"/>
            <a:ext cx="1705232" cy="461665"/>
          </a:xfrm>
          <a:prstGeom prst="rect">
            <a:avLst/>
          </a:prstGeom>
          <a:noFill/>
        </p:spPr>
        <p:txBody>
          <a:bodyPr wrap="square" rtlCol="0">
            <a:spAutoFit/>
          </a:bodyPr>
          <a:lstStyle/>
          <a:p>
            <a:r>
              <a:rPr lang="en-US" sz="1200" dirty="0"/>
              <a:t>Maximum </a:t>
            </a:r>
          </a:p>
          <a:p>
            <a:r>
              <a:rPr lang="en-US" sz="1200" dirty="0"/>
              <a:t>consumption</a:t>
            </a:r>
          </a:p>
        </p:txBody>
      </p:sp>
      <p:cxnSp>
        <p:nvCxnSpPr>
          <p:cNvPr id="5" name="Straight Arrow Connector 4">
            <a:extLst>
              <a:ext uri="{FF2B5EF4-FFF2-40B4-BE49-F238E27FC236}">
                <a16:creationId xmlns:a16="http://schemas.microsoft.com/office/drawing/2014/main" id="{45617BEE-BA46-6145-AE80-9EC2E948D336}"/>
              </a:ext>
            </a:extLst>
          </p:cNvPr>
          <p:cNvCxnSpPr/>
          <p:nvPr/>
        </p:nvCxnSpPr>
        <p:spPr>
          <a:xfrm flipV="1">
            <a:off x="1293541" y="1561171"/>
            <a:ext cx="2185639" cy="747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E0FE6E1-D0DD-884F-8A4F-73014B893C66}"/>
              </a:ext>
            </a:extLst>
          </p:cNvPr>
          <p:cNvSpPr txBox="1"/>
          <p:nvPr/>
        </p:nvSpPr>
        <p:spPr>
          <a:xfrm>
            <a:off x="289291" y="2123636"/>
            <a:ext cx="1866217" cy="369332"/>
          </a:xfrm>
          <a:prstGeom prst="rect">
            <a:avLst/>
          </a:prstGeom>
          <a:noFill/>
        </p:spPr>
        <p:txBody>
          <a:bodyPr wrap="none" rtlCol="0">
            <a:spAutoFit/>
          </a:bodyPr>
          <a:lstStyle/>
          <a:p>
            <a:r>
              <a:rPr lang="en-US" dirty="0"/>
              <a:t>Encountered food</a:t>
            </a:r>
          </a:p>
        </p:txBody>
      </p:sp>
    </p:spTree>
    <p:extLst>
      <p:ext uri="{BB962C8B-B14F-4D97-AF65-F5344CB8AC3E}">
        <p14:creationId xmlns:p14="http://schemas.microsoft.com/office/powerpoint/2010/main" val="1374865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a:extLst>
              <a:ext uri="{FF2B5EF4-FFF2-40B4-BE49-F238E27FC236}">
                <a16:creationId xmlns:a16="http://schemas.microsoft.com/office/drawing/2014/main" id="{BF681D8B-4232-054C-9465-AED0D7F83C6C}"/>
              </a:ext>
            </a:extLst>
          </p:cNvPr>
          <p:cNvSpPr txBox="1">
            <a:spLocks noChangeArrowheads="1"/>
          </p:cNvSpPr>
          <p:nvPr/>
        </p:nvSpPr>
        <p:spPr bwMode="auto">
          <a:xfrm>
            <a:off x="454689" y="1208657"/>
            <a:ext cx="86403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r>
              <a:rPr lang="en-US" altLang="en-US" sz="2400" dirty="0"/>
              <a:t>Growth = </a:t>
            </a:r>
            <a:r>
              <a:rPr lang="en-US" altLang="en-US" sz="2400" i="1" dirty="0">
                <a:sym typeface="Symbol" pitchFamily="2" charset="2"/>
              </a:rPr>
              <a:t></a:t>
            </a:r>
            <a:r>
              <a:rPr lang="en-US" altLang="en-US" sz="2400" i="1" dirty="0">
                <a:latin typeface="Mathematica1" pitchFamily="2" charset="2"/>
                <a:sym typeface="Symbol" pitchFamily="2" charset="2"/>
              </a:rPr>
              <a:t></a:t>
            </a:r>
            <a:r>
              <a:rPr lang="en-US" altLang="en-US" sz="2400" i="1" dirty="0"/>
              <a:t>consumption  </a:t>
            </a:r>
            <a:r>
              <a:rPr lang="en-US" altLang="en-US" sz="2400" dirty="0"/>
              <a:t>-  </a:t>
            </a:r>
            <a:r>
              <a:rPr lang="en-US" altLang="en-US" sz="2400" i="1" dirty="0"/>
              <a:t>standard metabolism – reproduction</a:t>
            </a:r>
          </a:p>
        </p:txBody>
      </p:sp>
      <p:sp>
        <p:nvSpPr>
          <p:cNvPr id="8" name="Freeform 6">
            <a:extLst>
              <a:ext uri="{FF2B5EF4-FFF2-40B4-BE49-F238E27FC236}">
                <a16:creationId xmlns:a16="http://schemas.microsoft.com/office/drawing/2014/main" id="{8EFA758B-0A08-A342-A2B0-65BFEE989AC1}"/>
              </a:ext>
            </a:extLst>
          </p:cNvPr>
          <p:cNvSpPr>
            <a:spLocks/>
          </p:cNvSpPr>
          <p:nvPr/>
        </p:nvSpPr>
        <p:spPr bwMode="auto">
          <a:xfrm>
            <a:off x="2509838" y="2513410"/>
            <a:ext cx="2337197" cy="1383506"/>
          </a:xfrm>
          <a:custGeom>
            <a:avLst/>
            <a:gdLst>
              <a:gd name="T0" fmla="*/ 0 w 1963"/>
              <a:gd name="T1" fmla="*/ 1162 h 1162"/>
              <a:gd name="T2" fmla="*/ 0 w 1963"/>
              <a:gd name="T3" fmla="*/ 1162 h 1162"/>
              <a:gd name="T4" fmla="*/ 0 w 1963"/>
              <a:gd name="T5" fmla="*/ 1162 h 1162"/>
              <a:gd name="T6" fmla="*/ 7 w 1963"/>
              <a:gd name="T7" fmla="*/ 1162 h 1162"/>
              <a:gd name="T8" fmla="*/ 7 w 1963"/>
              <a:gd name="T9" fmla="*/ 1162 h 1162"/>
              <a:gd name="T10" fmla="*/ 7 w 1963"/>
              <a:gd name="T11" fmla="*/ 1162 h 1162"/>
              <a:gd name="T12" fmla="*/ 14 w 1963"/>
              <a:gd name="T13" fmla="*/ 1162 h 1162"/>
              <a:gd name="T14" fmla="*/ 14 w 1963"/>
              <a:gd name="T15" fmla="*/ 1162 h 1162"/>
              <a:gd name="T16" fmla="*/ 14 w 1963"/>
              <a:gd name="T17" fmla="*/ 1162 h 1162"/>
              <a:gd name="T18" fmla="*/ 14 w 1963"/>
              <a:gd name="T19" fmla="*/ 1162 h 1162"/>
              <a:gd name="T20" fmla="*/ 21 w 1963"/>
              <a:gd name="T21" fmla="*/ 1162 h 1162"/>
              <a:gd name="T22" fmla="*/ 21 w 1963"/>
              <a:gd name="T23" fmla="*/ 1162 h 1162"/>
              <a:gd name="T24" fmla="*/ 28 w 1963"/>
              <a:gd name="T25" fmla="*/ 1162 h 1162"/>
              <a:gd name="T26" fmla="*/ 28 w 1963"/>
              <a:gd name="T27" fmla="*/ 1162 h 1162"/>
              <a:gd name="T28" fmla="*/ 28 w 1963"/>
              <a:gd name="T29" fmla="*/ 1162 h 1162"/>
              <a:gd name="T30" fmla="*/ 36 w 1963"/>
              <a:gd name="T31" fmla="*/ 1162 h 1162"/>
              <a:gd name="T32" fmla="*/ 36 w 1963"/>
              <a:gd name="T33" fmla="*/ 1162 h 1162"/>
              <a:gd name="T34" fmla="*/ 43 w 1963"/>
              <a:gd name="T35" fmla="*/ 1162 h 1162"/>
              <a:gd name="T36" fmla="*/ 43 w 1963"/>
              <a:gd name="T37" fmla="*/ 1162 h 1162"/>
              <a:gd name="T38" fmla="*/ 50 w 1963"/>
              <a:gd name="T39" fmla="*/ 1162 h 1162"/>
              <a:gd name="T40" fmla="*/ 50 w 1963"/>
              <a:gd name="T41" fmla="*/ 1162 h 1162"/>
              <a:gd name="T42" fmla="*/ 57 w 1963"/>
              <a:gd name="T43" fmla="*/ 1162 h 1162"/>
              <a:gd name="T44" fmla="*/ 64 w 1963"/>
              <a:gd name="T45" fmla="*/ 1155 h 1162"/>
              <a:gd name="T46" fmla="*/ 64 w 1963"/>
              <a:gd name="T47" fmla="*/ 1155 h 1162"/>
              <a:gd name="T48" fmla="*/ 78 w 1963"/>
              <a:gd name="T49" fmla="*/ 1155 h 1162"/>
              <a:gd name="T50" fmla="*/ 78 w 1963"/>
              <a:gd name="T51" fmla="*/ 1155 h 1162"/>
              <a:gd name="T52" fmla="*/ 85 w 1963"/>
              <a:gd name="T53" fmla="*/ 1155 h 1162"/>
              <a:gd name="T54" fmla="*/ 92 w 1963"/>
              <a:gd name="T55" fmla="*/ 1148 h 1162"/>
              <a:gd name="T56" fmla="*/ 106 w 1963"/>
              <a:gd name="T57" fmla="*/ 1148 h 1162"/>
              <a:gd name="T58" fmla="*/ 113 w 1963"/>
              <a:gd name="T59" fmla="*/ 1141 h 1162"/>
              <a:gd name="T60" fmla="*/ 128 w 1963"/>
              <a:gd name="T61" fmla="*/ 1134 h 1162"/>
              <a:gd name="T62" fmla="*/ 135 w 1963"/>
              <a:gd name="T63" fmla="*/ 1127 h 1162"/>
              <a:gd name="T64" fmla="*/ 149 w 1963"/>
              <a:gd name="T65" fmla="*/ 1120 h 1162"/>
              <a:gd name="T66" fmla="*/ 156 w 1963"/>
              <a:gd name="T67" fmla="*/ 1113 h 1162"/>
              <a:gd name="T68" fmla="*/ 184 w 1963"/>
              <a:gd name="T69" fmla="*/ 1091 h 1162"/>
              <a:gd name="T70" fmla="*/ 191 w 1963"/>
              <a:gd name="T71" fmla="*/ 1084 h 1162"/>
              <a:gd name="T72" fmla="*/ 227 w 1963"/>
              <a:gd name="T73" fmla="*/ 1049 h 1162"/>
              <a:gd name="T74" fmla="*/ 354 w 1963"/>
              <a:gd name="T75" fmla="*/ 886 h 1162"/>
              <a:gd name="T76" fmla="*/ 475 w 1963"/>
              <a:gd name="T77" fmla="*/ 716 h 1162"/>
              <a:gd name="T78" fmla="*/ 603 w 1963"/>
              <a:gd name="T79" fmla="*/ 553 h 1162"/>
              <a:gd name="T80" fmla="*/ 723 w 1963"/>
              <a:gd name="T81" fmla="*/ 418 h 1162"/>
              <a:gd name="T82" fmla="*/ 851 w 1963"/>
              <a:gd name="T83" fmla="*/ 304 h 1162"/>
              <a:gd name="T84" fmla="*/ 971 w 1963"/>
              <a:gd name="T85" fmla="*/ 219 h 1162"/>
              <a:gd name="T86" fmla="*/ 1099 w 1963"/>
              <a:gd name="T87" fmla="*/ 156 h 1162"/>
              <a:gd name="T88" fmla="*/ 1219 w 1963"/>
              <a:gd name="T89" fmla="*/ 106 h 1162"/>
              <a:gd name="T90" fmla="*/ 1347 w 1963"/>
              <a:gd name="T91" fmla="*/ 71 h 1162"/>
              <a:gd name="T92" fmla="*/ 1467 w 1963"/>
              <a:gd name="T93" fmla="*/ 49 h 1162"/>
              <a:gd name="T94" fmla="*/ 1588 w 1963"/>
              <a:gd name="T95" fmla="*/ 28 h 1162"/>
              <a:gd name="T96" fmla="*/ 1715 w 1963"/>
              <a:gd name="T97" fmla="*/ 14 h 1162"/>
              <a:gd name="T98" fmla="*/ 1836 w 1963"/>
              <a:gd name="T99" fmla="*/ 7 h 1162"/>
              <a:gd name="T100" fmla="*/ 1963 w 1963"/>
              <a:gd name="T101" fmla="*/ 0 h 1162"/>
              <a:gd name="T102" fmla="*/ 1963 w 1963"/>
              <a:gd name="T103" fmla="*/ 0 h 1162"/>
              <a:gd name="T104" fmla="*/ 1963 w 1963"/>
              <a:gd name="T105" fmla="*/ 0 h 1162"/>
              <a:gd name="T106" fmla="*/ 1963 w 1963"/>
              <a:gd name="T107" fmla="*/ 0 h 1162"/>
              <a:gd name="T108" fmla="*/ 1963 w 1963"/>
              <a:gd name="T109" fmla="*/ 0 h 1162"/>
              <a:gd name="T110" fmla="*/ 1963 w 1963"/>
              <a:gd name="T111" fmla="*/ 0 h 1162"/>
              <a:gd name="T112" fmla="*/ 1963 w 1963"/>
              <a:gd name="T113" fmla="*/ 0 h 1162"/>
              <a:gd name="T114" fmla="*/ 1963 w 1963"/>
              <a:gd name="T115"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63" h="1162">
                <a:moveTo>
                  <a:pt x="0" y="1162"/>
                </a:moveTo>
                <a:lnTo>
                  <a:pt x="0" y="1162"/>
                </a:lnTo>
                <a:lnTo>
                  <a:pt x="0" y="1162"/>
                </a:lnTo>
                <a:lnTo>
                  <a:pt x="0" y="1162"/>
                </a:lnTo>
                <a:lnTo>
                  <a:pt x="0" y="1162"/>
                </a:lnTo>
                <a:lnTo>
                  <a:pt x="0" y="1162"/>
                </a:lnTo>
                <a:lnTo>
                  <a:pt x="0" y="1162"/>
                </a:lnTo>
                <a:lnTo>
                  <a:pt x="0" y="1162"/>
                </a:lnTo>
                <a:lnTo>
                  <a:pt x="0" y="1162"/>
                </a:lnTo>
                <a:lnTo>
                  <a:pt x="7" y="1162"/>
                </a:lnTo>
                <a:lnTo>
                  <a:pt x="7" y="1162"/>
                </a:lnTo>
                <a:lnTo>
                  <a:pt x="7" y="1162"/>
                </a:lnTo>
                <a:lnTo>
                  <a:pt x="7" y="1162"/>
                </a:lnTo>
                <a:lnTo>
                  <a:pt x="7" y="1162"/>
                </a:lnTo>
                <a:lnTo>
                  <a:pt x="7" y="1162"/>
                </a:lnTo>
                <a:lnTo>
                  <a:pt x="7" y="1162"/>
                </a:lnTo>
                <a:lnTo>
                  <a:pt x="7" y="1162"/>
                </a:lnTo>
                <a:lnTo>
                  <a:pt x="7" y="1162"/>
                </a:lnTo>
                <a:lnTo>
                  <a:pt x="7" y="1162"/>
                </a:lnTo>
                <a:lnTo>
                  <a:pt x="7" y="1162"/>
                </a:lnTo>
                <a:lnTo>
                  <a:pt x="14" y="1162"/>
                </a:lnTo>
                <a:lnTo>
                  <a:pt x="14" y="1162"/>
                </a:lnTo>
                <a:lnTo>
                  <a:pt x="14" y="1162"/>
                </a:lnTo>
                <a:lnTo>
                  <a:pt x="14" y="1162"/>
                </a:lnTo>
                <a:lnTo>
                  <a:pt x="14" y="1162"/>
                </a:lnTo>
                <a:lnTo>
                  <a:pt x="14" y="1162"/>
                </a:lnTo>
                <a:lnTo>
                  <a:pt x="14" y="1162"/>
                </a:lnTo>
                <a:lnTo>
                  <a:pt x="14" y="1162"/>
                </a:lnTo>
                <a:lnTo>
                  <a:pt x="14" y="1162"/>
                </a:lnTo>
                <a:lnTo>
                  <a:pt x="14" y="1162"/>
                </a:lnTo>
                <a:lnTo>
                  <a:pt x="21" y="1162"/>
                </a:lnTo>
                <a:lnTo>
                  <a:pt x="21" y="1162"/>
                </a:lnTo>
                <a:lnTo>
                  <a:pt x="21" y="1162"/>
                </a:lnTo>
                <a:lnTo>
                  <a:pt x="21" y="1162"/>
                </a:lnTo>
                <a:lnTo>
                  <a:pt x="21" y="1162"/>
                </a:lnTo>
                <a:lnTo>
                  <a:pt x="21" y="1162"/>
                </a:lnTo>
                <a:lnTo>
                  <a:pt x="21" y="1162"/>
                </a:lnTo>
                <a:lnTo>
                  <a:pt x="21" y="1162"/>
                </a:lnTo>
                <a:lnTo>
                  <a:pt x="28" y="1162"/>
                </a:lnTo>
                <a:lnTo>
                  <a:pt x="28" y="1162"/>
                </a:lnTo>
                <a:lnTo>
                  <a:pt x="28" y="1162"/>
                </a:lnTo>
                <a:lnTo>
                  <a:pt x="28" y="1162"/>
                </a:lnTo>
                <a:lnTo>
                  <a:pt x="28" y="1162"/>
                </a:lnTo>
                <a:lnTo>
                  <a:pt x="28" y="1162"/>
                </a:lnTo>
                <a:lnTo>
                  <a:pt x="28" y="1162"/>
                </a:lnTo>
                <a:lnTo>
                  <a:pt x="28" y="1162"/>
                </a:lnTo>
                <a:lnTo>
                  <a:pt x="36" y="1162"/>
                </a:lnTo>
                <a:lnTo>
                  <a:pt x="36" y="1162"/>
                </a:lnTo>
                <a:lnTo>
                  <a:pt x="36" y="1162"/>
                </a:lnTo>
                <a:lnTo>
                  <a:pt x="36" y="1162"/>
                </a:lnTo>
                <a:lnTo>
                  <a:pt x="36" y="1162"/>
                </a:lnTo>
                <a:lnTo>
                  <a:pt x="43" y="1162"/>
                </a:lnTo>
                <a:lnTo>
                  <a:pt x="43" y="1162"/>
                </a:lnTo>
                <a:lnTo>
                  <a:pt x="43" y="1162"/>
                </a:lnTo>
                <a:lnTo>
                  <a:pt x="43" y="1162"/>
                </a:lnTo>
                <a:lnTo>
                  <a:pt x="43" y="1162"/>
                </a:lnTo>
                <a:lnTo>
                  <a:pt x="43" y="1162"/>
                </a:lnTo>
                <a:lnTo>
                  <a:pt x="43" y="1162"/>
                </a:lnTo>
                <a:lnTo>
                  <a:pt x="50" y="1162"/>
                </a:lnTo>
                <a:lnTo>
                  <a:pt x="50" y="1162"/>
                </a:lnTo>
                <a:lnTo>
                  <a:pt x="50" y="1162"/>
                </a:lnTo>
                <a:lnTo>
                  <a:pt x="50" y="1162"/>
                </a:lnTo>
                <a:lnTo>
                  <a:pt x="50" y="1162"/>
                </a:lnTo>
                <a:lnTo>
                  <a:pt x="57" y="1162"/>
                </a:lnTo>
                <a:lnTo>
                  <a:pt x="57" y="1162"/>
                </a:lnTo>
                <a:lnTo>
                  <a:pt x="57" y="1162"/>
                </a:lnTo>
                <a:lnTo>
                  <a:pt x="57" y="1162"/>
                </a:lnTo>
                <a:lnTo>
                  <a:pt x="57" y="1162"/>
                </a:lnTo>
                <a:lnTo>
                  <a:pt x="64" y="1155"/>
                </a:lnTo>
                <a:lnTo>
                  <a:pt x="64" y="1155"/>
                </a:lnTo>
                <a:lnTo>
                  <a:pt x="64" y="1155"/>
                </a:lnTo>
                <a:lnTo>
                  <a:pt x="64" y="1155"/>
                </a:lnTo>
                <a:lnTo>
                  <a:pt x="71" y="1155"/>
                </a:lnTo>
                <a:lnTo>
                  <a:pt x="78" y="1155"/>
                </a:lnTo>
                <a:lnTo>
                  <a:pt x="78" y="1155"/>
                </a:lnTo>
                <a:lnTo>
                  <a:pt x="78" y="1155"/>
                </a:lnTo>
                <a:lnTo>
                  <a:pt x="78" y="1155"/>
                </a:lnTo>
                <a:lnTo>
                  <a:pt x="78" y="1155"/>
                </a:lnTo>
                <a:lnTo>
                  <a:pt x="85" y="1155"/>
                </a:lnTo>
                <a:lnTo>
                  <a:pt x="85" y="1155"/>
                </a:lnTo>
                <a:lnTo>
                  <a:pt x="85" y="1155"/>
                </a:lnTo>
                <a:lnTo>
                  <a:pt x="85" y="1155"/>
                </a:lnTo>
                <a:lnTo>
                  <a:pt x="92" y="1148"/>
                </a:lnTo>
                <a:lnTo>
                  <a:pt x="92" y="1148"/>
                </a:lnTo>
                <a:lnTo>
                  <a:pt x="106" y="1148"/>
                </a:lnTo>
                <a:lnTo>
                  <a:pt x="106" y="1148"/>
                </a:lnTo>
                <a:lnTo>
                  <a:pt x="106" y="1148"/>
                </a:lnTo>
                <a:lnTo>
                  <a:pt x="106" y="1148"/>
                </a:lnTo>
                <a:lnTo>
                  <a:pt x="106" y="1141"/>
                </a:lnTo>
                <a:lnTo>
                  <a:pt x="113" y="1141"/>
                </a:lnTo>
                <a:lnTo>
                  <a:pt x="128" y="1134"/>
                </a:lnTo>
                <a:lnTo>
                  <a:pt x="128" y="1134"/>
                </a:lnTo>
                <a:lnTo>
                  <a:pt x="128" y="1134"/>
                </a:lnTo>
                <a:lnTo>
                  <a:pt x="128" y="1134"/>
                </a:lnTo>
                <a:lnTo>
                  <a:pt x="128" y="1134"/>
                </a:lnTo>
                <a:lnTo>
                  <a:pt x="135" y="1127"/>
                </a:lnTo>
                <a:lnTo>
                  <a:pt x="149" y="1120"/>
                </a:lnTo>
                <a:lnTo>
                  <a:pt x="149" y="1120"/>
                </a:lnTo>
                <a:lnTo>
                  <a:pt x="149" y="1120"/>
                </a:lnTo>
                <a:lnTo>
                  <a:pt x="149" y="1120"/>
                </a:lnTo>
                <a:lnTo>
                  <a:pt x="149" y="1120"/>
                </a:lnTo>
                <a:lnTo>
                  <a:pt x="156" y="1113"/>
                </a:lnTo>
                <a:lnTo>
                  <a:pt x="170" y="1105"/>
                </a:lnTo>
                <a:lnTo>
                  <a:pt x="184" y="1091"/>
                </a:lnTo>
                <a:lnTo>
                  <a:pt x="184" y="1091"/>
                </a:lnTo>
                <a:lnTo>
                  <a:pt x="191" y="1091"/>
                </a:lnTo>
                <a:lnTo>
                  <a:pt x="191" y="1084"/>
                </a:lnTo>
                <a:lnTo>
                  <a:pt x="191" y="1084"/>
                </a:lnTo>
                <a:lnTo>
                  <a:pt x="199" y="1077"/>
                </a:lnTo>
                <a:lnTo>
                  <a:pt x="206" y="1070"/>
                </a:lnTo>
                <a:lnTo>
                  <a:pt x="227" y="1049"/>
                </a:lnTo>
                <a:lnTo>
                  <a:pt x="269" y="999"/>
                </a:lnTo>
                <a:lnTo>
                  <a:pt x="312" y="942"/>
                </a:lnTo>
                <a:lnTo>
                  <a:pt x="354" y="886"/>
                </a:lnTo>
                <a:lnTo>
                  <a:pt x="397" y="829"/>
                </a:lnTo>
                <a:lnTo>
                  <a:pt x="432" y="779"/>
                </a:lnTo>
                <a:lnTo>
                  <a:pt x="475" y="716"/>
                </a:lnTo>
                <a:lnTo>
                  <a:pt x="517" y="666"/>
                </a:lnTo>
                <a:lnTo>
                  <a:pt x="560" y="609"/>
                </a:lnTo>
                <a:lnTo>
                  <a:pt x="603" y="553"/>
                </a:lnTo>
                <a:lnTo>
                  <a:pt x="638" y="510"/>
                </a:lnTo>
                <a:lnTo>
                  <a:pt x="688" y="460"/>
                </a:lnTo>
                <a:lnTo>
                  <a:pt x="723" y="418"/>
                </a:lnTo>
                <a:lnTo>
                  <a:pt x="766" y="375"/>
                </a:lnTo>
                <a:lnTo>
                  <a:pt x="808" y="340"/>
                </a:lnTo>
                <a:lnTo>
                  <a:pt x="851" y="304"/>
                </a:lnTo>
                <a:lnTo>
                  <a:pt x="893" y="276"/>
                </a:lnTo>
                <a:lnTo>
                  <a:pt x="936" y="248"/>
                </a:lnTo>
                <a:lnTo>
                  <a:pt x="971" y="219"/>
                </a:lnTo>
                <a:lnTo>
                  <a:pt x="1014" y="198"/>
                </a:lnTo>
                <a:lnTo>
                  <a:pt x="1056" y="177"/>
                </a:lnTo>
                <a:lnTo>
                  <a:pt x="1099" y="156"/>
                </a:lnTo>
                <a:lnTo>
                  <a:pt x="1141" y="141"/>
                </a:lnTo>
                <a:lnTo>
                  <a:pt x="1177" y="120"/>
                </a:lnTo>
                <a:lnTo>
                  <a:pt x="1219" y="106"/>
                </a:lnTo>
                <a:lnTo>
                  <a:pt x="1262" y="99"/>
                </a:lnTo>
                <a:lnTo>
                  <a:pt x="1304" y="85"/>
                </a:lnTo>
                <a:lnTo>
                  <a:pt x="1347" y="71"/>
                </a:lnTo>
                <a:lnTo>
                  <a:pt x="1382" y="63"/>
                </a:lnTo>
                <a:lnTo>
                  <a:pt x="1425" y="56"/>
                </a:lnTo>
                <a:lnTo>
                  <a:pt x="1467" y="49"/>
                </a:lnTo>
                <a:lnTo>
                  <a:pt x="1510" y="42"/>
                </a:lnTo>
                <a:lnTo>
                  <a:pt x="1552" y="35"/>
                </a:lnTo>
                <a:lnTo>
                  <a:pt x="1588" y="28"/>
                </a:lnTo>
                <a:lnTo>
                  <a:pt x="1630" y="21"/>
                </a:lnTo>
                <a:lnTo>
                  <a:pt x="1673" y="21"/>
                </a:lnTo>
                <a:lnTo>
                  <a:pt x="1715" y="14"/>
                </a:lnTo>
                <a:lnTo>
                  <a:pt x="1758" y="14"/>
                </a:lnTo>
                <a:lnTo>
                  <a:pt x="1800" y="7"/>
                </a:lnTo>
                <a:lnTo>
                  <a:pt x="1836" y="7"/>
                </a:lnTo>
                <a:lnTo>
                  <a:pt x="1878" y="0"/>
                </a:lnTo>
                <a:lnTo>
                  <a:pt x="1921"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path>
            </a:pathLst>
          </a:custGeom>
          <a:noFill/>
          <a:ln w="33338">
            <a:solidFill>
              <a:srgbClr val="3F3D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9" name="Line 7">
            <a:extLst>
              <a:ext uri="{FF2B5EF4-FFF2-40B4-BE49-F238E27FC236}">
                <a16:creationId xmlns:a16="http://schemas.microsoft.com/office/drawing/2014/main" id="{3E2DC2A4-F1F8-A14A-9226-F809D26CFC31}"/>
              </a:ext>
            </a:extLst>
          </p:cNvPr>
          <p:cNvSpPr>
            <a:spLocks noChangeShapeType="1"/>
          </p:cNvSpPr>
          <p:nvPr/>
        </p:nvSpPr>
        <p:spPr bwMode="auto">
          <a:xfrm flipV="1">
            <a:off x="2441973"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 name="Rectangle 8">
            <a:extLst>
              <a:ext uri="{FF2B5EF4-FFF2-40B4-BE49-F238E27FC236}">
                <a16:creationId xmlns:a16="http://schemas.microsoft.com/office/drawing/2014/main" id="{FDE94EFD-A6CF-B043-BD17-A463B703CA1E}"/>
              </a:ext>
            </a:extLst>
          </p:cNvPr>
          <p:cNvSpPr>
            <a:spLocks noChangeArrowheads="1"/>
          </p:cNvSpPr>
          <p:nvPr/>
        </p:nvSpPr>
        <p:spPr bwMode="auto">
          <a:xfrm>
            <a:off x="2383631" y="3921919"/>
            <a:ext cx="1074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0</a:t>
            </a:r>
            <a:endParaRPr lang="en-US" altLang="en-US" sz="1350"/>
          </a:p>
        </p:txBody>
      </p:sp>
      <p:sp>
        <p:nvSpPr>
          <p:cNvPr id="11" name="Line 9">
            <a:extLst>
              <a:ext uri="{FF2B5EF4-FFF2-40B4-BE49-F238E27FC236}">
                <a16:creationId xmlns:a16="http://schemas.microsoft.com/office/drawing/2014/main" id="{2D3F6DD4-E74E-B94A-B05A-8841C49248EE}"/>
              </a:ext>
            </a:extLst>
          </p:cNvPr>
          <p:cNvSpPr>
            <a:spLocks noChangeShapeType="1"/>
          </p:cNvSpPr>
          <p:nvPr/>
        </p:nvSpPr>
        <p:spPr bwMode="auto">
          <a:xfrm flipV="1">
            <a:off x="2509838"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 name="Line 10">
            <a:extLst>
              <a:ext uri="{FF2B5EF4-FFF2-40B4-BE49-F238E27FC236}">
                <a16:creationId xmlns:a16="http://schemas.microsoft.com/office/drawing/2014/main" id="{E0D7AED5-FCCF-F141-BB82-A8AAA591C9D4}"/>
              </a:ext>
            </a:extLst>
          </p:cNvPr>
          <p:cNvSpPr>
            <a:spLocks noChangeShapeType="1"/>
          </p:cNvSpPr>
          <p:nvPr/>
        </p:nvSpPr>
        <p:spPr bwMode="auto">
          <a:xfrm flipV="1">
            <a:off x="2577704"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 name="Line 11">
            <a:extLst>
              <a:ext uri="{FF2B5EF4-FFF2-40B4-BE49-F238E27FC236}">
                <a16:creationId xmlns:a16="http://schemas.microsoft.com/office/drawing/2014/main" id="{253CF4ED-E57D-EF40-B72A-FC4B94222195}"/>
              </a:ext>
            </a:extLst>
          </p:cNvPr>
          <p:cNvSpPr>
            <a:spLocks noChangeShapeType="1"/>
          </p:cNvSpPr>
          <p:nvPr/>
        </p:nvSpPr>
        <p:spPr bwMode="auto">
          <a:xfrm flipV="1">
            <a:off x="2644379"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 name="Line 12">
            <a:extLst>
              <a:ext uri="{FF2B5EF4-FFF2-40B4-BE49-F238E27FC236}">
                <a16:creationId xmlns:a16="http://schemas.microsoft.com/office/drawing/2014/main" id="{564C110B-C1E7-3E42-88BA-BE3EC51B34BA}"/>
              </a:ext>
            </a:extLst>
          </p:cNvPr>
          <p:cNvSpPr>
            <a:spLocks noChangeShapeType="1"/>
          </p:cNvSpPr>
          <p:nvPr/>
        </p:nvSpPr>
        <p:spPr bwMode="auto">
          <a:xfrm flipV="1">
            <a:off x="2712244"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 name="Line 13">
            <a:extLst>
              <a:ext uri="{FF2B5EF4-FFF2-40B4-BE49-F238E27FC236}">
                <a16:creationId xmlns:a16="http://schemas.microsoft.com/office/drawing/2014/main" id="{5796E1A7-FB5B-944F-A1CE-6C86E820D060}"/>
              </a:ext>
            </a:extLst>
          </p:cNvPr>
          <p:cNvSpPr>
            <a:spLocks noChangeShapeType="1"/>
          </p:cNvSpPr>
          <p:nvPr/>
        </p:nvSpPr>
        <p:spPr bwMode="auto">
          <a:xfrm flipV="1">
            <a:off x="2788444" y="3871912"/>
            <a:ext cx="1191"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6" name="Line 14">
            <a:extLst>
              <a:ext uri="{FF2B5EF4-FFF2-40B4-BE49-F238E27FC236}">
                <a16:creationId xmlns:a16="http://schemas.microsoft.com/office/drawing/2014/main" id="{0EE5DF48-E821-3848-9143-4F3366AB77AD}"/>
              </a:ext>
            </a:extLst>
          </p:cNvPr>
          <p:cNvSpPr>
            <a:spLocks noChangeShapeType="1"/>
          </p:cNvSpPr>
          <p:nvPr/>
        </p:nvSpPr>
        <p:spPr bwMode="auto">
          <a:xfrm flipV="1">
            <a:off x="2856310"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7" name="Line 15">
            <a:extLst>
              <a:ext uri="{FF2B5EF4-FFF2-40B4-BE49-F238E27FC236}">
                <a16:creationId xmlns:a16="http://schemas.microsoft.com/office/drawing/2014/main" id="{68C2CC92-4865-BD4A-86D1-ADCD415742F3}"/>
              </a:ext>
            </a:extLst>
          </p:cNvPr>
          <p:cNvSpPr>
            <a:spLocks noChangeShapeType="1"/>
          </p:cNvSpPr>
          <p:nvPr/>
        </p:nvSpPr>
        <p:spPr bwMode="auto">
          <a:xfrm flipV="1">
            <a:off x="2922985"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8" name="Line 16">
            <a:extLst>
              <a:ext uri="{FF2B5EF4-FFF2-40B4-BE49-F238E27FC236}">
                <a16:creationId xmlns:a16="http://schemas.microsoft.com/office/drawing/2014/main" id="{6F1B3E2B-F387-F647-9E4D-457AD8B15581}"/>
              </a:ext>
            </a:extLst>
          </p:cNvPr>
          <p:cNvSpPr>
            <a:spLocks noChangeShapeType="1"/>
          </p:cNvSpPr>
          <p:nvPr/>
        </p:nvSpPr>
        <p:spPr bwMode="auto">
          <a:xfrm flipV="1">
            <a:off x="2990850"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9" name="Line 17">
            <a:extLst>
              <a:ext uri="{FF2B5EF4-FFF2-40B4-BE49-F238E27FC236}">
                <a16:creationId xmlns:a16="http://schemas.microsoft.com/office/drawing/2014/main" id="{CF3690C2-F0A0-1D44-8165-741109546F3B}"/>
              </a:ext>
            </a:extLst>
          </p:cNvPr>
          <p:cNvSpPr>
            <a:spLocks noChangeShapeType="1"/>
          </p:cNvSpPr>
          <p:nvPr/>
        </p:nvSpPr>
        <p:spPr bwMode="auto">
          <a:xfrm flipV="1">
            <a:off x="3058717"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 name="Line 18">
            <a:extLst>
              <a:ext uri="{FF2B5EF4-FFF2-40B4-BE49-F238E27FC236}">
                <a16:creationId xmlns:a16="http://schemas.microsoft.com/office/drawing/2014/main" id="{4CF0C047-65D1-AB42-A5D5-C67836F94717}"/>
              </a:ext>
            </a:extLst>
          </p:cNvPr>
          <p:cNvSpPr>
            <a:spLocks noChangeShapeType="1"/>
          </p:cNvSpPr>
          <p:nvPr/>
        </p:nvSpPr>
        <p:spPr bwMode="auto">
          <a:xfrm flipV="1">
            <a:off x="3125392"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1" name="Rectangle 19">
            <a:extLst>
              <a:ext uri="{FF2B5EF4-FFF2-40B4-BE49-F238E27FC236}">
                <a16:creationId xmlns:a16="http://schemas.microsoft.com/office/drawing/2014/main" id="{07D12AA3-A507-324C-AA70-B9A9D905500B}"/>
              </a:ext>
            </a:extLst>
          </p:cNvPr>
          <p:cNvSpPr>
            <a:spLocks noChangeArrowheads="1"/>
          </p:cNvSpPr>
          <p:nvPr/>
        </p:nvSpPr>
        <p:spPr bwMode="auto">
          <a:xfrm>
            <a:off x="3015853" y="3921919"/>
            <a:ext cx="2148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10</a:t>
            </a:r>
            <a:endParaRPr lang="en-US" altLang="en-US" sz="1350"/>
          </a:p>
        </p:txBody>
      </p:sp>
      <p:sp>
        <p:nvSpPr>
          <p:cNvPr id="22" name="Line 20">
            <a:extLst>
              <a:ext uri="{FF2B5EF4-FFF2-40B4-BE49-F238E27FC236}">
                <a16:creationId xmlns:a16="http://schemas.microsoft.com/office/drawing/2014/main" id="{3BC9C709-5351-CE4F-B12B-362F5CBACB1A}"/>
              </a:ext>
            </a:extLst>
          </p:cNvPr>
          <p:cNvSpPr>
            <a:spLocks noChangeShapeType="1"/>
          </p:cNvSpPr>
          <p:nvPr/>
        </p:nvSpPr>
        <p:spPr bwMode="auto">
          <a:xfrm flipV="1">
            <a:off x="3193256"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 name="Line 21">
            <a:extLst>
              <a:ext uri="{FF2B5EF4-FFF2-40B4-BE49-F238E27FC236}">
                <a16:creationId xmlns:a16="http://schemas.microsoft.com/office/drawing/2014/main" id="{8A1FE97C-F991-6841-9908-134AFCCC8E59}"/>
              </a:ext>
            </a:extLst>
          </p:cNvPr>
          <p:cNvSpPr>
            <a:spLocks noChangeShapeType="1"/>
          </p:cNvSpPr>
          <p:nvPr/>
        </p:nvSpPr>
        <p:spPr bwMode="auto">
          <a:xfrm flipV="1">
            <a:off x="3269456"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 name="Line 22">
            <a:extLst>
              <a:ext uri="{FF2B5EF4-FFF2-40B4-BE49-F238E27FC236}">
                <a16:creationId xmlns:a16="http://schemas.microsoft.com/office/drawing/2014/main" id="{3835EA39-E11B-8C41-A5C0-6D037308CD65}"/>
              </a:ext>
            </a:extLst>
          </p:cNvPr>
          <p:cNvSpPr>
            <a:spLocks noChangeShapeType="1"/>
          </p:cNvSpPr>
          <p:nvPr/>
        </p:nvSpPr>
        <p:spPr bwMode="auto">
          <a:xfrm flipV="1">
            <a:off x="3337323"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 name="Line 23">
            <a:extLst>
              <a:ext uri="{FF2B5EF4-FFF2-40B4-BE49-F238E27FC236}">
                <a16:creationId xmlns:a16="http://schemas.microsoft.com/office/drawing/2014/main" id="{28010ACF-628A-164B-9E5A-7AA00D24385A}"/>
              </a:ext>
            </a:extLst>
          </p:cNvPr>
          <p:cNvSpPr>
            <a:spLocks noChangeShapeType="1"/>
          </p:cNvSpPr>
          <p:nvPr/>
        </p:nvSpPr>
        <p:spPr bwMode="auto">
          <a:xfrm flipV="1">
            <a:off x="3403998"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 name="Line 24">
            <a:extLst>
              <a:ext uri="{FF2B5EF4-FFF2-40B4-BE49-F238E27FC236}">
                <a16:creationId xmlns:a16="http://schemas.microsoft.com/office/drawing/2014/main" id="{36276B3B-4DD4-C048-AE68-50F94E138775}"/>
              </a:ext>
            </a:extLst>
          </p:cNvPr>
          <p:cNvSpPr>
            <a:spLocks noChangeShapeType="1"/>
          </p:cNvSpPr>
          <p:nvPr/>
        </p:nvSpPr>
        <p:spPr bwMode="auto">
          <a:xfrm flipV="1">
            <a:off x="3471863" y="3871912"/>
            <a:ext cx="1191"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7" name="Line 25">
            <a:extLst>
              <a:ext uri="{FF2B5EF4-FFF2-40B4-BE49-F238E27FC236}">
                <a16:creationId xmlns:a16="http://schemas.microsoft.com/office/drawing/2014/main" id="{B2DC65AE-C445-BC4F-9918-A40EB573E0C2}"/>
              </a:ext>
            </a:extLst>
          </p:cNvPr>
          <p:cNvSpPr>
            <a:spLocks noChangeShapeType="1"/>
          </p:cNvSpPr>
          <p:nvPr/>
        </p:nvSpPr>
        <p:spPr bwMode="auto">
          <a:xfrm flipV="1">
            <a:off x="3539729"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Line 26">
            <a:extLst>
              <a:ext uri="{FF2B5EF4-FFF2-40B4-BE49-F238E27FC236}">
                <a16:creationId xmlns:a16="http://schemas.microsoft.com/office/drawing/2014/main" id="{E109E0C6-3A65-2041-9300-590C36FD9010}"/>
              </a:ext>
            </a:extLst>
          </p:cNvPr>
          <p:cNvSpPr>
            <a:spLocks noChangeShapeType="1"/>
          </p:cNvSpPr>
          <p:nvPr/>
        </p:nvSpPr>
        <p:spPr bwMode="auto">
          <a:xfrm flipV="1">
            <a:off x="3606404"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 name="Line 27">
            <a:extLst>
              <a:ext uri="{FF2B5EF4-FFF2-40B4-BE49-F238E27FC236}">
                <a16:creationId xmlns:a16="http://schemas.microsoft.com/office/drawing/2014/main" id="{CD490B6F-3FCB-C640-AC28-C2D698064C13}"/>
              </a:ext>
            </a:extLst>
          </p:cNvPr>
          <p:cNvSpPr>
            <a:spLocks noChangeShapeType="1"/>
          </p:cNvSpPr>
          <p:nvPr/>
        </p:nvSpPr>
        <p:spPr bwMode="auto">
          <a:xfrm flipV="1">
            <a:off x="3682604"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 name="Line 28">
            <a:extLst>
              <a:ext uri="{FF2B5EF4-FFF2-40B4-BE49-F238E27FC236}">
                <a16:creationId xmlns:a16="http://schemas.microsoft.com/office/drawing/2014/main" id="{D3FBC2B1-4EF0-874B-81AD-3B290E64A374}"/>
              </a:ext>
            </a:extLst>
          </p:cNvPr>
          <p:cNvSpPr>
            <a:spLocks noChangeShapeType="1"/>
          </p:cNvSpPr>
          <p:nvPr/>
        </p:nvSpPr>
        <p:spPr bwMode="auto">
          <a:xfrm flipV="1">
            <a:off x="3750469"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 name="Line 29">
            <a:extLst>
              <a:ext uri="{FF2B5EF4-FFF2-40B4-BE49-F238E27FC236}">
                <a16:creationId xmlns:a16="http://schemas.microsoft.com/office/drawing/2014/main" id="{E5DA73AE-3B58-A649-A37B-9CD588F7D40F}"/>
              </a:ext>
            </a:extLst>
          </p:cNvPr>
          <p:cNvSpPr>
            <a:spLocks noChangeShapeType="1"/>
          </p:cNvSpPr>
          <p:nvPr/>
        </p:nvSpPr>
        <p:spPr bwMode="auto">
          <a:xfrm flipV="1">
            <a:off x="3818335"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 name="Rectangle 30">
            <a:extLst>
              <a:ext uri="{FF2B5EF4-FFF2-40B4-BE49-F238E27FC236}">
                <a16:creationId xmlns:a16="http://schemas.microsoft.com/office/drawing/2014/main" id="{A31A9A00-74A5-C24E-BBBD-88A5D4295C77}"/>
              </a:ext>
            </a:extLst>
          </p:cNvPr>
          <p:cNvSpPr>
            <a:spLocks noChangeArrowheads="1"/>
          </p:cNvSpPr>
          <p:nvPr/>
        </p:nvSpPr>
        <p:spPr bwMode="auto">
          <a:xfrm>
            <a:off x="3699272" y="3921919"/>
            <a:ext cx="2148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20</a:t>
            </a:r>
            <a:endParaRPr lang="en-US" altLang="en-US" sz="1350"/>
          </a:p>
        </p:txBody>
      </p:sp>
      <p:sp>
        <p:nvSpPr>
          <p:cNvPr id="33" name="Line 31">
            <a:extLst>
              <a:ext uri="{FF2B5EF4-FFF2-40B4-BE49-F238E27FC236}">
                <a16:creationId xmlns:a16="http://schemas.microsoft.com/office/drawing/2014/main" id="{D6B03D32-D15F-4049-A439-C44995FFE887}"/>
              </a:ext>
            </a:extLst>
          </p:cNvPr>
          <p:cNvSpPr>
            <a:spLocks noChangeShapeType="1"/>
          </p:cNvSpPr>
          <p:nvPr/>
        </p:nvSpPr>
        <p:spPr bwMode="auto">
          <a:xfrm flipV="1">
            <a:off x="3885010"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 name="Line 32">
            <a:extLst>
              <a:ext uri="{FF2B5EF4-FFF2-40B4-BE49-F238E27FC236}">
                <a16:creationId xmlns:a16="http://schemas.microsoft.com/office/drawing/2014/main" id="{82313248-D7F0-4C4A-B890-ED1A97241B0B}"/>
              </a:ext>
            </a:extLst>
          </p:cNvPr>
          <p:cNvSpPr>
            <a:spLocks noChangeShapeType="1"/>
          </p:cNvSpPr>
          <p:nvPr/>
        </p:nvSpPr>
        <p:spPr bwMode="auto">
          <a:xfrm flipV="1">
            <a:off x="3952875"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 name="Line 33">
            <a:extLst>
              <a:ext uri="{FF2B5EF4-FFF2-40B4-BE49-F238E27FC236}">
                <a16:creationId xmlns:a16="http://schemas.microsoft.com/office/drawing/2014/main" id="{4DD43181-10BF-D04A-9C58-FC4EFBEC6D22}"/>
              </a:ext>
            </a:extLst>
          </p:cNvPr>
          <p:cNvSpPr>
            <a:spLocks noChangeShapeType="1"/>
          </p:cNvSpPr>
          <p:nvPr/>
        </p:nvSpPr>
        <p:spPr bwMode="auto">
          <a:xfrm flipV="1">
            <a:off x="4020742"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 name="Line 34">
            <a:extLst>
              <a:ext uri="{FF2B5EF4-FFF2-40B4-BE49-F238E27FC236}">
                <a16:creationId xmlns:a16="http://schemas.microsoft.com/office/drawing/2014/main" id="{EF9B8D67-010C-9B48-A035-B33654E00AAD}"/>
              </a:ext>
            </a:extLst>
          </p:cNvPr>
          <p:cNvSpPr>
            <a:spLocks noChangeShapeType="1"/>
          </p:cNvSpPr>
          <p:nvPr/>
        </p:nvSpPr>
        <p:spPr bwMode="auto">
          <a:xfrm flipV="1">
            <a:off x="4087417"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 name="Line 35">
            <a:extLst>
              <a:ext uri="{FF2B5EF4-FFF2-40B4-BE49-F238E27FC236}">
                <a16:creationId xmlns:a16="http://schemas.microsoft.com/office/drawing/2014/main" id="{AB0F932C-2BFD-4E41-B89B-464AF801DC44}"/>
              </a:ext>
            </a:extLst>
          </p:cNvPr>
          <p:cNvSpPr>
            <a:spLocks noChangeShapeType="1"/>
          </p:cNvSpPr>
          <p:nvPr/>
        </p:nvSpPr>
        <p:spPr bwMode="auto">
          <a:xfrm flipV="1">
            <a:off x="4163617"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 name="Line 36">
            <a:extLst>
              <a:ext uri="{FF2B5EF4-FFF2-40B4-BE49-F238E27FC236}">
                <a16:creationId xmlns:a16="http://schemas.microsoft.com/office/drawing/2014/main" id="{643549A0-3032-974F-BBD3-E61018180BD3}"/>
              </a:ext>
            </a:extLst>
          </p:cNvPr>
          <p:cNvSpPr>
            <a:spLocks noChangeShapeType="1"/>
          </p:cNvSpPr>
          <p:nvPr/>
        </p:nvSpPr>
        <p:spPr bwMode="auto">
          <a:xfrm flipV="1">
            <a:off x="4231481"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 name="Line 37">
            <a:extLst>
              <a:ext uri="{FF2B5EF4-FFF2-40B4-BE49-F238E27FC236}">
                <a16:creationId xmlns:a16="http://schemas.microsoft.com/office/drawing/2014/main" id="{0F772C2F-5530-6F45-8011-1F6291736623}"/>
              </a:ext>
            </a:extLst>
          </p:cNvPr>
          <p:cNvSpPr>
            <a:spLocks noChangeShapeType="1"/>
          </p:cNvSpPr>
          <p:nvPr/>
        </p:nvSpPr>
        <p:spPr bwMode="auto">
          <a:xfrm flipV="1">
            <a:off x="4299348"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0" name="Line 38">
            <a:extLst>
              <a:ext uri="{FF2B5EF4-FFF2-40B4-BE49-F238E27FC236}">
                <a16:creationId xmlns:a16="http://schemas.microsoft.com/office/drawing/2014/main" id="{75751454-592B-E44C-9F98-1F8179772630}"/>
              </a:ext>
            </a:extLst>
          </p:cNvPr>
          <p:cNvSpPr>
            <a:spLocks noChangeShapeType="1"/>
          </p:cNvSpPr>
          <p:nvPr/>
        </p:nvSpPr>
        <p:spPr bwMode="auto">
          <a:xfrm flipV="1">
            <a:off x="4366023"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 name="Line 39">
            <a:extLst>
              <a:ext uri="{FF2B5EF4-FFF2-40B4-BE49-F238E27FC236}">
                <a16:creationId xmlns:a16="http://schemas.microsoft.com/office/drawing/2014/main" id="{6F0ED685-3A96-4B4B-9D31-82C7D8192D0C}"/>
              </a:ext>
            </a:extLst>
          </p:cNvPr>
          <p:cNvSpPr>
            <a:spLocks noChangeShapeType="1"/>
          </p:cNvSpPr>
          <p:nvPr/>
        </p:nvSpPr>
        <p:spPr bwMode="auto">
          <a:xfrm flipV="1">
            <a:off x="4433888"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 name="Line 40">
            <a:extLst>
              <a:ext uri="{FF2B5EF4-FFF2-40B4-BE49-F238E27FC236}">
                <a16:creationId xmlns:a16="http://schemas.microsoft.com/office/drawing/2014/main" id="{AABB9E13-D159-CA4D-902E-5D0D97101C8F}"/>
              </a:ext>
            </a:extLst>
          </p:cNvPr>
          <p:cNvSpPr>
            <a:spLocks noChangeShapeType="1"/>
          </p:cNvSpPr>
          <p:nvPr/>
        </p:nvSpPr>
        <p:spPr bwMode="auto">
          <a:xfrm flipV="1">
            <a:off x="4501754"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 name="Rectangle 41">
            <a:extLst>
              <a:ext uri="{FF2B5EF4-FFF2-40B4-BE49-F238E27FC236}">
                <a16:creationId xmlns:a16="http://schemas.microsoft.com/office/drawing/2014/main" id="{C64BC353-B27C-D24F-9CB1-8374C611F708}"/>
              </a:ext>
            </a:extLst>
          </p:cNvPr>
          <p:cNvSpPr>
            <a:spLocks noChangeArrowheads="1"/>
          </p:cNvSpPr>
          <p:nvPr/>
        </p:nvSpPr>
        <p:spPr bwMode="auto">
          <a:xfrm>
            <a:off x="4392216" y="3921919"/>
            <a:ext cx="2148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30</a:t>
            </a:r>
            <a:endParaRPr lang="en-US" altLang="en-US" sz="1350"/>
          </a:p>
        </p:txBody>
      </p:sp>
      <p:sp>
        <p:nvSpPr>
          <p:cNvPr id="44" name="Line 42">
            <a:extLst>
              <a:ext uri="{FF2B5EF4-FFF2-40B4-BE49-F238E27FC236}">
                <a16:creationId xmlns:a16="http://schemas.microsoft.com/office/drawing/2014/main" id="{26177ACC-8C63-884E-B8BB-FF97BEF03EFC}"/>
              </a:ext>
            </a:extLst>
          </p:cNvPr>
          <p:cNvSpPr>
            <a:spLocks noChangeShapeType="1"/>
          </p:cNvSpPr>
          <p:nvPr/>
        </p:nvSpPr>
        <p:spPr bwMode="auto">
          <a:xfrm flipV="1">
            <a:off x="4568429"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 name="Line 43">
            <a:extLst>
              <a:ext uri="{FF2B5EF4-FFF2-40B4-BE49-F238E27FC236}">
                <a16:creationId xmlns:a16="http://schemas.microsoft.com/office/drawing/2014/main" id="{A25DD821-174A-4340-9079-8632B60B5BFC}"/>
              </a:ext>
            </a:extLst>
          </p:cNvPr>
          <p:cNvSpPr>
            <a:spLocks noChangeShapeType="1"/>
          </p:cNvSpPr>
          <p:nvPr/>
        </p:nvSpPr>
        <p:spPr bwMode="auto">
          <a:xfrm flipV="1">
            <a:off x="4644629"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 name="Line 44">
            <a:extLst>
              <a:ext uri="{FF2B5EF4-FFF2-40B4-BE49-F238E27FC236}">
                <a16:creationId xmlns:a16="http://schemas.microsoft.com/office/drawing/2014/main" id="{590404A7-8DC5-4E49-BA3F-D94DB33DFD09}"/>
              </a:ext>
            </a:extLst>
          </p:cNvPr>
          <p:cNvSpPr>
            <a:spLocks noChangeShapeType="1"/>
          </p:cNvSpPr>
          <p:nvPr/>
        </p:nvSpPr>
        <p:spPr bwMode="auto">
          <a:xfrm flipV="1">
            <a:off x="4712494"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 name="Line 45">
            <a:extLst>
              <a:ext uri="{FF2B5EF4-FFF2-40B4-BE49-F238E27FC236}">
                <a16:creationId xmlns:a16="http://schemas.microsoft.com/office/drawing/2014/main" id="{1DC4891B-6B2E-D749-B385-E9E18127A7AD}"/>
              </a:ext>
            </a:extLst>
          </p:cNvPr>
          <p:cNvSpPr>
            <a:spLocks noChangeShapeType="1"/>
          </p:cNvSpPr>
          <p:nvPr/>
        </p:nvSpPr>
        <p:spPr bwMode="auto">
          <a:xfrm flipV="1">
            <a:off x="4780360"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 name="Line 46">
            <a:extLst>
              <a:ext uri="{FF2B5EF4-FFF2-40B4-BE49-F238E27FC236}">
                <a16:creationId xmlns:a16="http://schemas.microsoft.com/office/drawing/2014/main" id="{A6376A75-C579-B24F-B427-A2C27B82EA3D}"/>
              </a:ext>
            </a:extLst>
          </p:cNvPr>
          <p:cNvSpPr>
            <a:spLocks noChangeShapeType="1"/>
          </p:cNvSpPr>
          <p:nvPr/>
        </p:nvSpPr>
        <p:spPr bwMode="auto">
          <a:xfrm flipV="1">
            <a:off x="4847035"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 name="Line 47">
            <a:extLst>
              <a:ext uri="{FF2B5EF4-FFF2-40B4-BE49-F238E27FC236}">
                <a16:creationId xmlns:a16="http://schemas.microsoft.com/office/drawing/2014/main" id="{6DD8EC28-744A-E24C-B09A-75C17EE518F3}"/>
              </a:ext>
            </a:extLst>
          </p:cNvPr>
          <p:cNvSpPr>
            <a:spLocks noChangeShapeType="1"/>
          </p:cNvSpPr>
          <p:nvPr/>
        </p:nvSpPr>
        <p:spPr bwMode="auto">
          <a:xfrm>
            <a:off x="2391967" y="3896917"/>
            <a:ext cx="2506265"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 name="Rectangle 48">
            <a:extLst>
              <a:ext uri="{FF2B5EF4-FFF2-40B4-BE49-F238E27FC236}">
                <a16:creationId xmlns:a16="http://schemas.microsoft.com/office/drawing/2014/main" id="{A4D8C202-903D-4E4C-9244-5FE8BC644D22}"/>
              </a:ext>
            </a:extLst>
          </p:cNvPr>
          <p:cNvSpPr>
            <a:spLocks noChangeArrowheads="1"/>
          </p:cNvSpPr>
          <p:nvPr/>
        </p:nvSpPr>
        <p:spPr bwMode="auto">
          <a:xfrm>
            <a:off x="4982766" y="3787379"/>
            <a:ext cx="42479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Time</a:t>
            </a:r>
            <a:endParaRPr lang="en-US" altLang="en-US" sz="1350"/>
          </a:p>
        </p:txBody>
      </p:sp>
      <p:sp>
        <p:nvSpPr>
          <p:cNvPr id="51" name="Rectangle 49">
            <a:extLst>
              <a:ext uri="{FF2B5EF4-FFF2-40B4-BE49-F238E27FC236}">
                <a16:creationId xmlns:a16="http://schemas.microsoft.com/office/drawing/2014/main" id="{308DEF72-45D6-E74B-AA94-70D1A32C21A4}"/>
              </a:ext>
            </a:extLst>
          </p:cNvPr>
          <p:cNvSpPr>
            <a:spLocks noChangeArrowheads="1"/>
          </p:cNvSpPr>
          <p:nvPr/>
        </p:nvSpPr>
        <p:spPr bwMode="auto">
          <a:xfrm>
            <a:off x="5513785" y="3787379"/>
            <a:ext cx="50238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(year)</a:t>
            </a:r>
            <a:endParaRPr lang="en-US" altLang="en-US" sz="1350"/>
          </a:p>
        </p:txBody>
      </p:sp>
      <p:sp>
        <p:nvSpPr>
          <p:cNvPr id="52" name="Line 50">
            <a:extLst>
              <a:ext uri="{FF2B5EF4-FFF2-40B4-BE49-F238E27FC236}">
                <a16:creationId xmlns:a16="http://schemas.microsoft.com/office/drawing/2014/main" id="{EBE5378F-C1F1-0846-9552-363363E740A8}"/>
              </a:ext>
            </a:extLst>
          </p:cNvPr>
          <p:cNvSpPr>
            <a:spLocks noChangeShapeType="1"/>
          </p:cNvSpPr>
          <p:nvPr/>
        </p:nvSpPr>
        <p:spPr bwMode="auto">
          <a:xfrm>
            <a:off x="2441973" y="3896917"/>
            <a:ext cx="26194"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3" name="Line 51">
            <a:extLst>
              <a:ext uri="{FF2B5EF4-FFF2-40B4-BE49-F238E27FC236}">
                <a16:creationId xmlns:a16="http://schemas.microsoft.com/office/drawing/2014/main" id="{471417D8-D4A1-0843-8810-9369F90429A2}"/>
              </a:ext>
            </a:extLst>
          </p:cNvPr>
          <p:cNvSpPr>
            <a:spLocks noChangeShapeType="1"/>
          </p:cNvSpPr>
          <p:nvPr/>
        </p:nvSpPr>
        <p:spPr bwMode="auto">
          <a:xfrm>
            <a:off x="2441972" y="3829050"/>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 name="Line 52">
            <a:extLst>
              <a:ext uri="{FF2B5EF4-FFF2-40B4-BE49-F238E27FC236}">
                <a16:creationId xmlns:a16="http://schemas.microsoft.com/office/drawing/2014/main" id="{F6243A38-E854-BE47-928C-2EE9B7E5403C}"/>
              </a:ext>
            </a:extLst>
          </p:cNvPr>
          <p:cNvSpPr>
            <a:spLocks noChangeShapeType="1"/>
          </p:cNvSpPr>
          <p:nvPr/>
        </p:nvSpPr>
        <p:spPr bwMode="auto">
          <a:xfrm>
            <a:off x="2441972" y="3762375"/>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 name="Line 53">
            <a:extLst>
              <a:ext uri="{FF2B5EF4-FFF2-40B4-BE49-F238E27FC236}">
                <a16:creationId xmlns:a16="http://schemas.microsoft.com/office/drawing/2014/main" id="{7E54DBAE-F607-FD41-8264-226ABE016805}"/>
              </a:ext>
            </a:extLst>
          </p:cNvPr>
          <p:cNvSpPr>
            <a:spLocks noChangeShapeType="1"/>
          </p:cNvSpPr>
          <p:nvPr/>
        </p:nvSpPr>
        <p:spPr bwMode="auto">
          <a:xfrm>
            <a:off x="2441972" y="3686175"/>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 name="Line 54">
            <a:extLst>
              <a:ext uri="{FF2B5EF4-FFF2-40B4-BE49-F238E27FC236}">
                <a16:creationId xmlns:a16="http://schemas.microsoft.com/office/drawing/2014/main" id="{10F6D11E-7E87-3B4B-AA68-733AAC9209A5}"/>
              </a:ext>
            </a:extLst>
          </p:cNvPr>
          <p:cNvSpPr>
            <a:spLocks noChangeShapeType="1"/>
          </p:cNvSpPr>
          <p:nvPr/>
        </p:nvSpPr>
        <p:spPr bwMode="auto">
          <a:xfrm>
            <a:off x="2441973" y="3618310"/>
            <a:ext cx="26194"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 name="Line 55">
            <a:extLst>
              <a:ext uri="{FF2B5EF4-FFF2-40B4-BE49-F238E27FC236}">
                <a16:creationId xmlns:a16="http://schemas.microsoft.com/office/drawing/2014/main" id="{B8565F22-69C9-8440-8FDD-6E12D77433E6}"/>
              </a:ext>
            </a:extLst>
          </p:cNvPr>
          <p:cNvSpPr>
            <a:spLocks noChangeShapeType="1"/>
          </p:cNvSpPr>
          <p:nvPr/>
        </p:nvSpPr>
        <p:spPr bwMode="auto">
          <a:xfrm>
            <a:off x="2441972" y="3542110"/>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 name="Line 56">
            <a:extLst>
              <a:ext uri="{FF2B5EF4-FFF2-40B4-BE49-F238E27FC236}">
                <a16:creationId xmlns:a16="http://schemas.microsoft.com/office/drawing/2014/main" id="{543AEA13-164E-C644-842D-614959DF7AEE}"/>
              </a:ext>
            </a:extLst>
          </p:cNvPr>
          <p:cNvSpPr>
            <a:spLocks noChangeShapeType="1"/>
          </p:cNvSpPr>
          <p:nvPr/>
        </p:nvSpPr>
        <p:spPr bwMode="auto">
          <a:xfrm>
            <a:off x="2441972" y="3475435"/>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 name="Line 57">
            <a:extLst>
              <a:ext uri="{FF2B5EF4-FFF2-40B4-BE49-F238E27FC236}">
                <a16:creationId xmlns:a16="http://schemas.microsoft.com/office/drawing/2014/main" id="{B2D02583-1D45-4D48-B261-2F4CB9FE9F07}"/>
              </a:ext>
            </a:extLst>
          </p:cNvPr>
          <p:cNvSpPr>
            <a:spLocks noChangeShapeType="1"/>
          </p:cNvSpPr>
          <p:nvPr/>
        </p:nvSpPr>
        <p:spPr bwMode="auto">
          <a:xfrm>
            <a:off x="2441972" y="3407569"/>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 name="Line 58">
            <a:extLst>
              <a:ext uri="{FF2B5EF4-FFF2-40B4-BE49-F238E27FC236}">
                <a16:creationId xmlns:a16="http://schemas.microsoft.com/office/drawing/2014/main" id="{EFF4DC2A-84FA-CB4F-A322-EEC24DA11337}"/>
              </a:ext>
            </a:extLst>
          </p:cNvPr>
          <p:cNvSpPr>
            <a:spLocks noChangeShapeType="1"/>
          </p:cNvSpPr>
          <p:nvPr/>
        </p:nvSpPr>
        <p:spPr bwMode="auto">
          <a:xfrm>
            <a:off x="2441973" y="3331369"/>
            <a:ext cx="26194"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 name="Line 59">
            <a:extLst>
              <a:ext uri="{FF2B5EF4-FFF2-40B4-BE49-F238E27FC236}">
                <a16:creationId xmlns:a16="http://schemas.microsoft.com/office/drawing/2014/main" id="{AB876024-FA1C-E345-8E8F-790EEA15C288}"/>
              </a:ext>
            </a:extLst>
          </p:cNvPr>
          <p:cNvSpPr>
            <a:spLocks noChangeShapeType="1"/>
          </p:cNvSpPr>
          <p:nvPr/>
        </p:nvSpPr>
        <p:spPr bwMode="auto">
          <a:xfrm>
            <a:off x="2441972" y="3264694"/>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 name="Line 60">
            <a:extLst>
              <a:ext uri="{FF2B5EF4-FFF2-40B4-BE49-F238E27FC236}">
                <a16:creationId xmlns:a16="http://schemas.microsoft.com/office/drawing/2014/main" id="{FF1EA93A-7A92-5A4D-99F2-7B33D31FC120}"/>
              </a:ext>
            </a:extLst>
          </p:cNvPr>
          <p:cNvSpPr>
            <a:spLocks noChangeShapeType="1"/>
          </p:cNvSpPr>
          <p:nvPr/>
        </p:nvSpPr>
        <p:spPr bwMode="auto">
          <a:xfrm>
            <a:off x="2441972" y="3196829"/>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 name="Line 61">
            <a:extLst>
              <a:ext uri="{FF2B5EF4-FFF2-40B4-BE49-F238E27FC236}">
                <a16:creationId xmlns:a16="http://schemas.microsoft.com/office/drawing/2014/main" id="{F6E304A3-DC06-0F47-A795-BCECB0126495}"/>
              </a:ext>
            </a:extLst>
          </p:cNvPr>
          <p:cNvSpPr>
            <a:spLocks noChangeShapeType="1"/>
          </p:cNvSpPr>
          <p:nvPr/>
        </p:nvSpPr>
        <p:spPr bwMode="auto">
          <a:xfrm>
            <a:off x="2441972" y="3120629"/>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 name="Line 62">
            <a:extLst>
              <a:ext uri="{FF2B5EF4-FFF2-40B4-BE49-F238E27FC236}">
                <a16:creationId xmlns:a16="http://schemas.microsoft.com/office/drawing/2014/main" id="{85FC4A05-1DFF-BF4D-A608-3B033A8AFE04}"/>
              </a:ext>
            </a:extLst>
          </p:cNvPr>
          <p:cNvSpPr>
            <a:spLocks noChangeShapeType="1"/>
          </p:cNvSpPr>
          <p:nvPr/>
        </p:nvSpPr>
        <p:spPr bwMode="auto">
          <a:xfrm>
            <a:off x="2441973" y="3052763"/>
            <a:ext cx="26194"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 name="Line 63">
            <a:extLst>
              <a:ext uri="{FF2B5EF4-FFF2-40B4-BE49-F238E27FC236}">
                <a16:creationId xmlns:a16="http://schemas.microsoft.com/office/drawing/2014/main" id="{9A5C4F92-BBBC-9D4C-8682-F36AFD971880}"/>
              </a:ext>
            </a:extLst>
          </p:cNvPr>
          <p:cNvSpPr>
            <a:spLocks noChangeShapeType="1"/>
          </p:cNvSpPr>
          <p:nvPr/>
        </p:nvSpPr>
        <p:spPr bwMode="auto">
          <a:xfrm>
            <a:off x="2441972" y="2986088"/>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6" name="Line 64">
            <a:extLst>
              <a:ext uri="{FF2B5EF4-FFF2-40B4-BE49-F238E27FC236}">
                <a16:creationId xmlns:a16="http://schemas.microsoft.com/office/drawing/2014/main" id="{CCC3DAEE-14C1-424A-BA0F-84E2C5255A18}"/>
              </a:ext>
            </a:extLst>
          </p:cNvPr>
          <p:cNvSpPr>
            <a:spLocks noChangeShapeType="1"/>
          </p:cNvSpPr>
          <p:nvPr/>
        </p:nvSpPr>
        <p:spPr bwMode="auto">
          <a:xfrm>
            <a:off x="2441972" y="2909888"/>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7" name="Line 65">
            <a:extLst>
              <a:ext uri="{FF2B5EF4-FFF2-40B4-BE49-F238E27FC236}">
                <a16:creationId xmlns:a16="http://schemas.microsoft.com/office/drawing/2014/main" id="{6E2E00B7-8647-A744-8199-5D02CC9442D2}"/>
              </a:ext>
            </a:extLst>
          </p:cNvPr>
          <p:cNvSpPr>
            <a:spLocks noChangeShapeType="1"/>
          </p:cNvSpPr>
          <p:nvPr/>
        </p:nvSpPr>
        <p:spPr bwMode="auto">
          <a:xfrm>
            <a:off x="2441972" y="2842023"/>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8" name="Line 66">
            <a:extLst>
              <a:ext uri="{FF2B5EF4-FFF2-40B4-BE49-F238E27FC236}">
                <a16:creationId xmlns:a16="http://schemas.microsoft.com/office/drawing/2014/main" id="{DBDEEAC1-4EF4-464A-BA7C-351CE55D39F8}"/>
              </a:ext>
            </a:extLst>
          </p:cNvPr>
          <p:cNvSpPr>
            <a:spLocks noChangeShapeType="1"/>
          </p:cNvSpPr>
          <p:nvPr/>
        </p:nvSpPr>
        <p:spPr bwMode="auto">
          <a:xfrm>
            <a:off x="2441973" y="2774156"/>
            <a:ext cx="26194"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9" name="Line 67">
            <a:extLst>
              <a:ext uri="{FF2B5EF4-FFF2-40B4-BE49-F238E27FC236}">
                <a16:creationId xmlns:a16="http://schemas.microsoft.com/office/drawing/2014/main" id="{CAB8B8E3-A7B4-B044-8C8F-621B5FE69023}"/>
              </a:ext>
            </a:extLst>
          </p:cNvPr>
          <p:cNvSpPr>
            <a:spLocks noChangeShapeType="1"/>
          </p:cNvSpPr>
          <p:nvPr/>
        </p:nvSpPr>
        <p:spPr bwMode="auto">
          <a:xfrm>
            <a:off x="2441972" y="2699148"/>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0" name="Line 68">
            <a:extLst>
              <a:ext uri="{FF2B5EF4-FFF2-40B4-BE49-F238E27FC236}">
                <a16:creationId xmlns:a16="http://schemas.microsoft.com/office/drawing/2014/main" id="{55D5CC5E-4A7E-C642-9F8C-AE6DECC1734D}"/>
              </a:ext>
            </a:extLst>
          </p:cNvPr>
          <p:cNvSpPr>
            <a:spLocks noChangeShapeType="1"/>
          </p:cNvSpPr>
          <p:nvPr/>
        </p:nvSpPr>
        <p:spPr bwMode="auto">
          <a:xfrm>
            <a:off x="2441972" y="2631281"/>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1" name="Line 69">
            <a:extLst>
              <a:ext uri="{FF2B5EF4-FFF2-40B4-BE49-F238E27FC236}">
                <a16:creationId xmlns:a16="http://schemas.microsoft.com/office/drawing/2014/main" id="{7FF056D6-6548-F045-9490-0A330FBF9EC3}"/>
              </a:ext>
            </a:extLst>
          </p:cNvPr>
          <p:cNvSpPr>
            <a:spLocks noChangeShapeType="1"/>
          </p:cNvSpPr>
          <p:nvPr/>
        </p:nvSpPr>
        <p:spPr bwMode="auto">
          <a:xfrm>
            <a:off x="2441972" y="2563417"/>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2" name="Line 70">
            <a:extLst>
              <a:ext uri="{FF2B5EF4-FFF2-40B4-BE49-F238E27FC236}">
                <a16:creationId xmlns:a16="http://schemas.microsoft.com/office/drawing/2014/main" id="{2FAE4094-B278-954C-9E71-E4A45A6BE89C}"/>
              </a:ext>
            </a:extLst>
          </p:cNvPr>
          <p:cNvSpPr>
            <a:spLocks noChangeShapeType="1"/>
          </p:cNvSpPr>
          <p:nvPr/>
        </p:nvSpPr>
        <p:spPr bwMode="auto">
          <a:xfrm>
            <a:off x="2441973" y="2487217"/>
            <a:ext cx="26194"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3" name="Line 71">
            <a:extLst>
              <a:ext uri="{FF2B5EF4-FFF2-40B4-BE49-F238E27FC236}">
                <a16:creationId xmlns:a16="http://schemas.microsoft.com/office/drawing/2014/main" id="{DA46A00B-F8C4-0F4B-B4E1-94B8392ADCB8}"/>
              </a:ext>
            </a:extLst>
          </p:cNvPr>
          <p:cNvSpPr>
            <a:spLocks noChangeShapeType="1"/>
          </p:cNvSpPr>
          <p:nvPr/>
        </p:nvSpPr>
        <p:spPr bwMode="auto">
          <a:xfrm>
            <a:off x="2441972" y="2420542"/>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4" name="Line 72">
            <a:extLst>
              <a:ext uri="{FF2B5EF4-FFF2-40B4-BE49-F238E27FC236}">
                <a16:creationId xmlns:a16="http://schemas.microsoft.com/office/drawing/2014/main" id="{1850F234-145A-164A-9928-1A724DCA28CA}"/>
              </a:ext>
            </a:extLst>
          </p:cNvPr>
          <p:cNvSpPr>
            <a:spLocks noChangeShapeType="1"/>
          </p:cNvSpPr>
          <p:nvPr/>
        </p:nvSpPr>
        <p:spPr bwMode="auto">
          <a:xfrm>
            <a:off x="2441972" y="2352675"/>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5" name="Line 73">
            <a:extLst>
              <a:ext uri="{FF2B5EF4-FFF2-40B4-BE49-F238E27FC236}">
                <a16:creationId xmlns:a16="http://schemas.microsoft.com/office/drawing/2014/main" id="{39C6203F-1FEB-5945-86E4-7563E0818F33}"/>
              </a:ext>
            </a:extLst>
          </p:cNvPr>
          <p:cNvSpPr>
            <a:spLocks noChangeShapeType="1"/>
          </p:cNvSpPr>
          <p:nvPr/>
        </p:nvSpPr>
        <p:spPr bwMode="auto">
          <a:xfrm flipV="1">
            <a:off x="2441973" y="2352675"/>
            <a:ext cx="1190" cy="154424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6" name="Rectangle 74">
            <a:extLst>
              <a:ext uri="{FF2B5EF4-FFF2-40B4-BE49-F238E27FC236}">
                <a16:creationId xmlns:a16="http://schemas.microsoft.com/office/drawing/2014/main" id="{8464F92D-FD21-8B49-B3CC-1FC6C25CAD1D}"/>
              </a:ext>
            </a:extLst>
          </p:cNvPr>
          <p:cNvSpPr>
            <a:spLocks noChangeArrowheads="1"/>
          </p:cNvSpPr>
          <p:nvPr/>
        </p:nvSpPr>
        <p:spPr bwMode="auto">
          <a:xfrm>
            <a:off x="1757363" y="2071688"/>
            <a:ext cx="58625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i="1">
                <a:solidFill>
                  <a:srgbClr val="000000"/>
                </a:solidFill>
              </a:rPr>
              <a:t>weight</a:t>
            </a:r>
            <a:endParaRPr lang="en-US" altLang="en-US" sz="1350" i="1"/>
          </a:p>
        </p:txBody>
      </p:sp>
      <p:sp>
        <p:nvSpPr>
          <p:cNvPr id="77" name="Rectangle 75">
            <a:extLst>
              <a:ext uri="{FF2B5EF4-FFF2-40B4-BE49-F238E27FC236}">
                <a16:creationId xmlns:a16="http://schemas.microsoft.com/office/drawing/2014/main" id="{5DF143C1-7BC1-B648-A4B0-088FAE3D48C8}"/>
              </a:ext>
            </a:extLst>
          </p:cNvPr>
          <p:cNvSpPr>
            <a:spLocks noChangeArrowheads="1"/>
          </p:cNvSpPr>
          <p:nvPr/>
        </p:nvSpPr>
        <p:spPr bwMode="auto">
          <a:xfrm>
            <a:off x="2476501" y="2065735"/>
            <a:ext cx="32380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(kg)</a:t>
            </a:r>
            <a:endParaRPr lang="en-US" altLang="en-US" sz="1350"/>
          </a:p>
        </p:txBody>
      </p:sp>
      <p:sp>
        <p:nvSpPr>
          <p:cNvPr id="78" name="Rectangle 76">
            <a:extLst>
              <a:ext uri="{FF2B5EF4-FFF2-40B4-BE49-F238E27FC236}">
                <a16:creationId xmlns:a16="http://schemas.microsoft.com/office/drawing/2014/main" id="{0373E800-99FA-EC40-9C38-38B9C4D54B2C}"/>
              </a:ext>
            </a:extLst>
          </p:cNvPr>
          <p:cNvSpPr>
            <a:spLocks noChangeArrowheads="1"/>
          </p:cNvSpPr>
          <p:nvPr/>
        </p:nvSpPr>
        <p:spPr bwMode="auto">
          <a:xfrm>
            <a:off x="2577704" y="1770460"/>
            <a:ext cx="65"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endParaRPr lang="en-US" altLang="en-US" sz="1350"/>
          </a:p>
        </p:txBody>
      </p:sp>
      <p:sp>
        <p:nvSpPr>
          <p:cNvPr id="79" name="Text Box 77">
            <a:extLst>
              <a:ext uri="{FF2B5EF4-FFF2-40B4-BE49-F238E27FC236}">
                <a16:creationId xmlns:a16="http://schemas.microsoft.com/office/drawing/2014/main" id="{7588BA93-D16C-964A-90BE-201640042293}"/>
              </a:ext>
            </a:extLst>
          </p:cNvPr>
          <p:cNvSpPr txBox="1">
            <a:spLocks noChangeArrowheads="1"/>
          </p:cNvSpPr>
          <p:nvPr/>
        </p:nvSpPr>
        <p:spPr bwMode="auto">
          <a:xfrm>
            <a:off x="2150269" y="3450432"/>
            <a:ext cx="282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2</a:t>
            </a:r>
          </a:p>
        </p:txBody>
      </p:sp>
      <p:sp>
        <p:nvSpPr>
          <p:cNvPr id="80" name="Text Box 78">
            <a:extLst>
              <a:ext uri="{FF2B5EF4-FFF2-40B4-BE49-F238E27FC236}">
                <a16:creationId xmlns:a16="http://schemas.microsoft.com/office/drawing/2014/main" id="{8DBAAE67-2F16-1048-A1F5-26100C26A4C8}"/>
              </a:ext>
            </a:extLst>
          </p:cNvPr>
          <p:cNvSpPr txBox="1">
            <a:spLocks noChangeArrowheads="1"/>
          </p:cNvSpPr>
          <p:nvPr/>
        </p:nvSpPr>
        <p:spPr bwMode="auto">
          <a:xfrm>
            <a:off x="2150269" y="3180160"/>
            <a:ext cx="282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4</a:t>
            </a:r>
          </a:p>
        </p:txBody>
      </p:sp>
      <p:sp>
        <p:nvSpPr>
          <p:cNvPr id="81" name="Text Box 79">
            <a:extLst>
              <a:ext uri="{FF2B5EF4-FFF2-40B4-BE49-F238E27FC236}">
                <a16:creationId xmlns:a16="http://schemas.microsoft.com/office/drawing/2014/main" id="{A1E54C15-1DFF-234F-81CB-DBB947AF21A9}"/>
              </a:ext>
            </a:extLst>
          </p:cNvPr>
          <p:cNvSpPr txBox="1">
            <a:spLocks noChangeArrowheads="1"/>
          </p:cNvSpPr>
          <p:nvPr/>
        </p:nvSpPr>
        <p:spPr bwMode="auto">
          <a:xfrm>
            <a:off x="2150269" y="2909888"/>
            <a:ext cx="282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6</a:t>
            </a:r>
          </a:p>
        </p:txBody>
      </p:sp>
      <p:sp>
        <p:nvSpPr>
          <p:cNvPr id="82" name="Text Box 80">
            <a:extLst>
              <a:ext uri="{FF2B5EF4-FFF2-40B4-BE49-F238E27FC236}">
                <a16:creationId xmlns:a16="http://schemas.microsoft.com/office/drawing/2014/main" id="{86D3AFC8-D67F-9846-BE6B-2334F1F69D28}"/>
              </a:ext>
            </a:extLst>
          </p:cNvPr>
          <p:cNvSpPr txBox="1">
            <a:spLocks noChangeArrowheads="1"/>
          </p:cNvSpPr>
          <p:nvPr/>
        </p:nvSpPr>
        <p:spPr bwMode="auto">
          <a:xfrm>
            <a:off x="2150269" y="2640807"/>
            <a:ext cx="282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8</a:t>
            </a:r>
          </a:p>
        </p:txBody>
      </p:sp>
      <p:sp>
        <p:nvSpPr>
          <p:cNvPr id="83" name="Text Box 81">
            <a:extLst>
              <a:ext uri="{FF2B5EF4-FFF2-40B4-BE49-F238E27FC236}">
                <a16:creationId xmlns:a16="http://schemas.microsoft.com/office/drawing/2014/main" id="{5A8464AF-8414-A543-AB42-156E200DF495}"/>
              </a:ext>
            </a:extLst>
          </p:cNvPr>
          <p:cNvSpPr txBox="1">
            <a:spLocks noChangeArrowheads="1"/>
          </p:cNvSpPr>
          <p:nvPr/>
        </p:nvSpPr>
        <p:spPr bwMode="auto">
          <a:xfrm>
            <a:off x="2095500" y="2370535"/>
            <a:ext cx="380232"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10</a:t>
            </a:r>
          </a:p>
        </p:txBody>
      </p:sp>
      <p:sp>
        <p:nvSpPr>
          <p:cNvPr id="84" name="Line 82">
            <a:extLst>
              <a:ext uri="{FF2B5EF4-FFF2-40B4-BE49-F238E27FC236}">
                <a16:creationId xmlns:a16="http://schemas.microsoft.com/office/drawing/2014/main" id="{97E8AE40-BBDE-FF40-89B9-50E26E4B6C14}"/>
              </a:ext>
            </a:extLst>
          </p:cNvPr>
          <p:cNvSpPr>
            <a:spLocks noChangeShapeType="1"/>
          </p:cNvSpPr>
          <p:nvPr/>
        </p:nvSpPr>
        <p:spPr bwMode="auto">
          <a:xfrm>
            <a:off x="2474119" y="2497931"/>
            <a:ext cx="2538413" cy="0"/>
          </a:xfrm>
          <a:prstGeom prst="line">
            <a:avLst/>
          </a:prstGeom>
          <a:noFill/>
          <a:ln w="254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85" name="Text Box 83">
            <a:extLst>
              <a:ext uri="{FF2B5EF4-FFF2-40B4-BE49-F238E27FC236}">
                <a16:creationId xmlns:a16="http://schemas.microsoft.com/office/drawing/2014/main" id="{BF065679-CA30-D84E-9F35-FC9163AFA9A6}"/>
              </a:ext>
            </a:extLst>
          </p:cNvPr>
          <p:cNvSpPr txBox="1">
            <a:spLocks noChangeArrowheads="1"/>
          </p:cNvSpPr>
          <p:nvPr/>
        </p:nvSpPr>
        <p:spPr bwMode="auto">
          <a:xfrm>
            <a:off x="4086765" y="2029049"/>
            <a:ext cx="200106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dirty="0"/>
              <a:t>Asymptotic size </a:t>
            </a:r>
            <a:r>
              <a:rPr lang="en-US" altLang="en-US" i="1" dirty="0"/>
              <a:t>W</a:t>
            </a:r>
            <a:r>
              <a:rPr lang="en-US" altLang="en-US" i="1" baseline="-25000" dirty="0">
                <a:sym typeface="Symbol" pitchFamily="2" charset="2"/>
              </a:rPr>
              <a:t></a:t>
            </a:r>
          </a:p>
        </p:txBody>
      </p:sp>
      <p:sp>
        <p:nvSpPr>
          <p:cNvPr id="86" name="Line 85">
            <a:extLst>
              <a:ext uri="{FF2B5EF4-FFF2-40B4-BE49-F238E27FC236}">
                <a16:creationId xmlns:a16="http://schemas.microsoft.com/office/drawing/2014/main" id="{D4895396-4477-5347-9F49-479266489B4A}"/>
              </a:ext>
            </a:extLst>
          </p:cNvPr>
          <p:cNvSpPr>
            <a:spLocks noChangeShapeType="1"/>
          </p:cNvSpPr>
          <p:nvPr/>
        </p:nvSpPr>
        <p:spPr bwMode="auto">
          <a:xfrm>
            <a:off x="6272213" y="1443038"/>
            <a:ext cx="571500" cy="85725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88" name="Freeform 87">
            <a:extLst>
              <a:ext uri="{FF2B5EF4-FFF2-40B4-BE49-F238E27FC236}">
                <a16:creationId xmlns:a16="http://schemas.microsoft.com/office/drawing/2014/main" id="{0FA11120-C680-3B44-ABBA-B0FBBAF15C3B}"/>
              </a:ext>
            </a:extLst>
          </p:cNvPr>
          <p:cNvSpPr>
            <a:spLocks/>
          </p:cNvSpPr>
          <p:nvPr/>
        </p:nvSpPr>
        <p:spPr bwMode="auto">
          <a:xfrm>
            <a:off x="2518172" y="3119438"/>
            <a:ext cx="2356247" cy="759619"/>
          </a:xfrm>
          <a:custGeom>
            <a:avLst/>
            <a:gdLst>
              <a:gd name="T0" fmla="*/ 0 w 1979"/>
              <a:gd name="T1" fmla="*/ 638 h 638"/>
              <a:gd name="T2" fmla="*/ 0 w 1979"/>
              <a:gd name="T3" fmla="*/ 638 h 638"/>
              <a:gd name="T4" fmla="*/ 0 w 1979"/>
              <a:gd name="T5" fmla="*/ 638 h 638"/>
              <a:gd name="T6" fmla="*/ 5 w 1979"/>
              <a:gd name="T7" fmla="*/ 638 h 638"/>
              <a:gd name="T8" fmla="*/ 5 w 1979"/>
              <a:gd name="T9" fmla="*/ 638 h 638"/>
              <a:gd name="T10" fmla="*/ 5 w 1979"/>
              <a:gd name="T11" fmla="*/ 638 h 638"/>
              <a:gd name="T12" fmla="*/ 10 w 1979"/>
              <a:gd name="T13" fmla="*/ 638 h 638"/>
              <a:gd name="T14" fmla="*/ 10 w 1979"/>
              <a:gd name="T15" fmla="*/ 638 h 638"/>
              <a:gd name="T16" fmla="*/ 10 w 1979"/>
              <a:gd name="T17" fmla="*/ 638 h 638"/>
              <a:gd name="T18" fmla="*/ 10 w 1979"/>
              <a:gd name="T19" fmla="*/ 638 h 638"/>
              <a:gd name="T20" fmla="*/ 15 w 1979"/>
              <a:gd name="T21" fmla="*/ 638 h 638"/>
              <a:gd name="T22" fmla="*/ 15 w 1979"/>
              <a:gd name="T23" fmla="*/ 638 h 638"/>
              <a:gd name="T24" fmla="*/ 21 w 1979"/>
              <a:gd name="T25" fmla="*/ 638 h 638"/>
              <a:gd name="T26" fmla="*/ 21 w 1979"/>
              <a:gd name="T27" fmla="*/ 638 h 638"/>
              <a:gd name="T28" fmla="*/ 21 w 1979"/>
              <a:gd name="T29" fmla="*/ 638 h 638"/>
              <a:gd name="T30" fmla="*/ 27 w 1979"/>
              <a:gd name="T31" fmla="*/ 638 h 638"/>
              <a:gd name="T32" fmla="*/ 27 w 1979"/>
              <a:gd name="T33" fmla="*/ 638 h 638"/>
              <a:gd name="T34" fmla="*/ 32 w 1979"/>
              <a:gd name="T35" fmla="*/ 638 h 638"/>
              <a:gd name="T36" fmla="*/ 32 w 1979"/>
              <a:gd name="T37" fmla="*/ 638 h 638"/>
              <a:gd name="T38" fmla="*/ 37 w 1979"/>
              <a:gd name="T39" fmla="*/ 638 h 638"/>
              <a:gd name="T40" fmla="*/ 37 w 1979"/>
              <a:gd name="T41" fmla="*/ 638 h 638"/>
              <a:gd name="T42" fmla="*/ 42 w 1979"/>
              <a:gd name="T43" fmla="*/ 638 h 638"/>
              <a:gd name="T44" fmla="*/ 47 w 1979"/>
              <a:gd name="T45" fmla="*/ 634 h 638"/>
              <a:gd name="T46" fmla="*/ 47 w 1979"/>
              <a:gd name="T47" fmla="*/ 634 h 638"/>
              <a:gd name="T48" fmla="*/ 57 w 1979"/>
              <a:gd name="T49" fmla="*/ 634 h 638"/>
              <a:gd name="T50" fmla="*/ 57 w 1979"/>
              <a:gd name="T51" fmla="*/ 634 h 638"/>
              <a:gd name="T52" fmla="*/ 63 w 1979"/>
              <a:gd name="T53" fmla="*/ 634 h 638"/>
              <a:gd name="T54" fmla="*/ 68 w 1979"/>
              <a:gd name="T55" fmla="*/ 630 h 638"/>
              <a:gd name="T56" fmla="*/ 78 w 1979"/>
              <a:gd name="T57" fmla="*/ 630 h 638"/>
              <a:gd name="T58" fmla="*/ 83 w 1979"/>
              <a:gd name="T59" fmla="*/ 626 h 638"/>
              <a:gd name="T60" fmla="*/ 94 w 1979"/>
              <a:gd name="T61" fmla="*/ 623 h 638"/>
              <a:gd name="T62" fmla="*/ 99 w 1979"/>
              <a:gd name="T63" fmla="*/ 619 h 638"/>
              <a:gd name="T64" fmla="*/ 110 w 1979"/>
              <a:gd name="T65" fmla="*/ 615 h 638"/>
              <a:gd name="T66" fmla="*/ 115 w 1979"/>
              <a:gd name="T67" fmla="*/ 611 h 638"/>
              <a:gd name="T68" fmla="*/ 136 w 1979"/>
              <a:gd name="T69" fmla="*/ 599 h 638"/>
              <a:gd name="T70" fmla="*/ 141 w 1979"/>
              <a:gd name="T71" fmla="*/ 595 h 638"/>
              <a:gd name="T72" fmla="*/ 167 w 1979"/>
              <a:gd name="T73" fmla="*/ 576 h 638"/>
              <a:gd name="T74" fmla="*/ 261 w 1979"/>
              <a:gd name="T75" fmla="*/ 486 h 638"/>
              <a:gd name="T76" fmla="*/ 350 w 1979"/>
              <a:gd name="T77" fmla="*/ 393 h 638"/>
              <a:gd name="T78" fmla="*/ 444 w 1979"/>
              <a:gd name="T79" fmla="*/ 304 h 638"/>
              <a:gd name="T80" fmla="*/ 533 w 1979"/>
              <a:gd name="T81" fmla="*/ 230 h 638"/>
              <a:gd name="T82" fmla="*/ 627 w 1979"/>
              <a:gd name="T83" fmla="*/ 167 h 638"/>
              <a:gd name="T84" fmla="*/ 715 w 1979"/>
              <a:gd name="T85" fmla="*/ 120 h 638"/>
              <a:gd name="T86" fmla="*/ 810 w 1979"/>
              <a:gd name="T87" fmla="*/ 86 h 638"/>
              <a:gd name="T88" fmla="*/ 898 w 1979"/>
              <a:gd name="T89" fmla="*/ 58 h 638"/>
              <a:gd name="T90" fmla="*/ 992 w 1979"/>
              <a:gd name="T91" fmla="*/ 39 h 638"/>
              <a:gd name="T92" fmla="*/ 1081 w 1979"/>
              <a:gd name="T93" fmla="*/ 27 h 638"/>
              <a:gd name="T94" fmla="*/ 1170 w 1979"/>
              <a:gd name="T95" fmla="*/ 15 h 638"/>
              <a:gd name="T96" fmla="*/ 1263 w 1979"/>
              <a:gd name="T97" fmla="*/ 8 h 638"/>
              <a:gd name="T98" fmla="*/ 1352 w 1979"/>
              <a:gd name="T99" fmla="*/ 4 h 638"/>
              <a:gd name="T100" fmla="*/ 1979 w 1979"/>
              <a:gd name="T101" fmla="*/ 2 h 638"/>
              <a:gd name="T102" fmla="*/ 1446 w 1979"/>
              <a:gd name="T103" fmla="*/ 0 h 638"/>
              <a:gd name="T104" fmla="*/ 1446 w 1979"/>
              <a:gd name="T105" fmla="*/ 0 h 638"/>
              <a:gd name="T106" fmla="*/ 1446 w 1979"/>
              <a:gd name="T107" fmla="*/ 0 h 638"/>
              <a:gd name="T108" fmla="*/ 1446 w 1979"/>
              <a:gd name="T109" fmla="*/ 0 h 638"/>
              <a:gd name="T110" fmla="*/ 1446 w 1979"/>
              <a:gd name="T111" fmla="*/ 0 h 638"/>
              <a:gd name="T112" fmla="*/ 1446 w 1979"/>
              <a:gd name="T113" fmla="*/ 0 h 638"/>
              <a:gd name="T114" fmla="*/ 1446 w 1979"/>
              <a:gd name="T115" fmla="*/ 0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79" h="638">
                <a:moveTo>
                  <a:pt x="0" y="638"/>
                </a:moveTo>
                <a:lnTo>
                  <a:pt x="0" y="638"/>
                </a:lnTo>
                <a:lnTo>
                  <a:pt x="0" y="638"/>
                </a:lnTo>
                <a:lnTo>
                  <a:pt x="0" y="638"/>
                </a:lnTo>
                <a:lnTo>
                  <a:pt x="0" y="638"/>
                </a:lnTo>
                <a:lnTo>
                  <a:pt x="0" y="638"/>
                </a:lnTo>
                <a:lnTo>
                  <a:pt x="0" y="638"/>
                </a:lnTo>
                <a:lnTo>
                  <a:pt x="0" y="638"/>
                </a:lnTo>
                <a:lnTo>
                  <a:pt x="0" y="638"/>
                </a:lnTo>
                <a:lnTo>
                  <a:pt x="5" y="638"/>
                </a:lnTo>
                <a:lnTo>
                  <a:pt x="5" y="638"/>
                </a:lnTo>
                <a:lnTo>
                  <a:pt x="5" y="638"/>
                </a:lnTo>
                <a:lnTo>
                  <a:pt x="5" y="638"/>
                </a:lnTo>
                <a:lnTo>
                  <a:pt x="5" y="638"/>
                </a:lnTo>
                <a:lnTo>
                  <a:pt x="5" y="638"/>
                </a:lnTo>
                <a:lnTo>
                  <a:pt x="5" y="638"/>
                </a:lnTo>
                <a:lnTo>
                  <a:pt x="5" y="638"/>
                </a:lnTo>
                <a:lnTo>
                  <a:pt x="5" y="638"/>
                </a:lnTo>
                <a:lnTo>
                  <a:pt x="5" y="638"/>
                </a:lnTo>
                <a:lnTo>
                  <a:pt x="5" y="638"/>
                </a:lnTo>
                <a:lnTo>
                  <a:pt x="10" y="638"/>
                </a:lnTo>
                <a:lnTo>
                  <a:pt x="10" y="638"/>
                </a:lnTo>
                <a:lnTo>
                  <a:pt x="10" y="638"/>
                </a:lnTo>
                <a:lnTo>
                  <a:pt x="10" y="638"/>
                </a:lnTo>
                <a:lnTo>
                  <a:pt x="10" y="638"/>
                </a:lnTo>
                <a:lnTo>
                  <a:pt x="10" y="638"/>
                </a:lnTo>
                <a:lnTo>
                  <a:pt x="10" y="638"/>
                </a:lnTo>
                <a:lnTo>
                  <a:pt x="10" y="638"/>
                </a:lnTo>
                <a:lnTo>
                  <a:pt x="10" y="638"/>
                </a:lnTo>
                <a:lnTo>
                  <a:pt x="10" y="638"/>
                </a:lnTo>
                <a:lnTo>
                  <a:pt x="15" y="638"/>
                </a:lnTo>
                <a:lnTo>
                  <a:pt x="15" y="638"/>
                </a:lnTo>
                <a:lnTo>
                  <a:pt x="15" y="638"/>
                </a:lnTo>
                <a:lnTo>
                  <a:pt x="15" y="638"/>
                </a:lnTo>
                <a:lnTo>
                  <a:pt x="15" y="638"/>
                </a:lnTo>
                <a:lnTo>
                  <a:pt x="15" y="638"/>
                </a:lnTo>
                <a:lnTo>
                  <a:pt x="15" y="638"/>
                </a:lnTo>
                <a:lnTo>
                  <a:pt x="15" y="638"/>
                </a:lnTo>
                <a:lnTo>
                  <a:pt x="21" y="638"/>
                </a:lnTo>
                <a:lnTo>
                  <a:pt x="21" y="638"/>
                </a:lnTo>
                <a:lnTo>
                  <a:pt x="21" y="638"/>
                </a:lnTo>
                <a:lnTo>
                  <a:pt x="21" y="638"/>
                </a:lnTo>
                <a:lnTo>
                  <a:pt x="21" y="638"/>
                </a:lnTo>
                <a:lnTo>
                  <a:pt x="21" y="638"/>
                </a:lnTo>
                <a:lnTo>
                  <a:pt x="21" y="638"/>
                </a:lnTo>
                <a:lnTo>
                  <a:pt x="21" y="638"/>
                </a:lnTo>
                <a:lnTo>
                  <a:pt x="27" y="638"/>
                </a:lnTo>
                <a:lnTo>
                  <a:pt x="27" y="638"/>
                </a:lnTo>
                <a:lnTo>
                  <a:pt x="27" y="638"/>
                </a:lnTo>
                <a:lnTo>
                  <a:pt x="27" y="638"/>
                </a:lnTo>
                <a:lnTo>
                  <a:pt x="27" y="638"/>
                </a:lnTo>
                <a:lnTo>
                  <a:pt x="32" y="638"/>
                </a:lnTo>
                <a:lnTo>
                  <a:pt x="32" y="638"/>
                </a:lnTo>
                <a:lnTo>
                  <a:pt x="32" y="638"/>
                </a:lnTo>
                <a:lnTo>
                  <a:pt x="32" y="638"/>
                </a:lnTo>
                <a:lnTo>
                  <a:pt x="32" y="638"/>
                </a:lnTo>
                <a:lnTo>
                  <a:pt x="32" y="638"/>
                </a:lnTo>
                <a:lnTo>
                  <a:pt x="32" y="638"/>
                </a:lnTo>
                <a:lnTo>
                  <a:pt x="37" y="638"/>
                </a:lnTo>
                <a:lnTo>
                  <a:pt x="37" y="638"/>
                </a:lnTo>
                <a:lnTo>
                  <a:pt x="37" y="638"/>
                </a:lnTo>
                <a:lnTo>
                  <a:pt x="37" y="638"/>
                </a:lnTo>
                <a:lnTo>
                  <a:pt x="37" y="638"/>
                </a:lnTo>
                <a:lnTo>
                  <a:pt x="42" y="638"/>
                </a:lnTo>
                <a:lnTo>
                  <a:pt x="42" y="638"/>
                </a:lnTo>
                <a:lnTo>
                  <a:pt x="42" y="638"/>
                </a:lnTo>
                <a:lnTo>
                  <a:pt x="42" y="638"/>
                </a:lnTo>
                <a:lnTo>
                  <a:pt x="42" y="638"/>
                </a:lnTo>
                <a:lnTo>
                  <a:pt x="47" y="634"/>
                </a:lnTo>
                <a:lnTo>
                  <a:pt x="47" y="634"/>
                </a:lnTo>
                <a:lnTo>
                  <a:pt x="47" y="634"/>
                </a:lnTo>
                <a:lnTo>
                  <a:pt x="47" y="634"/>
                </a:lnTo>
                <a:lnTo>
                  <a:pt x="52" y="634"/>
                </a:lnTo>
                <a:lnTo>
                  <a:pt x="57" y="634"/>
                </a:lnTo>
                <a:lnTo>
                  <a:pt x="57" y="634"/>
                </a:lnTo>
                <a:lnTo>
                  <a:pt x="57" y="634"/>
                </a:lnTo>
                <a:lnTo>
                  <a:pt x="57" y="634"/>
                </a:lnTo>
                <a:lnTo>
                  <a:pt x="57" y="634"/>
                </a:lnTo>
                <a:lnTo>
                  <a:pt x="63" y="634"/>
                </a:lnTo>
                <a:lnTo>
                  <a:pt x="63" y="634"/>
                </a:lnTo>
                <a:lnTo>
                  <a:pt x="63" y="634"/>
                </a:lnTo>
                <a:lnTo>
                  <a:pt x="63" y="634"/>
                </a:lnTo>
                <a:lnTo>
                  <a:pt x="68" y="630"/>
                </a:lnTo>
                <a:lnTo>
                  <a:pt x="68" y="630"/>
                </a:lnTo>
                <a:lnTo>
                  <a:pt x="78" y="630"/>
                </a:lnTo>
                <a:lnTo>
                  <a:pt x="78" y="630"/>
                </a:lnTo>
                <a:lnTo>
                  <a:pt x="78" y="630"/>
                </a:lnTo>
                <a:lnTo>
                  <a:pt x="78" y="630"/>
                </a:lnTo>
                <a:lnTo>
                  <a:pt x="78" y="626"/>
                </a:lnTo>
                <a:lnTo>
                  <a:pt x="83" y="626"/>
                </a:lnTo>
                <a:lnTo>
                  <a:pt x="94" y="623"/>
                </a:lnTo>
                <a:lnTo>
                  <a:pt x="94" y="623"/>
                </a:lnTo>
                <a:lnTo>
                  <a:pt x="94" y="623"/>
                </a:lnTo>
                <a:lnTo>
                  <a:pt x="94" y="623"/>
                </a:lnTo>
                <a:lnTo>
                  <a:pt x="94" y="623"/>
                </a:lnTo>
                <a:lnTo>
                  <a:pt x="99" y="619"/>
                </a:lnTo>
                <a:lnTo>
                  <a:pt x="110" y="615"/>
                </a:lnTo>
                <a:lnTo>
                  <a:pt x="110" y="615"/>
                </a:lnTo>
                <a:lnTo>
                  <a:pt x="110" y="615"/>
                </a:lnTo>
                <a:lnTo>
                  <a:pt x="110" y="615"/>
                </a:lnTo>
                <a:lnTo>
                  <a:pt x="110" y="615"/>
                </a:lnTo>
                <a:lnTo>
                  <a:pt x="115" y="611"/>
                </a:lnTo>
                <a:lnTo>
                  <a:pt x="125" y="607"/>
                </a:lnTo>
                <a:lnTo>
                  <a:pt x="136" y="599"/>
                </a:lnTo>
                <a:lnTo>
                  <a:pt x="136" y="599"/>
                </a:lnTo>
                <a:lnTo>
                  <a:pt x="141" y="599"/>
                </a:lnTo>
                <a:lnTo>
                  <a:pt x="141" y="595"/>
                </a:lnTo>
                <a:lnTo>
                  <a:pt x="141" y="595"/>
                </a:lnTo>
                <a:lnTo>
                  <a:pt x="147" y="591"/>
                </a:lnTo>
                <a:lnTo>
                  <a:pt x="152" y="587"/>
                </a:lnTo>
                <a:lnTo>
                  <a:pt x="167" y="576"/>
                </a:lnTo>
                <a:lnTo>
                  <a:pt x="198" y="549"/>
                </a:lnTo>
                <a:lnTo>
                  <a:pt x="230" y="517"/>
                </a:lnTo>
                <a:lnTo>
                  <a:pt x="261" y="486"/>
                </a:lnTo>
                <a:lnTo>
                  <a:pt x="292" y="455"/>
                </a:lnTo>
                <a:lnTo>
                  <a:pt x="318" y="428"/>
                </a:lnTo>
                <a:lnTo>
                  <a:pt x="350" y="393"/>
                </a:lnTo>
                <a:lnTo>
                  <a:pt x="381" y="366"/>
                </a:lnTo>
                <a:lnTo>
                  <a:pt x="413" y="334"/>
                </a:lnTo>
                <a:lnTo>
                  <a:pt x="444" y="304"/>
                </a:lnTo>
                <a:lnTo>
                  <a:pt x="470" y="280"/>
                </a:lnTo>
                <a:lnTo>
                  <a:pt x="507" y="253"/>
                </a:lnTo>
                <a:lnTo>
                  <a:pt x="533" y="230"/>
                </a:lnTo>
                <a:lnTo>
                  <a:pt x="564" y="206"/>
                </a:lnTo>
                <a:lnTo>
                  <a:pt x="595" y="187"/>
                </a:lnTo>
                <a:lnTo>
                  <a:pt x="627" y="167"/>
                </a:lnTo>
                <a:lnTo>
                  <a:pt x="658" y="152"/>
                </a:lnTo>
                <a:lnTo>
                  <a:pt x="689" y="136"/>
                </a:lnTo>
                <a:lnTo>
                  <a:pt x="715" y="120"/>
                </a:lnTo>
                <a:lnTo>
                  <a:pt x="747" y="109"/>
                </a:lnTo>
                <a:lnTo>
                  <a:pt x="778" y="97"/>
                </a:lnTo>
                <a:lnTo>
                  <a:pt x="810" y="86"/>
                </a:lnTo>
                <a:lnTo>
                  <a:pt x="840" y="77"/>
                </a:lnTo>
                <a:lnTo>
                  <a:pt x="867" y="66"/>
                </a:lnTo>
                <a:lnTo>
                  <a:pt x="898" y="58"/>
                </a:lnTo>
                <a:lnTo>
                  <a:pt x="930" y="54"/>
                </a:lnTo>
                <a:lnTo>
                  <a:pt x="961" y="47"/>
                </a:lnTo>
                <a:lnTo>
                  <a:pt x="992" y="39"/>
                </a:lnTo>
                <a:lnTo>
                  <a:pt x="1018" y="35"/>
                </a:lnTo>
                <a:lnTo>
                  <a:pt x="1050" y="31"/>
                </a:lnTo>
                <a:lnTo>
                  <a:pt x="1081" y="27"/>
                </a:lnTo>
                <a:lnTo>
                  <a:pt x="1112" y="23"/>
                </a:lnTo>
                <a:lnTo>
                  <a:pt x="1143" y="19"/>
                </a:lnTo>
                <a:lnTo>
                  <a:pt x="1170" y="15"/>
                </a:lnTo>
                <a:lnTo>
                  <a:pt x="1201" y="12"/>
                </a:lnTo>
                <a:lnTo>
                  <a:pt x="1232" y="12"/>
                </a:lnTo>
                <a:lnTo>
                  <a:pt x="1263" y="8"/>
                </a:lnTo>
                <a:lnTo>
                  <a:pt x="1295" y="8"/>
                </a:lnTo>
                <a:lnTo>
                  <a:pt x="1326" y="4"/>
                </a:lnTo>
                <a:lnTo>
                  <a:pt x="1352" y="4"/>
                </a:lnTo>
                <a:lnTo>
                  <a:pt x="1383" y="0"/>
                </a:lnTo>
                <a:lnTo>
                  <a:pt x="1415" y="0"/>
                </a:lnTo>
                <a:lnTo>
                  <a:pt x="1979" y="2"/>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path>
            </a:pathLst>
          </a:custGeom>
          <a:noFill/>
          <a:ln w="33401" cap="flat">
            <a:solidFill>
              <a:srgbClr val="3F3D9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89" name="Freeform 88">
            <a:extLst>
              <a:ext uri="{FF2B5EF4-FFF2-40B4-BE49-F238E27FC236}">
                <a16:creationId xmlns:a16="http://schemas.microsoft.com/office/drawing/2014/main" id="{416EABA8-25BA-3C4A-94F7-F7F2BCF76671}"/>
              </a:ext>
            </a:extLst>
          </p:cNvPr>
          <p:cNvSpPr>
            <a:spLocks/>
          </p:cNvSpPr>
          <p:nvPr/>
        </p:nvSpPr>
        <p:spPr bwMode="auto">
          <a:xfrm>
            <a:off x="2553891" y="3492104"/>
            <a:ext cx="2294334" cy="378619"/>
          </a:xfrm>
          <a:custGeom>
            <a:avLst/>
            <a:gdLst>
              <a:gd name="T0" fmla="*/ 0 w 1927"/>
              <a:gd name="T1" fmla="*/ 318 h 318"/>
              <a:gd name="T2" fmla="*/ 0 w 1927"/>
              <a:gd name="T3" fmla="*/ 318 h 318"/>
              <a:gd name="T4" fmla="*/ 0 w 1927"/>
              <a:gd name="T5" fmla="*/ 318 h 318"/>
              <a:gd name="T6" fmla="*/ 3 w 1927"/>
              <a:gd name="T7" fmla="*/ 318 h 318"/>
              <a:gd name="T8" fmla="*/ 3 w 1927"/>
              <a:gd name="T9" fmla="*/ 318 h 318"/>
              <a:gd name="T10" fmla="*/ 3 w 1927"/>
              <a:gd name="T11" fmla="*/ 318 h 318"/>
              <a:gd name="T12" fmla="*/ 7 w 1927"/>
              <a:gd name="T13" fmla="*/ 318 h 318"/>
              <a:gd name="T14" fmla="*/ 7 w 1927"/>
              <a:gd name="T15" fmla="*/ 318 h 318"/>
              <a:gd name="T16" fmla="*/ 7 w 1927"/>
              <a:gd name="T17" fmla="*/ 318 h 318"/>
              <a:gd name="T18" fmla="*/ 7 w 1927"/>
              <a:gd name="T19" fmla="*/ 318 h 318"/>
              <a:gd name="T20" fmla="*/ 10 w 1927"/>
              <a:gd name="T21" fmla="*/ 318 h 318"/>
              <a:gd name="T22" fmla="*/ 10 w 1927"/>
              <a:gd name="T23" fmla="*/ 318 h 318"/>
              <a:gd name="T24" fmla="*/ 13 w 1927"/>
              <a:gd name="T25" fmla="*/ 318 h 318"/>
              <a:gd name="T26" fmla="*/ 13 w 1927"/>
              <a:gd name="T27" fmla="*/ 318 h 318"/>
              <a:gd name="T28" fmla="*/ 13 w 1927"/>
              <a:gd name="T29" fmla="*/ 318 h 318"/>
              <a:gd name="T30" fmla="*/ 17 w 1927"/>
              <a:gd name="T31" fmla="*/ 318 h 318"/>
              <a:gd name="T32" fmla="*/ 17 w 1927"/>
              <a:gd name="T33" fmla="*/ 318 h 318"/>
              <a:gd name="T34" fmla="*/ 20 w 1927"/>
              <a:gd name="T35" fmla="*/ 318 h 318"/>
              <a:gd name="T36" fmla="*/ 20 w 1927"/>
              <a:gd name="T37" fmla="*/ 318 h 318"/>
              <a:gd name="T38" fmla="*/ 23 w 1927"/>
              <a:gd name="T39" fmla="*/ 318 h 318"/>
              <a:gd name="T40" fmla="*/ 23 w 1927"/>
              <a:gd name="T41" fmla="*/ 318 h 318"/>
              <a:gd name="T42" fmla="*/ 27 w 1927"/>
              <a:gd name="T43" fmla="*/ 318 h 318"/>
              <a:gd name="T44" fmla="*/ 30 w 1927"/>
              <a:gd name="T45" fmla="*/ 316 h 318"/>
              <a:gd name="T46" fmla="*/ 30 w 1927"/>
              <a:gd name="T47" fmla="*/ 316 h 318"/>
              <a:gd name="T48" fmla="*/ 36 w 1927"/>
              <a:gd name="T49" fmla="*/ 316 h 318"/>
              <a:gd name="T50" fmla="*/ 36 w 1927"/>
              <a:gd name="T51" fmla="*/ 316 h 318"/>
              <a:gd name="T52" fmla="*/ 40 w 1927"/>
              <a:gd name="T53" fmla="*/ 316 h 318"/>
              <a:gd name="T54" fmla="*/ 43 w 1927"/>
              <a:gd name="T55" fmla="*/ 314 h 318"/>
              <a:gd name="T56" fmla="*/ 49 w 1927"/>
              <a:gd name="T57" fmla="*/ 314 h 318"/>
              <a:gd name="T58" fmla="*/ 53 w 1927"/>
              <a:gd name="T59" fmla="*/ 312 h 318"/>
              <a:gd name="T60" fmla="*/ 60 w 1927"/>
              <a:gd name="T61" fmla="*/ 311 h 318"/>
              <a:gd name="T62" fmla="*/ 63 w 1927"/>
              <a:gd name="T63" fmla="*/ 309 h 318"/>
              <a:gd name="T64" fmla="*/ 69 w 1927"/>
              <a:gd name="T65" fmla="*/ 307 h 318"/>
              <a:gd name="T66" fmla="*/ 73 w 1927"/>
              <a:gd name="T67" fmla="*/ 305 h 318"/>
              <a:gd name="T68" fmla="*/ 86 w 1927"/>
              <a:gd name="T69" fmla="*/ 299 h 318"/>
              <a:gd name="T70" fmla="*/ 89 w 1927"/>
              <a:gd name="T71" fmla="*/ 298 h 318"/>
              <a:gd name="T72" fmla="*/ 106 w 1927"/>
              <a:gd name="T73" fmla="*/ 288 h 318"/>
              <a:gd name="T74" fmla="*/ 165 w 1927"/>
              <a:gd name="T75" fmla="*/ 246 h 318"/>
              <a:gd name="T76" fmla="*/ 221 w 1927"/>
              <a:gd name="T77" fmla="*/ 201 h 318"/>
              <a:gd name="T78" fmla="*/ 281 w 1927"/>
              <a:gd name="T79" fmla="*/ 158 h 318"/>
              <a:gd name="T80" fmla="*/ 337 w 1927"/>
              <a:gd name="T81" fmla="*/ 123 h 318"/>
              <a:gd name="T82" fmla="*/ 396 w 1927"/>
              <a:gd name="T83" fmla="*/ 93 h 318"/>
              <a:gd name="T84" fmla="*/ 452 w 1927"/>
              <a:gd name="T85" fmla="*/ 70 h 318"/>
              <a:gd name="T86" fmla="*/ 512 w 1927"/>
              <a:gd name="T87" fmla="*/ 54 h 318"/>
              <a:gd name="T88" fmla="*/ 568 w 1927"/>
              <a:gd name="T89" fmla="*/ 41 h 318"/>
              <a:gd name="T90" fmla="*/ 627 w 1927"/>
              <a:gd name="T91" fmla="*/ 32 h 318"/>
              <a:gd name="T92" fmla="*/ 683 w 1927"/>
              <a:gd name="T93" fmla="*/ 26 h 318"/>
              <a:gd name="T94" fmla="*/ 739 w 1927"/>
              <a:gd name="T95" fmla="*/ 20 h 318"/>
              <a:gd name="T96" fmla="*/ 799 w 1927"/>
              <a:gd name="T97" fmla="*/ 17 h 318"/>
              <a:gd name="T98" fmla="*/ 855 w 1927"/>
              <a:gd name="T99" fmla="*/ 15 h 318"/>
              <a:gd name="T100" fmla="*/ 1927 w 1927"/>
              <a:gd name="T101" fmla="*/ 0 h 318"/>
              <a:gd name="T102" fmla="*/ 914 w 1927"/>
              <a:gd name="T103" fmla="*/ 13 h 318"/>
              <a:gd name="T104" fmla="*/ 914 w 1927"/>
              <a:gd name="T105" fmla="*/ 13 h 318"/>
              <a:gd name="T106" fmla="*/ 914 w 1927"/>
              <a:gd name="T107" fmla="*/ 13 h 318"/>
              <a:gd name="T108" fmla="*/ 914 w 1927"/>
              <a:gd name="T109" fmla="*/ 13 h 318"/>
              <a:gd name="T110" fmla="*/ 914 w 1927"/>
              <a:gd name="T111" fmla="*/ 13 h 318"/>
              <a:gd name="T112" fmla="*/ 914 w 1927"/>
              <a:gd name="T113" fmla="*/ 13 h 318"/>
              <a:gd name="T114" fmla="*/ 914 w 1927"/>
              <a:gd name="T115" fmla="*/ 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27" h="318">
                <a:moveTo>
                  <a:pt x="0" y="318"/>
                </a:moveTo>
                <a:lnTo>
                  <a:pt x="0" y="318"/>
                </a:lnTo>
                <a:lnTo>
                  <a:pt x="0" y="318"/>
                </a:lnTo>
                <a:lnTo>
                  <a:pt x="0" y="318"/>
                </a:lnTo>
                <a:lnTo>
                  <a:pt x="0" y="318"/>
                </a:lnTo>
                <a:lnTo>
                  <a:pt x="0" y="318"/>
                </a:lnTo>
                <a:lnTo>
                  <a:pt x="0" y="318"/>
                </a:lnTo>
                <a:lnTo>
                  <a:pt x="0" y="318"/>
                </a:lnTo>
                <a:lnTo>
                  <a:pt x="0" y="318"/>
                </a:lnTo>
                <a:lnTo>
                  <a:pt x="3" y="318"/>
                </a:lnTo>
                <a:lnTo>
                  <a:pt x="3" y="318"/>
                </a:lnTo>
                <a:lnTo>
                  <a:pt x="3" y="318"/>
                </a:lnTo>
                <a:lnTo>
                  <a:pt x="3" y="318"/>
                </a:lnTo>
                <a:lnTo>
                  <a:pt x="3" y="318"/>
                </a:lnTo>
                <a:lnTo>
                  <a:pt x="3" y="318"/>
                </a:lnTo>
                <a:lnTo>
                  <a:pt x="3" y="318"/>
                </a:lnTo>
                <a:lnTo>
                  <a:pt x="3" y="318"/>
                </a:lnTo>
                <a:lnTo>
                  <a:pt x="3" y="318"/>
                </a:lnTo>
                <a:lnTo>
                  <a:pt x="3" y="318"/>
                </a:lnTo>
                <a:lnTo>
                  <a:pt x="3" y="318"/>
                </a:lnTo>
                <a:lnTo>
                  <a:pt x="7" y="318"/>
                </a:lnTo>
                <a:lnTo>
                  <a:pt x="7" y="318"/>
                </a:lnTo>
                <a:lnTo>
                  <a:pt x="7" y="318"/>
                </a:lnTo>
                <a:lnTo>
                  <a:pt x="7" y="318"/>
                </a:lnTo>
                <a:lnTo>
                  <a:pt x="7" y="318"/>
                </a:lnTo>
                <a:lnTo>
                  <a:pt x="7" y="318"/>
                </a:lnTo>
                <a:lnTo>
                  <a:pt x="7" y="318"/>
                </a:lnTo>
                <a:lnTo>
                  <a:pt x="7" y="318"/>
                </a:lnTo>
                <a:lnTo>
                  <a:pt x="7" y="318"/>
                </a:lnTo>
                <a:lnTo>
                  <a:pt x="7" y="318"/>
                </a:lnTo>
                <a:lnTo>
                  <a:pt x="10" y="318"/>
                </a:lnTo>
                <a:lnTo>
                  <a:pt x="10" y="318"/>
                </a:lnTo>
                <a:lnTo>
                  <a:pt x="10" y="318"/>
                </a:lnTo>
                <a:lnTo>
                  <a:pt x="10" y="318"/>
                </a:lnTo>
                <a:lnTo>
                  <a:pt x="10" y="318"/>
                </a:lnTo>
                <a:lnTo>
                  <a:pt x="10" y="318"/>
                </a:lnTo>
                <a:lnTo>
                  <a:pt x="10" y="318"/>
                </a:lnTo>
                <a:lnTo>
                  <a:pt x="10" y="318"/>
                </a:lnTo>
                <a:lnTo>
                  <a:pt x="13" y="318"/>
                </a:lnTo>
                <a:lnTo>
                  <a:pt x="13" y="318"/>
                </a:lnTo>
                <a:lnTo>
                  <a:pt x="13" y="318"/>
                </a:lnTo>
                <a:lnTo>
                  <a:pt x="13" y="318"/>
                </a:lnTo>
                <a:lnTo>
                  <a:pt x="13" y="318"/>
                </a:lnTo>
                <a:lnTo>
                  <a:pt x="13" y="318"/>
                </a:lnTo>
                <a:lnTo>
                  <a:pt x="13" y="318"/>
                </a:lnTo>
                <a:lnTo>
                  <a:pt x="13" y="318"/>
                </a:lnTo>
                <a:lnTo>
                  <a:pt x="17" y="318"/>
                </a:lnTo>
                <a:lnTo>
                  <a:pt x="17" y="318"/>
                </a:lnTo>
                <a:lnTo>
                  <a:pt x="17" y="318"/>
                </a:lnTo>
                <a:lnTo>
                  <a:pt x="17" y="318"/>
                </a:lnTo>
                <a:lnTo>
                  <a:pt x="17" y="318"/>
                </a:lnTo>
                <a:lnTo>
                  <a:pt x="20" y="318"/>
                </a:lnTo>
                <a:lnTo>
                  <a:pt x="20" y="318"/>
                </a:lnTo>
                <a:lnTo>
                  <a:pt x="20" y="318"/>
                </a:lnTo>
                <a:lnTo>
                  <a:pt x="20" y="318"/>
                </a:lnTo>
                <a:lnTo>
                  <a:pt x="20" y="318"/>
                </a:lnTo>
                <a:lnTo>
                  <a:pt x="20" y="318"/>
                </a:lnTo>
                <a:lnTo>
                  <a:pt x="20" y="318"/>
                </a:lnTo>
                <a:lnTo>
                  <a:pt x="23" y="318"/>
                </a:lnTo>
                <a:lnTo>
                  <a:pt x="23" y="318"/>
                </a:lnTo>
                <a:lnTo>
                  <a:pt x="23" y="318"/>
                </a:lnTo>
                <a:lnTo>
                  <a:pt x="23" y="318"/>
                </a:lnTo>
                <a:lnTo>
                  <a:pt x="23" y="318"/>
                </a:lnTo>
                <a:lnTo>
                  <a:pt x="27" y="318"/>
                </a:lnTo>
                <a:lnTo>
                  <a:pt x="27" y="318"/>
                </a:lnTo>
                <a:lnTo>
                  <a:pt x="27" y="318"/>
                </a:lnTo>
                <a:lnTo>
                  <a:pt x="27" y="318"/>
                </a:lnTo>
                <a:lnTo>
                  <a:pt x="27" y="318"/>
                </a:lnTo>
                <a:lnTo>
                  <a:pt x="30" y="316"/>
                </a:lnTo>
                <a:lnTo>
                  <a:pt x="30" y="316"/>
                </a:lnTo>
                <a:lnTo>
                  <a:pt x="30" y="316"/>
                </a:lnTo>
                <a:lnTo>
                  <a:pt x="30" y="316"/>
                </a:lnTo>
                <a:lnTo>
                  <a:pt x="33" y="316"/>
                </a:lnTo>
                <a:lnTo>
                  <a:pt x="36" y="316"/>
                </a:lnTo>
                <a:lnTo>
                  <a:pt x="36" y="316"/>
                </a:lnTo>
                <a:lnTo>
                  <a:pt x="36" y="316"/>
                </a:lnTo>
                <a:lnTo>
                  <a:pt x="36" y="316"/>
                </a:lnTo>
                <a:lnTo>
                  <a:pt x="36" y="316"/>
                </a:lnTo>
                <a:lnTo>
                  <a:pt x="40" y="316"/>
                </a:lnTo>
                <a:lnTo>
                  <a:pt x="40" y="316"/>
                </a:lnTo>
                <a:lnTo>
                  <a:pt x="40" y="316"/>
                </a:lnTo>
                <a:lnTo>
                  <a:pt x="40" y="316"/>
                </a:lnTo>
                <a:lnTo>
                  <a:pt x="43" y="314"/>
                </a:lnTo>
                <a:lnTo>
                  <a:pt x="43" y="314"/>
                </a:lnTo>
                <a:lnTo>
                  <a:pt x="49" y="314"/>
                </a:lnTo>
                <a:lnTo>
                  <a:pt x="49" y="314"/>
                </a:lnTo>
                <a:lnTo>
                  <a:pt x="49" y="314"/>
                </a:lnTo>
                <a:lnTo>
                  <a:pt x="49" y="314"/>
                </a:lnTo>
                <a:lnTo>
                  <a:pt x="49" y="312"/>
                </a:lnTo>
                <a:lnTo>
                  <a:pt x="53" y="312"/>
                </a:lnTo>
                <a:lnTo>
                  <a:pt x="60" y="311"/>
                </a:lnTo>
                <a:lnTo>
                  <a:pt x="60" y="311"/>
                </a:lnTo>
                <a:lnTo>
                  <a:pt x="60" y="311"/>
                </a:lnTo>
                <a:lnTo>
                  <a:pt x="60" y="311"/>
                </a:lnTo>
                <a:lnTo>
                  <a:pt x="60" y="311"/>
                </a:lnTo>
                <a:lnTo>
                  <a:pt x="63" y="309"/>
                </a:lnTo>
                <a:lnTo>
                  <a:pt x="69" y="307"/>
                </a:lnTo>
                <a:lnTo>
                  <a:pt x="69" y="307"/>
                </a:lnTo>
                <a:lnTo>
                  <a:pt x="69" y="307"/>
                </a:lnTo>
                <a:lnTo>
                  <a:pt x="69" y="307"/>
                </a:lnTo>
                <a:lnTo>
                  <a:pt x="69" y="307"/>
                </a:lnTo>
                <a:lnTo>
                  <a:pt x="73" y="305"/>
                </a:lnTo>
                <a:lnTo>
                  <a:pt x="79" y="303"/>
                </a:lnTo>
                <a:lnTo>
                  <a:pt x="86" y="299"/>
                </a:lnTo>
                <a:lnTo>
                  <a:pt x="86" y="299"/>
                </a:lnTo>
                <a:lnTo>
                  <a:pt x="89" y="299"/>
                </a:lnTo>
                <a:lnTo>
                  <a:pt x="89" y="298"/>
                </a:lnTo>
                <a:lnTo>
                  <a:pt x="89" y="298"/>
                </a:lnTo>
                <a:lnTo>
                  <a:pt x="93" y="296"/>
                </a:lnTo>
                <a:lnTo>
                  <a:pt x="96" y="294"/>
                </a:lnTo>
                <a:lnTo>
                  <a:pt x="106" y="288"/>
                </a:lnTo>
                <a:lnTo>
                  <a:pt x="125" y="275"/>
                </a:lnTo>
                <a:lnTo>
                  <a:pt x="145" y="260"/>
                </a:lnTo>
                <a:lnTo>
                  <a:pt x="165" y="246"/>
                </a:lnTo>
                <a:lnTo>
                  <a:pt x="185" y="231"/>
                </a:lnTo>
                <a:lnTo>
                  <a:pt x="201" y="217"/>
                </a:lnTo>
                <a:lnTo>
                  <a:pt x="221" y="201"/>
                </a:lnTo>
                <a:lnTo>
                  <a:pt x="241" y="188"/>
                </a:lnTo>
                <a:lnTo>
                  <a:pt x="261" y="173"/>
                </a:lnTo>
                <a:lnTo>
                  <a:pt x="281" y="158"/>
                </a:lnTo>
                <a:lnTo>
                  <a:pt x="297" y="147"/>
                </a:lnTo>
                <a:lnTo>
                  <a:pt x="320" y="134"/>
                </a:lnTo>
                <a:lnTo>
                  <a:pt x="337" y="123"/>
                </a:lnTo>
                <a:lnTo>
                  <a:pt x="357" y="111"/>
                </a:lnTo>
                <a:lnTo>
                  <a:pt x="376" y="102"/>
                </a:lnTo>
                <a:lnTo>
                  <a:pt x="396" y="93"/>
                </a:lnTo>
                <a:lnTo>
                  <a:pt x="416" y="85"/>
                </a:lnTo>
                <a:lnTo>
                  <a:pt x="436" y="78"/>
                </a:lnTo>
                <a:lnTo>
                  <a:pt x="452" y="70"/>
                </a:lnTo>
                <a:lnTo>
                  <a:pt x="472" y="65"/>
                </a:lnTo>
                <a:lnTo>
                  <a:pt x="492" y="59"/>
                </a:lnTo>
                <a:lnTo>
                  <a:pt x="512" y="54"/>
                </a:lnTo>
                <a:lnTo>
                  <a:pt x="531" y="50"/>
                </a:lnTo>
                <a:lnTo>
                  <a:pt x="548" y="44"/>
                </a:lnTo>
                <a:lnTo>
                  <a:pt x="568" y="41"/>
                </a:lnTo>
                <a:lnTo>
                  <a:pt x="588" y="39"/>
                </a:lnTo>
                <a:lnTo>
                  <a:pt x="607" y="35"/>
                </a:lnTo>
                <a:lnTo>
                  <a:pt x="627" y="32"/>
                </a:lnTo>
                <a:lnTo>
                  <a:pt x="643" y="30"/>
                </a:lnTo>
                <a:lnTo>
                  <a:pt x="663" y="28"/>
                </a:lnTo>
                <a:lnTo>
                  <a:pt x="683" y="26"/>
                </a:lnTo>
                <a:lnTo>
                  <a:pt x="703" y="24"/>
                </a:lnTo>
                <a:lnTo>
                  <a:pt x="723" y="22"/>
                </a:lnTo>
                <a:lnTo>
                  <a:pt x="739" y="20"/>
                </a:lnTo>
                <a:lnTo>
                  <a:pt x="759" y="19"/>
                </a:lnTo>
                <a:lnTo>
                  <a:pt x="779" y="19"/>
                </a:lnTo>
                <a:lnTo>
                  <a:pt x="799" y="17"/>
                </a:lnTo>
                <a:lnTo>
                  <a:pt x="819" y="17"/>
                </a:lnTo>
                <a:lnTo>
                  <a:pt x="838" y="15"/>
                </a:lnTo>
                <a:lnTo>
                  <a:pt x="855" y="15"/>
                </a:lnTo>
                <a:lnTo>
                  <a:pt x="874" y="13"/>
                </a:lnTo>
                <a:lnTo>
                  <a:pt x="894" y="13"/>
                </a:lnTo>
                <a:lnTo>
                  <a:pt x="1927" y="0"/>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path>
            </a:pathLst>
          </a:custGeom>
          <a:noFill/>
          <a:ln w="33401" cap="flat">
            <a:solidFill>
              <a:srgbClr val="3F3D9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93" name="Rounded Rectangle 92">
            <a:extLst>
              <a:ext uri="{FF2B5EF4-FFF2-40B4-BE49-F238E27FC236}">
                <a16:creationId xmlns:a16="http://schemas.microsoft.com/office/drawing/2014/main" id="{9EC9CA6F-2C2B-864C-B1C8-9AAECC75F97E}"/>
              </a:ext>
            </a:extLst>
          </p:cNvPr>
          <p:cNvSpPr>
            <a:spLocks noChangeArrowheads="1"/>
          </p:cNvSpPr>
          <p:nvPr/>
        </p:nvSpPr>
        <p:spPr bwMode="auto">
          <a:xfrm>
            <a:off x="454688" y="420347"/>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AU" sz="1225" dirty="0">
                <a:solidFill>
                  <a:schemeClr val="dk1"/>
                </a:solidFill>
              </a:rPr>
              <a:t>Growth</a:t>
            </a:r>
            <a:endParaRPr lang="en-US" sz="1225" baseline="30000" dirty="0">
              <a:solidFill>
                <a:schemeClr val="dk1"/>
              </a:solidFill>
            </a:endParaRPr>
          </a:p>
        </p:txBody>
      </p:sp>
    </p:spTree>
    <p:extLst>
      <p:ext uri="{BB962C8B-B14F-4D97-AF65-F5344CB8AC3E}">
        <p14:creationId xmlns:p14="http://schemas.microsoft.com/office/powerpoint/2010/main" val="3790777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B1D68D2-03EC-3B4F-9852-9F32ABBA1F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0904" y="1056085"/>
            <a:ext cx="5423892" cy="379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FC71915F-E1EF-944D-8152-37AD11CF4EA9}"/>
                  </a:ext>
                </a:extLst>
              </p:cNvPr>
              <p:cNvSpPr>
                <a:spLocks noChangeArrowheads="1"/>
              </p:cNvSpPr>
              <p:nvPr/>
            </p:nvSpPr>
            <p:spPr bwMode="auto">
              <a:xfrm>
                <a:off x="454688" y="420347"/>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AU" sz="1225" dirty="0">
                    <a:solidFill>
                      <a:schemeClr val="dk1"/>
                    </a:solidFill>
                  </a:rPr>
                  <a:t>Recruitment</a:t>
                </a:r>
                <a:endParaRPr lang="en-AU" sz="1225" i="1" dirty="0">
                  <a:solidFill>
                    <a:schemeClr val="dk1"/>
                  </a:solidFill>
                  <a:latin typeface="Cambria Math" panose="02040503050406030204" pitchFamily="18" charset="0"/>
                  <a:ea typeface="Cambria Math" panose="02040503050406030204" pitchFamily="18" charset="0"/>
                </a:endParaRPr>
              </a:p>
              <a:p>
                <a:pPr algn="ctr" eaLnBrk="1">
                  <a:lnSpc>
                    <a:spcPct val="93000"/>
                  </a:lnSpc>
                  <a:buClr>
                    <a:srgbClr val="000000"/>
                  </a:buClr>
                  <a:buSzPct val="45000"/>
                  <a:buFont typeface="Wingdings" charset="0"/>
                  <a:buNone/>
                  <a:defRPr/>
                </a:pPr>
                <a14:m>
                  <m:oMath xmlns:m="http://schemas.openxmlformats.org/officeDocument/2006/math">
                    <m:r>
                      <a:rPr lang="en-AU" sz="1225" i="1">
                        <a:solidFill>
                          <a:schemeClr val="dk1"/>
                        </a:solidFill>
                        <a:latin typeface="Cambria Math" panose="02040503050406030204" pitchFamily="18" charset="0"/>
                        <a:ea typeface="Cambria Math" panose="02040503050406030204" pitchFamily="18" charset="0"/>
                      </a:rPr>
                      <m:t>𝑅𝑚𝑎𝑥</m:t>
                    </m:r>
                  </m:oMath>
                </a14:m>
                <a:r>
                  <a:rPr lang="en-US" sz="1225" dirty="0">
                    <a:solidFill>
                      <a:schemeClr val="dk1"/>
                    </a:solidFill>
                  </a:rPr>
                  <a:t>, </a:t>
                </a:r>
                <a:r>
                  <a:rPr lang="en-US" sz="1225" dirty="0" err="1">
                    <a:solidFill>
                      <a:schemeClr val="dk1"/>
                    </a:solidFill>
                  </a:rPr>
                  <a:t>eRepro</a:t>
                </a:r>
                <a:endParaRPr lang="en-US" sz="1225" i="1" dirty="0">
                  <a:solidFill>
                    <a:schemeClr val="dk1"/>
                  </a:solidFill>
                </a:endParaRPr>
              </a:p>
            </p:txBody>
          </p:sp>
        </mc:Choice>
        <mc:Fallback xmlns="">
          <p:sp>
            <p:nvSpPr>
              <p:cNvPr id="5" name="Rounded Rectangle 4">
                <a:extLst>
                  <a:ext uri="{FF2B5EF4-FFF2-40B4-BE49-F238E27FC236}">
                    <a16:creationId xmlns:a16="http://schemas.microsoft.com/office/drawing/2014/main" id="{FC71915F-E1EF-944D-8152-37AD11CF4EA9}"/>
                  </a:ext>
                </a:extLst>
              </p:cNvPr>
              <p:cNvSpPr>
                <a:spLocks noRot="1" noChangeAspect="1" noMove="1" noResize="1" noEditPoints="1" noAdjustHandles="1" noChangeArrowheads="1" noChangeShapeType="1" noTextEdit="1"/>
              </p:cNvSpPr>
              <p:nvPr/>
            </p:nvSpPr>
            <p:spPr bwMode="auto">
              <a:xfrm>
                <a:off x="454688" y="420347"/>
                <a:ext cx="1168683" cy="634026"/>
              </a:xfrm>
              <a:prstGeom prst="roundRect">
                <a:avLst>
                  <a:gd name="adj" fmla="val 16667"/>
                </a:avLst>
              </a:prstGeom>
              <a:blipFill>
                <a:blip r:embed="rId3"/>
                <a:stretch>
                  <a:fillRect/>
                </a:stretch>
              </a:blipFill>
              <a:ln w="9525">
                <a:solidFill>
                  <a:srgbClr val="000000"/>
                </a:solidFill>
                <a:round/>
                <a:headEnd/>
                <a:tailEnd/>
              </a:ln>
              <a:effectLst>
                <a:outerShdw blurRad="40000" dist="20000" dir="5400000" rotWithShape="0">
                  <a:srgbClr val="808080">
                    <a:alpha val="37999"/>
                  </a:srgbClr>
                </a:outerShdw>
              </a:effectLst>
            </p:spPr>
            <p:txBody>
              <a:bodyPr/>
              <a:lstStyle/>
              <a:p>
                <a:r>
                  <a:rPr lang="en-US">
                    <a:noFill/>
                  </a:rPr>
                  <a:t> </a:t>
                </a:r>
              </a:p>
            </p:txBody>
          </p:sp>
        </mc:Fallback>
      </mc:AlternateContent>
      <p:sp>
        <p:nvSpPr>
          <p:cNvPr id="2" name="TextBox 1">
            <a:extLst>
              <a:ext uri="{FF2B5EF4-FFF2-40B4-BE49-F238E27FC236}">
                <a16:creationId xmlns:a16="http://schemas.microsoft.com/office/drawing/2014/main" id="{6E631D61-7FC7-6446-A014-3A8B81832A89}"/>
              </a:ext>
            </a:extLst>
          </p:cNvPr>
          <p:cNvSpPr txBox="1"/>
          <p:nvPr/>
        </p:nvSpPr>
        <p:spPr>
          <a:xfrm rot="18737083">
            <a:off x="4560050" y="714178"/>
            <a:ext cx="1962332" cy="307777"/>
          </a:xfrm>
          <a:prstGeom prst="rect">
            <a:avLst/>
          </a:prstGeom>
          <a:noFill/>
        </p:spPr>
        <p:txBody>
          <a:bodyPr wrap="none" rtlCol="0">
            <a:spAutoFit/>
          </a:bodyPr>
          <a:lstStyle/>
          <a:p>
            <a:r>
              <a:rPr lang="en-US" sz="1400" dirty="0"/>
              <a:t>= reproduction * </a:t>
            </a:r>
            <a:r>
              <a:rPr lang="en-US" sz="1400" dirty="0" err="1"/>
              <a:t>eRepro</a:t>
            </a:r>
            <a:endParaRPr lang="en-US" sz="1400" dirty="0"/>
          </a:p>
        </p:txBody>
      </p:sp>
      <p:sp>
        <p:nvSpPr>
          <p:cNvPr id="3" name="TextBox 2">
            <a:extLst>
              <a:ext uri="{FF2B5EF4-FFF2-40B4-BE49-F238E27FC236}">
                <a16:creationId xmlns:a16="http://schemas.microsoft.com/office/drawing/2014/main" id="{0AF673DC-0139-AD42-8B96-A35391A92C5D}"/>
              </a:ext>
            </a:extLst>
          </p:cNvPr>
          <p:cNvSpPr txBox="1"/>
          <p:nvPr/>
        </p:nvSpPr>
        <p:spPr>
          <a:xfrm>
            <a:off x="6612592" y="2951509"/>
            <a:ext cx="644407" cy="338554"/>
          </a:xfrm>
          <a:prstGeom prst="rect">
            <a:avLst/>
          </a:prstGeom>
          <a:noFill/>
        </p:spPr>
        <p:txBody>
          <a:bodyPr wrap="none" rtlCol="0">
            <a:spAutoFit/>
          </a:bodyPr>
          <a:lstStyle/>
          <a:p>
            <a:r>
              <a:rPr lang="en-US" sz="1600" dirty="0" err="1"/>
              <a:t>Rmax</a:t>
            </a:r>
            <a:endParaRPr lang="en-US" sz="1600" dirty="0"/>
          </a:p>
        </p:txBody>
      </p:sp>
    </p:spTree>
    <p:extLst>
      <p:ext uri="{BB962C8B-B14F-4D97-AF65-F5344CB8AC3E}">
        <p14:creationId xmlns:p14="http://schemas.microsoft.com/office/powerpoint/2010/main" val="2383057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4BF51EAD-4664-334B-ACD5-AEF2EA5782A0}"/>
              </a:ext>
            </a:extLst>
          </p:cNvPr>
          <p:cNvSpPr>
            <a:spLocks noChangeArrowheads="1"/>
          </p:cNvSpPr>
          <p:nvPr/>
        </p:nvSpPr>
        <p:spPr bwMode="auto">
          <a:xfrm>
            <a:off x="285811" y="178358"/>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225" dirty="0">
                <a:solidFill>
                  <a:schemeClr val="dk1"/>
                </a:solidFill>
              </a:rPr>
              <a:t>Mortality</a:t>
            </a:r>
          </a:p>
        </p:txBody>
      </p:sp>
      <p:sp>
        <p:nvSpPr>
          <p:cNvPr id="6" name="Content Placeholder 2">
            <a:extLst>
              <a:ext uri="{FF2B5EF4-FFF2-40B4-BE49-F238E27FC236}">
                <a16:creationId xmlns:a16="http://schemas.microsoft.com/office/drawing/2014/main" id="{7844241C-AB5D-D44A-B65A-2FB0717ACD0E}"/>
              </a:ext>
            </a:extLst>
          </p:cNvPr>
          <p:cNvSpPr>
            <a:spLocks noGrp="1" noChangeArrowheads="1"/>
          </p:cNvSpPr>
          <p:nvPr>
            <p:ph idx="1"/>
          </p:nvPr>
        </p:nvSpPr>
        <p:spPr>
          <a:xfrm>
            <a:off x="1592477" y="178358"/>
            <a:ext cx="7886700" cy="3626115"/>
          </a:xfrm>
        </p:spPr>
        <p:txBody>
          <a:bodyPr/>
          <a:lstStyle/>
          <a:p>
            <a:pPr marL="0" indent="0">
              <a:buNone/>
            </a:pPr>
            <a:r>
              <a:rPr lang="en-US" altLang="en-US" sz="2042" dirty="0"/>
              <a:t>Four types of mortality:</a:t>
            </a:r>
          </a:p>
          <a:p>
            <a:r>
              <a:rPr lang="en-US" altLang="en-US" sz="2042" b="1" dirty="0"/>
              <a:t>Predation mortality (emerges from food dependent interactions)</a:t>
            </a:r>
          </a:p>
          <a:p>
            <a:r>
              <a:rPr lang="en-US" altLang="en-US" sz="2042" b="1" dirty="0">
                <a:solidFill>
                  <a:schemeClr val="accent1"/>
                </a:solidFill>
              </a:rPr>
              <a:t>Size-selective and species-specific fishing mortality</a:t>
            </a:r>
          </a:p>
          <a:p>
            <a:r>
              <a:rPr lang="en-US" altLang="en-US" sz="2042" dirty="0"/>
              <a:t>Background other mortality</a:t>
            </a:r>
          </a:p>
          <a:p>
            <a:r>
              <a:rPr lang="en-US" altLang="en-US" sz="2042" dirty="0"/>
              <a:t>Starvation mortality</a:t>
            </a:r>
          </a:p>
          <a:p>
            <a:pPr marL="0" indent="0">
              <a:buNone/>
            </a:pPr>
            <a:endParaRPr lang="en-US" altLang="en-US" sz="2042" b="1" dirty="0">
              <a:solidFill>
                <a:schemeClr val="accent1"/>
              </a:solidFill>
            </a:endParaRPr>
          </a:p>
          <a:p>
            <a:endParaRPr lang="en-US" altLang="en-US" sz="2042" dirty="0"/>
          </a:p>
          <a:p>
            <a:pPr marL="0" indent="0">
              <a:buNone/>
            </a:pPr>
            <a:endParaRPr lang="en-US" altLang="en-US" sz="2042" dirty="0"/>
          </a:p>
        </p:txBody>
      </p:sp>
      <p:pic>
        <p:nvPicPr>
          <p:cNvPr id="3" name="Picture 2">
            <a:extLst>
              <a:ext uri="{FF2B5EF4-FFF2-40B4-BE49-F238E27FC236}">
                <a16:creationId xmlns:a16="http://schemas.microsoft.com/office/drawing/2014/main" id="{C9E296AF-C4F7-2042-93AD-0C8383382BC0}"/>
              </a:ext>
            </a:extLst>
          </p:cNvPr>
          <p:cNvPicPr>
            <a:picLocks noChangeAspect="1"/>
          </p:cNvPicPr>
          <p:nvPr/>
        </p:nvPicPr>
        <p:blipFill>
          <a:blip r:embed="rId3"/>
          <a:stretch>
            <a:fillRect/>
          </a:stretch>
        </p:blipFill>
        <p:spPr>
          <a:xfrm>
            <a:off x="5244534" y="2281420"/>
            <a:ext cx="3504049" cy="2850388"/>
          </a:xfrm>
          <a:prstGeom prst="rect">
            <a:avLst/>
          </a:prstGeom>
        </p:spPr>
      </p:pic>
      <p:pic>
        <p:nvPicPr>
          <p:cNvPr id="1029" name="Picture 5">
            <a:extLst>
              <a:ext uri="{FF2B5EF4-FFF2-40B4-BE49-F238E27FC236}">
                <a16:creationId xmlns:a16="http://schemas.microsoft.com/office/drawing/2014/main" id="{87AEF3F6-940A-2545-BB92-ACAF4BEF8D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11" y="2421922"/>
            <a:ext cx="4227565" cy="26128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AE453B4-F95E-2F43-AE2B-A01F2C356CFA}"/>
              </a:ext>
            </a:extLst>
          </p:cNvPr>
          <p:cNvSpPr txBox="1"/>
          <p:nvPr/>
        </p:nvSpPr>
        <p:spPr>
          <a:xfrm>
            <a:off x="1804147" y="5229345"/>
            <a:ext cx="1597625" cy="369332"/>
          </a:xfrm>
          <a:prstGeom prst="rect">
            <a:avLst/>
          </a:prstGeom>
          <a:noFill/>
        </p:spPr>
        <p:txBody>
          <a:bodyPr wrap="square" rtlCol="0">
            <a:spAutoFit/>
          </a:bodyPr>
          <a:lstStyle/>
          <a:p>
            <a:r>
              <a:rPr lang="en-US" dirty="0"/>
              <a:t>Knife-edge</a:t>
            </a:r>
          </a:p>
        </p:txBody>
      </p:sp>
      <p:sp>
        <p:nvSpPr>
          <p:cNvPr id="10" name="TextBox 9">
            <a:extLst>
              <a:ext uri="{FF2B5EF4-FFF2-40B4-BE49-F238E27FC236}">
                <a16:creationId xmlns:a16="http://schemas.microsoft.com/office/drawing/2014/main" id="{CE497DBF-66AE-4641-81B1-EA23F09DBD81}"/>
              </a:ext>
            </a:extLst>
          </p:cNvPr>
          <p:cNvSpPr txBox="1"/>
          <p:nvPr/>
        </p:nvSpPr>
        <p:spPr>
          <a:xfrm>
            <a:off x="6037107" y="5229345"/>
            <a:ext cx="1597625" cy="369332"/>
          </a:xfrm>
          <a:prstGeom prst="rect">
            <a:avLst/>
          </a:prstGeom>
          <a:noFill/>
        </p:spPr>
        <p:txBody>
          <a:bodyPr wrap="square" rtlCol="0">
            <a:spAutoFit/>
          </a:bodyPr>
          <a:lstStyle/>
          <a:p>
            <a:r>
              <a:rPr lang="en-US" dirty="0"/>
              <a:t>Logistic “trawl”</a:t>
            </a:r>
          </a:p>
        </p:txBody>
      </p:sp>
    </p:spTree>
    <p:extLst>
      <p:ext uri="{BB962C8B-B14F-4D97-AF65-F5344CB8AC3E}">
        <p14:creationId xmlns:p14="http://schemas.microsoft.com/office/powerpoint/2010/main" val="329297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Content Placeholder 2">
            <a:extLst>
              <a:ext uri="{FF2B5EF4-FFF2-40B4-BE49-F238E27FC236}">
                <a16:creationId xmlns:a16="http://schemas.microsoft.com/office/drawing/2014/main" id="{4A2D0491-198E-3F42-8DE2-63AA04DE5266}"/>
              </a:ext>
            </a:extLst>
          </p:cNvPr>
          <p:cNvSpPr>
            <a:spLocks noGrp="1" noChangeArrowheads="1"/>
          </p:cNvSpPr>
          <p:nvPr>
            <p:ph idx="1"/>
          </p:nvPr>
        </p:nvSpPr>
        <p:spPr/>
        <p:txBody>
          <a:bodyPr/>
          <a:lstStyle/>
          <a:p>
            <a:r>
              <a:rPr lang="en-US" altLang="en-US" sz="2042" dirty="0"/>
              <a:t>Literature estimates</a:t>
            </a:r>
          </a:p>
          <a:p>
            <a:r>
              <a:rPr lang="en-US" altLang="en-US" sz="2042" dirty="0"/>
              <a:t>Can start off with </a:t>
            </a:r>
            <a:r>
              <a:rPr lang="en-US" altLang="en-US" sz="2042" dirty="0" err="1"/>
              <a:t>Winf</a:t>
            </a:r>
            <a:r>
              <a:rPr lang="en-US" altLang="en-US" sz="2042" dirty="0"/>
              <a:t>-estimates from </a:t>
            </a:r>
            <a:r>
              <a:rPr lang="en-US" altLang="en-US" sz="2042" dirty="0" err="1"/>
              <a:t>Fishbase</a:t>
            </a:r>
            <a:r>
              <a:rPr lang="en-US" altLang="en-US" sz="2042" dirty="0"/>
              <a:t> (often need to convert from length)</a:t>
            </a:r>
          </a:p>
          <a:p>
            <a:r>
              <a:rPr lang="en-US" altLang="en-US" sz="2042" dirty="0"/>
              <a:t>Directly observed data estimates</a:t>
            </a:r>
          </a:p>
          <a:p>
            <a:r>
              <a:rPr lang="en-US" altLang="en-US" sz="2042" dirty="0"/>
              <a:t>Best to collect ranges of these, to enable sensitivity testing or uncertainty (priors)</a:t>
            </a:r>
          </a:p>
          <a:p>
            <a:pPr marL="0" indent="0">
              <a:buNone/>
            </a:pPr>
            <a:endParaRPr lang="en-US" altLang="en-US" sz="2042" dirty="0"/>
          </a:p>
        </p:txBody>
      </p:sp>
      <p:sp>
        <p:nvSpPr>
          <p:cNvPr id="5" name="Rounded Rectangle 4">
            <a:extLst>
              <a:ext uri="{FF2B5EF4-FFF2-40B4-BE49-F238E27FC236}">
                <a16:creationId xmlns:a16="http://schemas.microsoft.com/office/drawing/2014/main" id="{2908C09A-DE61-0148-8A10-C66F2DC77600}"/>
              </a:ext>
            </a:extLst>
          </p:cNvPr>
          <p:cNvSpPr>
            <a:spLocks noChangeArrowheads="1"/>
          </p:cNvSpPr>
          <p:nvPr/>
        </p:nvSpPr>
        <p:spPr bwMode="auto">
          <a:xfrm>
            <a:off x="561975" y="612733"/>
            <a:ext cx="2168868"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875" dirty="0" err="1">
                <a:solidFill>
                  <a:schemeClr val="dk1"/>
                </a:solidFill>
              </a:rPr>
              <a:t>Parameterisation</a:t>
            </a:r>
            <a:r>
              <a:rPr lang="en-US" sz="1875" dirty="0">
                <a:solidFill>
                  <a:schemeClr val="dk1"/>
                </a:solidFill>
              </a:rPr>
              <a:t> of life history</a:t>
            </a:r>
          </a:p>
        </p:txBody>
      </p:sp>
    </p:spTree>
    <p:extLst>
      <p:ext uri="{BB962C8B-B14F-4D97-AF65-F5344CB8AC3E}">
        <p14:creationId xmlns:p14="http://schemas.microsoft.com/office/powerpoint/2010/main" val="3215710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026888F8-AB30-C34C-A263-C20572E4C29A}"/>
              </a:ext>
            </a:extLst>
          </p:cNvPr>
          <p:cNvSpPr>
            <a:spLocks noChangeArrowheads="1"/>
          </p:cNvSpPr>
          <p:nvPr/>
        </p:nvSpPr>
        <p:spPr bwMode="auto">
          <a:xfrm>
            <a:off x="707036" y="603208"/>
            <a:ext cx="1628392" cy="533614"/>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875" dirty="0">
                <a:solidFill>
                  <a:schemeClr val="dk1"/>
                </a:solidFill>
              </a:rPr>
              <a:t>Calibration</a:t>
            </a:r>
          </a:p>
        </p:txBody>
      </p:sp>
      <p:sp>
        <p:nvSpPr>
          <p:cNvPr id="6" name="Content Placeholder 2">
            <a:extLst>
              <a:ext uri="{FF2B5EF4-FFF2-40B4-BE49-F238E27FC236}">
                <a16:creationId xmlns:a16="http://schemas.microsoft.com/office/drawing/2014/main" id="{0DE7EC46-3B9C-DE49-AB04-8400BE27EECA}"/>
              </a:ext>
            </a:extLst>
          </p:cNvPr>
          <p:cNvSpPr>
            <a:spLocks noGrp="1"/>
          </p:cNvSpPr>
          <p:nvPr>
            <p:ph idx="1"/>
          </p:nvPr>
        </p:nvSpPr>
        <p:spPr>
          <a:xfrm>
            <a:off x="533400" y="1533964"/>
            <a:ext cx="7886700" cy="3263504"/>
          </a:xfrm>
        </p:spPr>
        <p:txBody>
          <a:bodyPr>
            <a:normAutofit fontScale="85000" lnSpcReduction="20000"/>
          </a:bodyPr>
          <a:lstStyle/>
          <a:p>
            <a:pPr>
              <a:defRPr/>
            </a:pPr>
            <a:r>
              <a:rPr lang="en-US" sz="2042" dirty="0"/>
              <a:t>Need observations of biomass</a:t>
            </a:r>
          </a:p>
          <a:p>
            <a:pPr>
              <a:defRPr/>
            </a:pPr>
            <a:r>
              <a:rPr lang="en-US" altLang="en-US" sz="2042" dirty="0"/>
              <a:t>If fished system, need some information on fishing mortality rate</a:t>
            </a:r>
            <a:endParaRPr lang="en-US" sz="2042" dirty="0"/>
          </a:p>
          <a:p>
            <a:pPr>
              <a:defRPr/>
            </a:pPr>
            <a:r>
              <a:rPr lang="en-US" sz="2042" dirty="0"/>
              <a:t>“Tune” parameters with highest uncertainties (previous work on recruitment parameters, </a:t>
            </a:r>
            <a:r>
              <a:rPr lang="en-US" sz="2042" dirty="0" err="1"/>
              <a:t>R</a:t>
            </a:r>
            <a:r>
              <a:rPr lang="en-US" sz="2042" baseline="-25000" dirty="0" err="1"/>
              <a:t>max</a:t>
            </a:r>
            <a:r>
              <a:rPr lang="en-US" sz="2042" dirty="0"/>
              <a:t>, </a:t>
            </a:r>
            <a:r>
              <a:rPr lang="en-US" sz="2042" dirty="0" err="1"/>
              <a:t>e</a:t>
            </a:r>
            <a:r>
              <a:rPr lang="en-US" sz="2042" baseline="-25000" dirty="0" err="1"/>
              <a:t>Repro</a:t>
            </a:r>
            <a:r>
              <a:rPr lang="en-US" sz="2042" dirty="0"/>
              <a:t>) to enable model to fit data</a:t>
            </a:r>
          </a:p>
          <a:p>
            <a:pPr>
              <a:defRPr/>
            </a:pPr>
            <a:r>
              <a:rPr lang="en-US" sz="2042" dirty="0"/>
              <a:t>Assess error between modelled and observed outputs (‘like with like’)</a:t>
            </a:r>
          </a:p>
          <a:p>
            <a:pPr>
              <a:defRPr/>
            </a:pPr>
            <a:r>
              <a:rPr lang="en-US" sz="2042" dirty="0"/>
              <a:t>Consider observation error/biases</a:t>
            </a:r>
          </a:p>
          <a:p>
            <a:pPr>
              <a:defRPr/>
            </a:pPr>
            <a:r>
              <a:rPr lang="en-US" sz="2042" dirty="0"/>
              <a:t>Tomorrow: Simple Optimization using time averaged catch data</a:t>
            </a:r>
          </a:p>
          <a:p>
            <a:pPr>
              <a:defRPr/>
            </a:pPr>
            <a:endParaRPr lang="en-US" sz="2042" dirty="0"/>
          </a:p>
          <a:p>
            <a:pPr marL="0" indent="0">
              <a:buNone/>
              <a:defRPr/>
            </a:pPr>
            <a:endParaRPr lang="en-US" sz="2042" dirty="0"/>
          </a:p>
          <a:p>
            <a:pPr marL="0" indent="0">
              <a:buNone/>
              <a:defRPr/>
            </a:pPr>
            <a:r>
              <a:rPr lang="en-US" sz="2042" b="1" dirty="0"/>
              <a:t>Iterative procedure: </a:t>
            </a:r>
          </a:p>
          <a:p>
            <a:pPr marL="0" indent="0">
              <a:buNone/>
              <a:defRPr/>
            </a:pPr>
            <a:r>
              <a:rPr lang="en-US" sz="2042" b="1" dirty="0"/>
              <a:t>calibrate -&gt; check assumptions &amp; fit -&gt; adjust parameters -&gt; re-calibrate</a:t>
            </a:r>
          </a:p>
          <a:p>
            <a:pPr marL="342900" lvl="1" indent="0">
              <a:buNone/>
              <a:defRPr/>
            </a:pPr>
            <a:endParaRPr lang="en-US" sz="1742" dirty="0"/>
          </a:p>
          <a:p>
            <a:pPr marL="73449" indent="0">
              <a:buNone/>
              <a:defRPr/>
            </a:pPr>
            <a:endParaRPr lang="en-US" sz="2042" dirty="0"/>
          </a:p>
          <a:p>
            <a:pPr>
              <a:defRPr/>
            </a:pPr>
            <a:endParaRPr lang="en-US" sz="2042" dirty="0"/>
          </a:p>
        </p:txBody>
      </p:sp>
    </p:spTree>
    <p:extLst>
      <p:ext uri="{BB962C8B-B14F-4D97-AF65-F5344CB8AC3E}">
        <p14:creationId xmlns:p14="http://schemas.microsoft.com/office/powerpoint/2010/main" val="1403708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F5F1CAE7-F223-8B48-B865-D526F38A0E1F}"/>
              </a:ext>
            </a:extLst>
          </p:cNvPr>
          <p:cNvPicPr>
            <a:picLocks noChangeAspect="1"/>
          </p:cNvPicPr>
          <p:nvPr/>
        </p:nvPicPr>
        <p:blipFill>
          <a:blip r:embed="rId2">
            <a:extLst>
              <a:ext uri="{28A0092B-C50C-407E-A947-70E740481C1C}">
                <a14:useLocalDpi xmlns:a14="http://schemas.microsoft.com/office/drawing/2010/main" val="0"/>
              </a:ext>
            </a:extLst>
          </a:blip>
          <a:srcRect t="3918" r="5826"/>
          <a:stretch>
            <a:fillRect/>
          </a:stretch>
        </p:blipFill>
        <p:spPr bwMode="auto">
          <a:xfrm>
            <a:off x="408601" y="2125419"/>
            <a:ext cx="4236183" cy="130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1A6CFB12-9FD0-1B40-9894-180C67047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812" y="2491363"/>
            <a:ext cx="5186854" cy="251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E076CA5F-67A0-3B48-86E4-07FDACE3B77D}"/>
              </a:ext>
            </a:extLst>
          </p:cNvPr>
          <p:cNvPicPr>
            <a:picLocks noChangeAspect="1"/>
          </p:cNvPicPr>
          <p:nvPr/>
        </p:nvPicPr>
        <p:blipFill rotWithShape="1">
          <a:blip r:embed="rId4"/>
          <a:srcRect t="55137" r="31853"/>
          <a:stretch/>
        </p:blipFill>
        <p:spPr>
          <a:xfrm>
            <a:off x="-93356" y="-86419"/>
            <a:ext cx="4764888" cy="2208907"/>
          </a:xfrm>
          <a:prstGeom prst="rect">
            <a:avLst/>
          </a:prstGeom>
        </p:spPr>
      </p:pic>
      <p:sp>
        <p:nvSpPr>
          <p:cNvPr id="2" name="Title 1">
            <a:extLst>
              <a:ext uri="{FF2B5EF4-FFF2-40B4-BE49-F238E27FC236}">
                <a16:creationId xmlns:a16="http://schemas.microsoft.com/office/drawing/2014/main" id="{A9E6A7CC-129B-DE4B-81C8-1D9DAEC1691E}"/>
              </a:ext>
            </a:extLst>
          </p:cNvPr>
          <p:cNvSpPr>
            <a:spLocks noGrp="1"/>
          </p:cNvSpPr>
          <p:nvPr>
            <p:ph type="title"/>
          </p:nvPr>
        </p:nvSpPr>
        <p:spPr>
          <a:xfrm>
            <a:off x="4472469" y="310981"/>
            <a:ext cx="4381749" cy="994172"/>
          </a:xfrm>
        </p:spPr>
        <p:txBody>
          <a:bodyPr>
            <a:normAutofit fontScale="90000"/>
          </a:bodyPr>
          <a:lstStyle/>
          <a:p>
            <a:r>
              <a:rPr lang="en-US" dirty="0"/>
              <a:t>- a tool for running dynamic size spectrum models</a:t>
            </a:r>
          </a:p>
        </p:txBody>
      </p:sp>
      <p:sp>
        <p:nvSpPr>
          <p:cNvPr id="8" name="TextBox 7">
            <a:extLst>
              <a:ext uri="{FF2B5EF4-FFF2-40B4-BE49-F238E27FC236}">
                <a16:creationId xmlns:a16="http://schemas.microsoft.com/office/drawing/2014/main" id="{A8FE9C00-59E6-8745-9C52-13B06429E8E4}"/>
              </a:ext>
            </a:extLst>
          </p:cNvPr>
          <p:cNvSpPr txBox="1"/>
          <p:nvPr/>
        </p:nvSpPr>
        <p:spPr>
          <a:xfrm>
            <a:off x="4472469" y="1387284"/>
            <a:ext cx="4236182" cy="438582"/>
          </a:xfrm>
          <a:prstGeom prst="rect">
            <a:avLst/>
          </a:prstGeom>
          <a:noFill/>
        </p:spPr>
        <p:txBody>
          <a:bodyPr wrap="square" rtlCol="0">
            <a:spAutoFit/>
          </a:bodyPr>
          <a:lstStyle/>
          <a:p>
            <a:r>
              <a:rPr lang="en-US" sz="2250" b="1" dirty="0"/>
              <a:t>https://</a:t>
            </a:r>
            <a:r>
              <a:rPr lang="en-US" sz="2250" b="1" dirty="0" err="1"/>
              <a:t>sizespectrum.org</a:t>
            </a:r>
            <a:r>
              <a:rPr lang="en-US" sz="2250" b="1" dirty="0"/>
              <a:t>/</a:t>
            </a:r>
            <a:r>
              <a:rPr lang="en-US" sz="2250" b="1" dirty="0" err="1"/>
              <a:t>mizer</a:t>
            </a:r>
            <a:r>
              <a:rPr lang="en-US" sz="2250" b="1" dirty="0"/>
              <a:t>/</a:t>
            </a:r>
          </a:p>
        </p:txBody>
      </p:sp>
    </p:spTree>
    <p:extLst>
      <p:ext uri="{BB962C8B-B14F-4D97-AF65-F5344CB8AC3E}">
        <p14:creationId xmlns:p14="http://schemas.microsoft.com/office/powerpoint/2010/main" val="237542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D3F5496-D68D-DB4E-B865-33ED21B19ADB}"/>
              </a:ext>
            </a:extLst>
          </p:cNvPr>
          <p:cNvSpPr>
            <a:spLocks noChangeArrowheads="1"/>
          </p:cNvSpPr>
          <p:nvPr/>
        </p:nvSpPr>
        <p:spPr bwMode="auto">
          <a:xfrm>
            <a:off x="249835" y="221683"/>
            <a:ext cx="1875527" cy="470295"/>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875" dirty="0">
                <a:solidFill>
                  <a:schemeClr val="dk1"/>
                </a:solidFill>
              </a:rPr>
              <a:t>Initial Diagnostics</a:t>
            </a:r>
          </a:p>
        </p:txBody>
      </p:sp>
      <p:sp>
        <p:nvSpPr>
          <p:cNvPr id="2" name="TextBox 1">
            <a:extLst>
              <a:ext uri="{FF2B5EF4-FFF2-40B4-BE49-F238E27FC236}">
                <a16:creationId xmlns:a16="http://schemas.microsoft.com/office/drawing/2014/main" id="{6E649646-CA17-BF41-A92C-CFD3006448E9}"/>
              </a:ext>
            </a:extLst>
          </p:cNvPr>
          <p:cNvSpPr txBox="1"/>
          <p:nvPr/>
        </p:nvSpPr>
        <p:spPr>
          <a:xfrm>
            <a:off x="11801" y="1739590"/>
            <a:ext cx="2579681" cy="523220"/>
          </a:xfrm>
          <a:prstGeom prst="rect">
            <a:avLst/>
          </a:prstGeom>
          <a:noFill/>
        </p:spPr>
        <p:txBody>
          <a:bodyPr wrap="none" rtlCol="0">
            <a:spAutoFit/>
          </a:bodyPr>
          <a:lstStyle/>
          <a:p>
            <a:pPr algn="ctr"/>
            <a:r>
              <a:rPr lang="en-US" sz="1400" dirty="0"/>
              <a:t>“feeding level” = </a:t>
            </a:r>
          </a:p>
          <a:p>
            <a:pPr algn="ctr"/>
            <a:r>
              <a:rPr lang="en-US" sz="1400" dirty="0"/>
              <a:t>Consumption/max. consumption</a:t>
            </a:r>
          </a:p>
        </p:txBody>
      </p:sp>
      <p:pic>
        <p:nvPicPr>
          <p:cNvPr id="8" name="Content Placeholder 7">
            <a:extLst>
              <a:ext uri="{FF2B5EF4-FFF2-40B4-BE49-F238E27FC236}">
                <a16:creationId xmlns:a16="http://schemas.microsoft.com/office/drawing/2014/main" id="{79626033-1712-CF4E-BDCE-CDD8DC0DAF91}"/>
              </a:ext>
            </a:extLst>
          </p:cNvPr>
          <p:cNvPicPr>
            <a:picLocks noGrp="1" noChangeAspect="1"/>
          </p:cNvPicPr>
          <p:nvPr>
            <p:ph idx="1"/>
          </p:nvPr>
        </p:nvPicPr>
        <p:blipFill>
          <a:blip r:embed="rId2"/>
          <a:stretch>
            <a:fillRect/>
          </a:stretch>
        </p:blipFill>
        <p:spPr>
          <a:xfrm>
            <a:off x="2909179" y="123084"/>
            <a:ext cx="4047676" cy="5591916"/>
          </a:xfrm>
        </p:spPr>
      </p:pic>
    </p:spTree>
    <p:extLst>
      <p:ext uri="{BB962C8B-B14F-4D97-AF65-F5344CB8AC3E}">
        <p14:creationId xmlns:p14="http://schemas.microsoft.com/office/powerpoint/2010/main" val="1163880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F9FB4-60AB-3B4F-9C99-B8CBCDA2DAFA}"/>
              </a:ext>
            </a:extLst>
          </p:cNvPr>
          <p:cNvSpPr>
            <a:spLocks noGrp="1"/>
          </p:cNvSpPr>
          <p:nvPr>
            <p:ph type="title"/>
          </p:nvPr>
        </p:nvSpPr>
        <p:spPr/>
        <p:txBody>
          <a:bodyPr/>
          <a:lstStyle/>
          <a:p>
            <a:r>
              <a:rPr lang="en-US" dirty="0"/>
              <a:t>What now?</a:t>
            </a:r>
          </a:p>
        </p:txBody>
      </p:sp>
      <p:sp>
        <p:nvSpPr>
          <p:cNvPr id="3" name="Content Placeholder 2">
            <a:extLst>
              <a:ext uri="{FF2B5EF4-FFF2-40B4-BE49-F238E27FC236}">
                <a16:creationId xmlns:a16="http://schemas.microsoft.com/office/drawing/2014/main" id="{E21041AF-F1E0-A74F-A7C8-F3A78E01EF45}"/>
              </a:ext>
            </a:extLst>
          </p:cNvPr>
          <p:cNvSpPr>
            <a:spLocks noGrp="1"/>
          </p:cNvSpPr>
          <p:nvPr>
            <p:ph idx="1"/>
          </p:nvPr>
        </p:nvSpPr>
        <p:spPr/>
        <p:txBody>
          <a:bodyPr/>
          <a:lstStyle/>
          <a:p>
            <a:r>
              <a:rPr lang="en-GB" sz="2400" dirty="0"/>
              <a:t>https://</a:t>
            </a:r>
            <a:r>
              <a:rPr lang="en-GB" sz="2400" dirty="0" err="1"/>
              <a:t>sizespectrum.org</a:t>
            </a:r>
            <a:r>
              <a:rPr lang="en-GB" sz="2400" dirty="0"/>
              <a:t>/</a:t>
            </a:r>
            <a:r>
              <a:rPr lang="en-GB" sz="2400" dirty="0" err="1"/>
              <a:t>mizerHowTo</a:t>
            </a:r>
            <a:r>
              <a:rPr lang="en-GB" sz="2400" dirty="0"/>
              <a:t>/</a:t>
            </a:r>
          </a:p>
          <a:p>
            <a:r>
              <a:rPr lang="en-GB" sz="2400" dirty="0"/>
              <a:t>[ </a:t>
            </a:r>
            <a:r>
              <a:rPr lang="en-GB" sz="2400" dirty="0" err="1"/>
              <a:t>install.package</a:t>
            </a:r>
            <a:r>
              <a:rPr lang="en-GB" sz="2400" dirty="0"/>
              <a:t>(“</a:t>
            </a:r>
            <a:r>
              <a:rPr lang="en-GB" sz="2400" dirty="0" err="1"/>
              <a:t>devtools</a:t>
            </a:r>
            <a:r>
              <a:rPr lang="en-GB" sz="2400" dirty="0"/>
              <a:t>”) ]</a:t>
            </a:r>
          </a:p>
          <a:p>
            <a:r>
              <a:rPr lang="en-GB" sz="2400" dirty="0"/>
              <a:t>library(“</a:t>
            </a:r>
            <a:r>
              <a:rPr lang="en-GB" sz="2400" dirty="0" err="1"/>
              <a:t>devtools</a:t>
            </a:r>
            <a:r>
              <a:rPr lang="en-GB" sz="2400" dirty="0"/>
              <a:t>”)</a:t>
            </a:r>
          </a:p>
          <a:p>
            <a:r>
              <a:rPr lang="en-GB" sz="2400" dirty="0" err="1"/>
              <a:t>devtools</a:t>
            </a:r>
            <a:r>
              <a:rPr lang="en-GB" sz="2400" dirty="0"/>
              <a:t>::</a:t>
            </a:r>
            <a:r>
              <a:rPr lang="en-GB" sz="2400" dirty="0" err="1"/>
              <a:t>install_github</a:t>
            </a:r>
            <a:r>
              <a:rPr lang="en-GB" sz="2400" dirty="0"/>
              <a:t>("</a:t>
            </a:r>
            <a:r>
              <a:rPr lang="en-GB" sz="2400" dirty="0" err="1"/>
              <a:t>sizespectrum</a:t>
            </a:r>
            <a:r>
              <a:rPr lang="en-GB" sz="2400" dirty="0"/>
              <a:t>/</a:t>
            </a:r>
            <a:r>
              <a:rPr lang="en-GB" sz="2400" dirty="0" err="1"/>
              <a:t>mizerHowTo</a:t>
            </a:r>
            <a:r>
              <a:rPr lang="en-GB" sz="2400" dirty="0"/>
              <a:t>")</a:t>
            </a:r>
          </a:p>
          <a:p>
            <a:r>
              <a:rPr lang="en-GB" sz="2400" dirty="0"/>
              <a:t>library(“</a:t>
            </a:r>
            <a:r>
              <a:rPr lang="en-GB" sz="2400" dirty="0" err="1"/>
              <a:t>mizerHowTo</a:t>
            </a:r>
            <a:r>
              <a:rPr lang="en-GB" sz="2400" dirty="0"/>
              <a:t>”)</a:t>
            </a:r>
          </a:p>
          <a:p>
            <a:r>
              <a:rPr lang="en-GB" sz="2400" dirty="0"/>
              <a:t>tutorial(“HTM1”)</a:t>
            </a:r>
          </a:p>
          <a:p>
            <a:endParaRPr lang="en-US" dirty="0"/>
          </a:p>
        </p:txBody>
      </p:sp>
    </p:spTree>
    <p:extLst>
      <p:ext uri="{BB962C8B-B14F-4D97-AF65-F5344CB8AC3E}">
        <p14:creationId xmlns:p14="http://schemas.microsoft.com/office/powerpoint/2010/main" val="151777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Group"/>
          <p:cNvGrpSpPr/>
          <p:nvPr/>
        </p:nvGrpSpPr>
        <p:grpSpPr>
          <a:xfrm>
            <a:off x="635272" y="1759843"/>
            <a:ext cx="1791720" cy="1555720"/>
            <a:chOff x="0" y="0"/>
            <a:chExt cx="2386470" cy="2072132"/>
          </a:xfrm>
        </p:grpSpPr>
        <p:sp>
          <p:nvSpPr>
            <p:cNvPr id="139" name="Rectangle"/>
            <p:cNvSpPr/>
            <p:nvPr/>
          </p:nvSpPr>
          <p:spPr>
            <a:xfrm>
              <a:off x="0" y="0"/>
              <a:ext cx="2386470" cy="2066022"/>
            </a:xfrm>
            <a:prstGeom prst="rect">
              <a:avLst/>
            </a:prstGeom>
            <a:solidFill>
              <a:srgbClr val="DDDDDD"/>
            </a:solidFill>
            <a:ln w="12700" cap="flat">
              <a:noFill/>
              <a:miter lim="400000"/>
            </a:ln>
            <a:effectLst/>
          </p:spPr>
          <p:txBody>
            <a:bodyPr wrap="square" lIns="35136" tIns="35136" rIns="35136" bIns="35136" numCol="1" anchor="ctr">
              <a:noAutofit/>
            </a:bodyPr>
            <a:lstStyle/>
            <a:p>
              <a:endParaRPr sz="1351"/>
            </a:p>
          </p:txBody>
        </p:sp>
        <p:sp>
          <p:nvSpPr>
            <p:cNvPr id="140" name="Line"/>
            <p:cNvSpPr/>
            <p:nvPr/>
          </p:nvSpPr>
          <p:spPr>
            <a:xfrm>
              <a:off x="370033" y="1723268"/>
              <a:ext cx="1809314" cy="1"/>
            </a:xfrm>
            <a:prstGeom prst="line">
              <a:avLst/>
            </a:prstGeom>
            <a:noFill/>
            <a:ln w="25400" cap="flat">
              <a:solidFill>
                <a:schemeClr val="accent4">
                  <a:satOff val="-33088"/>
                  <a:lumOff val="20343"/>
                </a:schemeClr>
              </a:solidFill>
              <a:prstDash val="solid"/>
              <a:round/>
            </a:ln>
            <a:effectLst>
              <a:outerShdw blurRad="38100" dist="20000" dir="5400000" rotWithShape="0">
                <a:srgbClr val="000000">
                  <a:alpha val="38000"/>
                </a:srgbClr>
              </a:outerShdw>
            </a:effectLst>
          </p:spPr>
          <p:txBody>
            <a:bodyPr wrap="square" lIns="34325" tIns="34325" rIns="34325" bIns="34325" numCol="1" anchor="t">
              <a:noAutofit/>
            </a:bodyPr>
            <a:lstStyle/>
            <a:p>
              <a:endParaRPr sz="1351"/>
            </a:p>
          </p:txBody>
        </p:sp>
        <p:sp>
          <p:nvSpPr>
            <p:cNvPr id="141" name="Rectangle"/>
            <p:cNvSpPr/>
            <p:nvPr/>
          </p:nvSpPr>
          <p:spPr>
            <a:xfrm>
              <a:off x="518329" y="427436"/>
              <a:ext cx="233342" cy="1211149"/>
            </a:xfrm>
            <a:prstGeom prst="rect">
              <a:avLst/>
            </a:prstGeom>
            <a:solidFill>
              <a:schemeClr val="accent1">
                <a:lumOff val="-6000"/>
              </a:schemeClr>
            </a:solidFill>
            <a:ln w="25400" cap="flat">
              <a:solidFill>
                <a:schemeClr val="accent1"/>
              </a:solidFill>
              <a:prstDash val="solid"/>
              <a:round/>
            </a:ln>
            <a:effectLst>
              <a:outerShdw blurRad="38100" dist="20000" dir="5400000" rotWithShape="0">
                <a:srgbClr val="000000">
                  <a:alpha val="38000"/>
                </a:srgbClr>
              </a:outerShdw>
            </a:effectLst>
          </p:spPr>
          <p:txBody>
            <a:bodyPr wrap="square" lIns="35136" tIns="35136" rIns="35136" bIns="35136" numCol="1" anchor="ctr">
              <a:noAutofit/>
            </a:bodyPr>
            <a:lstStyle/>
            <a:p>
              <a:endParaRPr sz="1351"/>
            </a:p>
          </p:txBody>
        </p:sp>
        <p:sp>
          <p:nvSpPr>
            <p:cNvPr id="142" name="Rectangle"/>
            <p:cNvSpPr/>
            <p:nvPr/>
          </p:nvSpPr>
          <p:spPr>
            <a:xfrm>
              <a:off x="942585" y="609200"/>
              <a:ext cx="233342" cy="1029385"/>
            </a:xfrm>
            <a:prstGeom prst="rect">
              <a:avLst/>
            </a:prstGeom>
            <a:solidFill>
              <a:schemeClr val="accent1">
                <a:lumOff val="-6000"/>
              </a:schemeClr>
            </a:solidFill>
            <a:ln w="25400" cap="flat">
              <a:solidFill>
                <a:schemeClr val="accent1"/>
              </a:solidFill>
              <a:prstDash val="solid"/>
              <a:round/>
            </a:ln>
            <a:effectLst>
              <a:outerShdw blurRad="38100" dist="20000" dir="5400000" rotWithShape="0">
                <a:srgbClr val="000000">
                  <a:alpha val="38000"/>
                </a:srgbClr>
              </a:outerShdw>
            </a:effectLst>
          </p:spPr>
          <p:txBody>
            <a:bodyPr wrap="square" lIns="35136" tIns="35136" rIns="35136" bIns="35136" numCol="1" anchor="ctr">
              <a:noAutofit/>
            </a:bodyPr>
            <a:lstStyle/>
            <a:p>
              <a:endParaRPr sz="1351"/>
            </a:p>
          </p:txBody>
        </p:sp>
        <p:sp>
          <p:nvSpPr>
            <p:cNvPr id="143" name="Rectangle"/>
            <p:cNvSpPr/>
            <p:nvPr/>
          </p:nvSpPr>
          <p:spPr>
            <a:xfrm>
              <a:off x="1366842" y="703301"/>
              <a:ext cx="233341" cy="935284"/>
            </a:xfrm>
            <a:prstGeom prst="rect">
              <a:avLst/>
            </a:prstGeom>
            <a:solidFill>
              <a:schemeClr val="accent1">
                <a:lumOff val="-6000"/>
              </a:schemeClr>
            </a:solidFill>
            <a:ln w="25400" cap="flat">
              <a:solidFill>
                <a:schemeClr val="accent1"/>
              </a:solidFill>
              <a:prstDash val="solid"/>
              <a:round/>
            </a:ln>
            <a:effectLst>
              <a:outerShdw blurRad="38100" dist="20000" dir="5400000" rotWithShape="0">
                <a:srgbClr val="000000">
                  <a:alpha val="38000"/>
                </a:srgbClr>
              </a:outerShdw>
            </a:effectLst>
          </p:spPr>
          <p:txBody>
            <a:bodyPr wrap="square" lIns="35136" tIns="35136" rIns="35136" bIns="35136" numCol="1" anchor="ctr">
              <a:noAutofit/>
            </a:bodyPr>
            <a:lstStyle/>
            <a:p>
              <a:endParaRPr sz="1351"/>
            </a:p>
          </p:txBody>
        </p:sp>
        <p:sp>
          <p:nvSpPr>
            <p:cNvPr id="144" name="Rectangle"/>
            <p:cNvSpPr/>
            <p:nvPr/>
          </p:nvSpPr>
          <p:spPr>
            <a:xfrm>
              <a:off x="1791098" y="819774"/>
              <a:ext cx="233341" cy="818811"/>
            </a:xfrm>
            <a:prstGeom prst="rect">
              <a:avLst/>
            </a:prstGeom>
            <a:solidFill>
              <a:schemeClr val="accent1">
                <a:lumOff val="-6000"/>
              </a:schemeClr>
            </a:solidFill>
            <a:ln w="25400" cap="flat">
              <a:solidFill>
                <a:schemeClr val="accent1"/>
              </a:solidFill>
              <a:prstDash val="solid"/>
              <a:round/>
            </a:ln>
            <a:effectLst>
              <a:outerShdw blurRad="38100" dist="20000" dir="5400000" rotWithShape="0">
                <a:srgbClr val="000000">
                  <a:alpha val="38000"/>
                </a:srgbClr>
              </a:outerShdw>
            </a:effectLst>
          </p:spPr>
          <p:txBody>
            <a:bodyPr wrap="square" lIns="35136" tIns="35136" rIns="35136" bIns="35136" numCol="1" anchor="ctr">
              <a:noAutofit/>
            </a:bodyPr>
            <a:lstStyle/>
            <a:p>
              <a:endParaRPr sz="1351"/>
            </a:p>
          </p:txBody>
        </p:sp>
        <p:sp>
          <p:nvSpPr>
            <p:cNvPr id="145" name="Numbers"/>
            <p:cNvSpPr txBox="1"/>
            <p:nvPr/>
          </p:nvSpPr>
          <p:spPr>
            <a:xfrm rot="16200000">
              <a:off x="-200190" y="894571"/>
              <a:ext cx="858656" cy="2768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Numbers</a:t>
              </a:r>
            </a:p>
          </p:txBody>
        </p:sp>
        <p:sp>
          <p:nvSpPr>
            <p:cNvPr id="146" name="Weight"/>
            <p:cNvSpPr txBox="1"/>
            <p:nvPr/>
          </p:nvSpPr>
          <p:spPr>
            <a:xfrm>
              <a:off x="1476713" y="1795252"/>
              <a:ext cx="670511" cy="2768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Weight</a:t>
              </a:r>
            </a:p>
          </p:txBody>
        </p:sp>
      </p:grpSp>
      <p:grpSp>
        <p:nvGrpSpPr>
          <p:cNvPr id="153" name="Group"/>
          <p:cNvGrpSpPr/>
          <p:nvPr/>
        </p:nvGrpSpPr>
        <p:grpSpPr>
          <a:xfrm>
            <a:off x="4949750" y="1528794"/>
            <a:ext cx="1791720" cy="1782182"/>
            <a:chOff x="0" y="0"/>
            <a:chExt cx="2386470" cy="2373765"/>
          </a:xfrm>
        </p:grpSpPr>
        <p:sp>
          <p:nvSpPr>
            <p:cNvPr id="148" name="Rectangle"/>
            <p:cNvSpPr/>
            <p:nvPr/>
          </p:nvSpPr>
          <p:spPr>
            <a:xfrm>
              <a:off x="0" y="307743"/>
              <a:ext cx="2386470" cy="2066022"/>
            </a:xfrm>
            <a:prstGeom prst="rect">
              <a:avLst/>
            </a:prstGeom>
            <a:solidFill>
              <a:srgbClr val="DDDDDD"/>
            </a:solidFill>
            <a:ln w="12700" cap="flat">
              <a:noFill/>
              <a:miter lim="400000"/>
            </a:ln>
            <a:effectLst/>
          </p:spPr>
          <p:txBody>
            <a:bodyPr wrap="square" lIns="35136" tIns="35136" rIns="35136" bIns="35136" numCol="1" anchor="ctr">
              <a:noAutofit/>
            </a:bodyPr>
            <a:lstStyle/>
            <a:p>
              <a:endParaRPr sz="1351"/>
            </a:p>
          </p:txBody>
        </p:sp>
        <p:sp>
          <p:nvSpPr>
            <p:cNvPr id="149" name="Line"/>
            <p:cNvSpPr/>
            <p:nvPr/>
          </p:nvSpPr>
          <p:spPr>
            <a:xfrm>
              <a:off x="370929" y="2018680"/>
              <a:ext cx="1816441" cy="1"/>
            </a:xfrm>
            <a:prstGeom prst="line">
              <a:avLst/>
            </a:prstGeom>
            <a:noFill/>
            <a:ln w="25400" cap="flat">
              <a:solidFill>
                <a:schemeClr val="accent4">
                  <a:satOff val="-33088"/>
                  <a:lumOff val="20343"/>
                </a:schemeClr>
              </a:solidFill>
              <a:prstDash val="solid"/>
              <a:round/>
            </a:ln>
            <a:effectLst>
              <a:outerShdw blurRad="38100" dist="20000" dir="5400000" rotWithShape="0">
                <a:srgbClr val="000000">
                  <a:alpha val="38000"/>
                </a:srgbClr>
              </a:outerShdw>
            </a:effectLst>
          </p:spPr>
          <p:txBody>
            <a:bodyPr wrap="square" lIns="34325" tIns="34325" rIns="34325" bIns="34325" numCol="1" anchor="t">
              <a:noAutofit/>
            </a:bodyPr>
            <a:lstStyle/>
            <a:p>
              <a:endParaRPr sz="1351"/>
            </a:p>
          </p:txBody>
        </p:sp>
        <p:sp>
          <p:nvSpPr>
            <p:cNvPr id="183" name="Connection Line"/>
            <p:cNvSpPr/>
            <p:nvPr/>
          </p:nvSpPr>
          <p:spPr>
            <a:xfrm>
              <a:off x="485553" y="698051"/>
              <a:ext cx="1662612" cy="558491"/>
            </a:xfrm>
            <a:custGeom>
              <a:avLst/>
              <a:gdLst/>
              <a:ahLst/>
              <a:cxnLst>
                <a:cxn ang="0">
                  <a:pos x="wd2" y="hd2"/>
                </a:cxn>
                <a:cxn ang="5400000">
                  <a:pos x="wd2" y="hd2"/>
                </a:cxn>
                <a:cxn ang="10800000">
                  <a:pos x="wd2" y="hd2"/>
                </a:cxn>
                <a:cxn ang="16200000">
                  <a:pos x="wd2" y="hd2"/>
                </a:cxn>
              </a:cxnLst>
              <a:rect l="0" t="0" r="r" b="b"/>
              <a:pathLst>
                <a:path w="21600" h="21399" extrusionOk="0">
                  <a:moveTo>
                    <a:pt x="0" y="21395"/>
                  </a:moveTo>
                  <a:cubicBezTo>
                    <a:pt x="7681" y="21600"/>
                    <a:pt x="14881" y="14468"/>
                    <a:pt x="21600" y="0"/>
                  </a:cubicBezTo>
                </a:path>
              </a:pathLst>
            </a:custGeom>
            <a:noFill/>
            <a:ln w="50800" cap="flat">
              <a:solidFill>
                <a:schemeClr val="accent1"/>
              </a:solidFill>
              <a:prstDash val="solid"/>
              <a:round/>
            </a:ln>
            <a:effectLst>
              <a:outerShdw blurRad="38100" dist="20000" dir="5400000" rotWithShape="0">
                <a:srgbClr val="000000">
                  <a:alpha val="38000"/>
                </a:srgbClr>
              </a:outerShdw>
            </a:effectLst>
          </p:spPr>
          <p:txBody>
            <a:bodyPr/>
            <a:lstStyle/>
            <a:p>
              <a:endParaRPr sz="1351"/>
            </a:p>
          </p:txBody>
        </p:sp>
        <p:sp>
          <p:nvSpPr>
            <p:cNvPr id="151" name="Biomass/weight"/>
            <p:cNvSpPr txBox="1"/>
            <p:nvPr/>
          </p:nvSpPr>
          <p:spPr>
            <a:xfrm rot="16200000">
              <a:off x="-554553" y="1102740"/>
              <a:ext cx="1501067" cy="2768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Biomass/weight</a:t>
              </a:r>
            </a:p>
          </p:txBody>
        </p:sp>
        <p:sp>
          <p:nvSpPr>
            <p:cNvPr id="152" name="Biomass spectrum"/>
            <p:cNvSpPr txBox="1"/>
            <p:nvPr/>
          </p:nvSpPr>
          <p:spPr>
            <a:xfrm>
              <a:off x="351264" y="0"/>
              <a:ext cx="1714494" cy="2768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Biomass spectrum</a:t>
              </a:r>
            </a:p>
          </p:txBody>
        </p:sp>
      </p:grpSp>
      <p:sp>
        <p:nvSpPr>
          <p:cNvPr id="154" name="Rectangle"/>
          <p:cNvSpPr/>
          <p:nvPr/>
        </p:nvSpPr>
        <p:spPr>
          <a:xfrm>
            <a:off x="2792511" y="1759843"/>
            <a:ext cx="1791719" cy="1551132"/>
          </a:xfrm>
          <a:prstGeom prst="rect">
            <a:avLst/>
          </a:prstGeom>
          <a:solidFill>
            <a:srgbClr val="DDDDDD"/>
          </a:solidFill>
          <a:ln w="12700">
            <a:miter lim="400000"/>
          </a:ln>
        </p:spPr>
        <p:txBody>
          <a:bodyPr lIns="35136" tIns="35136" rIns="35136" bIns="35136" anchor="ctr"/>
          <a:lstStyle/>
          <a:p>
            <a:endParaRPr sz="1351"/>
          </a:p>
        </p:txBody>
      </p:sp>
      <p:sp>
        <p:nvSpPr>
          <p:cNvPr id="155" name="Line"/>
          <p:cNvSpPr/>
          <p:nvPr/>
        </p:nvSpPr>
        <p:spPr>
          <a:xfrm>
            <a:off x="3038752" y="3053642"/>
            <a:ext cx="1358401" cy="1"/>
          </a:xfrm>
          <a:prstGeom prst="line">
            <a:avLst/>
          </a:prstGeom>
          <a:ln w="25400">
            <a:solidFill>
              <a:schemeClr val="accent4">
                <a:satOff val="-33088"/>
                <a:lumOff val="20343"/>
              </a:schemeClr>
            </a:solidFill>
          </a:ln>
          <a:effectLst>
            <a:outerShdw blurRad="38100" dist="20000" dir="5400000" rotWithShape="0">
              <a:srgbClr val="000000">
                <a:alpha val="38000"/>
              </a:srgbClr>
            </a:outerShdw>
          </a:effectLst>
        </p:spPr>
        <p:txBody>
          <a:bodyPr lIns="34325" rIns="34325"/>
          <a:lstStyle/>
          <a:p>
            <a:endParaRPr sz="1351"/>
          </a:p>
        </p:txBody>
      </p:sp>
      <p:sp>
        <p:nvSpPr>
          <p:cNvPr id="156" name="Numbers/weight"/>
          <p:cNvSpPr txBox="1"/>
          <p:nvPr/>
        </p:nvSpPr>
        <p:spPr>
          <a:xfrm rot="16200000">
            <a:off x="2325314" y="2356713"/>
            <a:ext cx="1189749" cy="2078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rPr sz="1351"/>
              <a:t>Numbers/weight</a:t>
            </a:r>
          </a:p>
        </p:txBody>
      </p:sp>
      <p:sp>
        <p:nvSpPr>
          <p:cNvPr id="157" name="Number spectrum"/>
          <p:cNvSpPr txBox="1"/>
          <p:nvPr/>
        </p:nvSpPr>
        <p:spPr>
          <a:xfrm>
            <a:off x="3077427" y="1528795"/>
            <a:ext cx="1285608" cy="2078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rPr sz="1351"/>
              <a:t>Number spectrum</a:t>
            </a:r>
          </a:p>
        </p:txBody>
      </p:sp>
      <p:grpSp>
        <p:nvGrpSpPr>
          <p:cNvPr id="160" name="Group"/>
          <p:cNvGrpSpPr/>
          <p:nvPr/>
        </p:nvGrpSpPr>
        <p:grpSpPr>
          <a:xfrm>
            <a:off x="1919663" y="1118431"/>
            <a:ext cx="1107982" cy="953494"/>
            <a:chOff x="0" y="0"/>
            <a:chExt cx="1475768" cy="1270000"/>
          </a:xfrm>
        </p:grpSpPr>
        <p:sp>
          <p:nvSpPr>
            <p:cNvPr id="158" name="Arrow"/>
            <p:cNvSpPr/>
            <p:nvPr/>
          </p:nvSpPr>
          <p:spPr>
            <a:xfrm>
              <a:off x="400818" y="221406"/>
              <a:ext cx="1074951" cy="424739"/>
            </a:xfrm>
            <a:prstGeom prst="rightArrow">
              <a:avLst>
                <a:gd name="adj1" fmla="val 45566"/>
                <a:gd name="adj2" fmla="val 91157"/>
              </a:avLst>
            </a:prstGeom>
            <a:solidFill>
              <a:schemeClr val="accent6">
                <a:satOff val="-31297"/>
                <a:lumOff val="-11921"/>
              </a:schemeClr>
            </a:solidFill>
            <a:ln w="12700" cap="flat">
              <a:noFill/>
              <a:miter lim="400000"/>
            </a:ln>
            <a:effectLst/>
          </p:spPr>
          <p:txBody>
            <a:bodyPr wrap="square" lIns="35136" tIns="35136" rIns="35136" bIns="35136" numCol="1" anchor="ctr">
              <a:noAutofit/>
            </a:bodyPr>
            <a:lstStyle/>
            <a:p>
              <a:endParaRPr sz="1351"/>
            </a:p>
          </p:txBody>
        </p:sp>
        <p:sp>
          <p:nvSpPr>
            <p:cNvPr id="159" name="Divide by size range"/>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Divide by size range</a:t>
              </a:r>
            </a:p>
          </p:txBody>
        </p:sp>
      </p:grpSp>
      <p:grpSp>
        <p:nvGrpSpPr>
          <p:cNvPr id="163" name="Group"/>
          <p:cNvGrpSpPr/>
          <p:nvPr/>
        </p:nvGrpSpPr>
        <p:grpSpPr>
          <a:xfrm>
            <a:off x="4103565" y="1118431"/>
            <a:ext cx="1107982" cy="953494"/>
            <a:chOff x="0" y="0"/>
            <a:chExt cx="1475768" cy="1270000"/>
          </a:xfrm>
        </p:grpSpPr>
        <p:sp>
          <p:nvSpPr>
            <p:cNvPr id="161" name="Arrow"/>
            <p:cNvSpPr/>
            <p:nvPr/>
          </p:nvSpPr>
          <p:spPr>
            <a:xfrm>
              <a:off x="400818" y="221406"/>
              <a:ext cx="1074951" cy="424739"/>
            </a:xfrm>
            <a:prstGeom prst="rightArrow">
              <a:avLst>
                <a:gd name="adj1" fmla="val 45566"/>
                <a:gd name="adj2" fmla="val 91157"/>
              </a:avLst>
            </a:prstGeom>
            <a:solidFill>
              <a:schemeClr val="accent6">
                <a:satOff val="-31297"/>
                <a:lumOff val="-11921"/>
              </a:schemeClr>
            </a:solidFill>
            <a:ln w="12700" cap="flat">
              <a:noFill/>
              <a:miter lim="400000"/>
            </a:ln>
            <a:effectLst/>
          </p:spPr>
          <p:txBody>
            <a:bodyPr wrap="square" lIns="35136" tIns="35136" rIns="35136" bIns="35136" numCol="1" anchor="ctr">
              <a:noAutofit/>
            </a:bodyPr>
            <a:lstStyle/>
            <a:p>
              <a:endParaRPr sz="1351"/>
            </a:p>
          </p:txBody>
        </p:sp>
        <p:sp>
          <p:nvSpPr>
            <p:cNvPr id="162" name="Multiply by weight"/>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Multiply by weight</a:t>
              </a:r>
            </a:p>
          </p:txBody>
        </p:sp>
      </p:grpSp>
      <p:grpSp>
        <p:nvGrpSpPr>
          <p:cNvPr id="166" name="Group"/>
          <p:cNvGrpSpPr/>
          <p:nvPr/>
        </p:nvGrpSpPr>
        <p:grpSpPr>
          <a:xfrm>
            <a:off x="4190139" y="3406464"/>
            <a:ext cx="1166217" cy="544318"/>
            <a:chOff x="0" y="0"/>
            <a:chExt cx="1553335" cy="725001"/>
          </a:xfrm>
        </p:grpSpPr>
        <p:sp>
          <p:nvSpPr>
            <p:cNvPr id="164" name="Arrow"/>
            <p:cNvSpPr/>
            <p:nvPr/>
          </p:nvSpPr>
          <p:spPr>
            <a:xfrm>
              <a:off x="147621" y="300262"/>
              <a:ext cx="1090508" cy="424739"/>
            </a:xfrm>
            <a:custGeom>
              <a:avLst/>
              <a:gdLst/>
              <a:ahLst/>
              <a:cxnLst>
                <a:cxn ang="0">
                  <a:pos x="wd2" y="hd2"/>
                </a:cxn>
                <a:cxn ang="5400000">
                  <a:pos x="wd2" y="hd2"/>
                </a:cxn>
                <a:cxn ang="10800000">
                  <a:pos x="wd2" y="hd2"/>
                </a:cxn>
                <a:cxn ang="16200000">
                  <a:pos x="wd2" y="hd2"/>
                </a:cxn>
              </a:cxnLst>
              <a:rect l="0" t="0" r="r" b="b"/>
              <a:pathLst>
                <a:path w="21600" h="21600" extrusionOk="0">
                  <a:moveTo>
                    <a:pt x="7669" y="15721"/>
                  </a:moveTo>
                  <a:lnTo>
                    <a:pt x="7669" y="21600"/>
                  </a:lnTo>
                  <a:lnTo>
                    <a:pt x="0" y="10800"/>
                  </a:lnTo>
                  <a:lnTo>
                    <a:pt x="7669" y="0"/>
                  </a:lnTo>
                  <a:lnTo>
                    <a:pt x="7669" y="5879"/>
                  </a:lnTo>
                  <a:lnTo>
                    <a:pt x="21600" y="5879"/>
                  </a:lnTo>
                  <a:lnTo>
                    <a:pt x="21600" y="15721"/>
                  </a:lnTo>
                  <a:close/>
                </a:path>
              </a:pathLst>
            </a:custGeom>
            <a:solidFill>
              <a:schemeClr val="accent6">
                <a:satOff val="-31297"/>
                <a:lumOff val="-11921"/>
              </a:schemeClr>
            </a:solidFill>
            <a:ln w="12700" cap="flat">
              <a:noFill/>
              <a:miter lim="400000"/>
            </a:ln>
            <a:effectLst/>
          </p:spPr>
          <p:txBody>
            <a:bodyPr wrap="square" lIns="35136" tIns="35136" rIns="35136" bIns="35136" numCol="1" anchor="ctr">
              <a:noAutofit/>
            </a:bodyPr>
            <a:lstStyle/>
            <a:p>
              <a:endParaRPr sz="1351"/>
            </a:p>
          </p:txBody>
        </p:sp>
        <p:sp>
          <p:nvSpPr>
            <p:cNvPr id="165" name="Divide by weight"/>
            <p:cNvSpPr txBox="1"/>
            <p:nvPr/>
          </p:nvSpPr>
          <p:spPr>
            <a:xfrm>
              <a:off x="0" y="0"/>
              <a:ext cx="1553335" cy="2768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Divide by weight</a:t>
              </a:r>
            </a:p>
          </p:txBody>
        </p:sp>
      </p:grpSp>
      <p:sp>
        <p:nvSpPr>
          <p:cNvPr id="167" name="Shape"/>
          <p:cNvSpPr/>
          <p:nvPr/>
        </p:nvSpPr>
        <p:spPr>
          <a:xfrm>
            <a:off x="3453054" y="2341570"/>
            <a:ext cx="203279" cy="6627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76" y="21600"/>
                </a:lnTo>
                <a:lnTo>
                  <a:pt x="21600" y="21515"/>
                </a:lnTo>
                <a:lnTo>
                  <a:pt x="21024" y="3414"/>
                </a:lnTo>
                <a:lnTo>
                  <a:pt x="0" y="0"/>
                </a:lnTo>
                <a:close/>
              </a:path>
            </a:pathLst>
          </a:custGeom>
          <a:solidFill>
            <a:schemeClr val="accent1">
              <a:satOff val="-57142"/>
              <a:lumOff val="34999"/>
            </a:schemeClr>
          </a:solidFill>
          <a:ln w="12700">
            <a:miter lim="400000"/>
          </a:ln>
          <a:effectLst>
            <a:outerShdw blurRad="38100" dist="20000" dir="5400000" rotWithShape="0">
              <a:srgbClr val="000000">
                <a:alpha val="38000"/>
              </a:srgbClr>
            </a:outerShdw>
          </a:effectLst>
        </p:spPr>
        <p:txBody>
          <a:bodyPr lIns="34325" rIns="34325"/>
          <a:lstStyle/>
          <a:p>
            <a:endParaRPr sz="1351"/>
          </a:p>
        </p:txBody>
      </p:sp>
      <p:sp>
        <p:nvSpPr>
          <p:cNvPr id="184" name="Connection Line"/>
          <p:cNvSpPr/>
          <p:nvPr/>
        </p:nvSpPr>
        <p:spPr>
          <a:xfrm>
            <a:off x="3084601" y="2129861"/>
            <a:ext cx="1279508" cy="4105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133" y="14152"/>
                  <a:pt x="13333" y="21352"/>
                  <a:pt x="21600" y="21600"/>
                </a:cubicBezTo>
              </a:path>
            </a:pathLst>
          </a:custGeom>
          <a:ln w="50800">
            <a:solidFill>
              <a:schemeClr val="accent1"/>
            </a:solidFill>
          </a:ln>
          <a:effectLst>
            <a:outerShdw blurRad="38100" dist="20000" dir="5400000" rotWithShape="0">
              <a:srgbClr val="000000">
                <a:alpha val="38000"/>
              </a:srgbClr>
            </a:outerShdw>
          </a:effectLst>
        </p:spPr>
        <p:txBody>
          <a:bodyPr/>
          <a:lstStyle/>
          <a:p>
            <a:endParaRPr sz="1351"/>
          </a:p>
        </p:txBody>
      </p:sp>
      <p:grpSp>
        <p:nvGrpSpPr>
          <p:cNvPr id="172" name="Group"/>
          <p:cNvGrpSpPr/>
          <p:nvPr/>
        </p:nvGrpSpPr>
        <p:grpSpPr>
          <a:xfrm>
            <a:off x="614662" y="4225254"/>
            <a:ext cx="6182470" cy="665471"/>
            <a:chOff x="0" y="0"/>
            <a:chExt cx="8234705" cy="886370"/>
          </a:xfrm>
        </p:grpSpPr>
        <p:sp>
          <p:nvSpPr>
            <p:cNvPr id="169" name="Rectangle"/>
            <p:cNvSpPr/>
            <p:nvPr/>
          </p:nvSpPr>
          <p:spPr>
            <a:xfrm>
              <a:off x="0" y="0"/>
              <a:ext cx="8234705" cy="886370"/>
            </a:xfrm>
            <a:prstGeom prst="rect">
              <a:avLst/>
            </a:prstGeom>
            <a:solidFill>
              <a:srgbClr val="DDDDDD"/>
            </a:solidFill>
            <a:ln w="12700" cap="flat">
              <a:noFill/>
              <a:miter lim="400000"/>
            </a:ln>
            <a:effectLst/>
          </p:spPr>
          <p:txBody>
            <a:bodyPr wrap="square" lIns="35136" tIns="35136" rIns="35136" bIns="35136" numCol="1" anchor="ctr">
              <a:noAutofit/>
            </a:bodyPr>
            <a:lstStyle/>
            <a:p>
              <a:endParaRPr sz="1351" dirty="0"/>
            </a:p>
          </p:txBody>
        </p:sp>
        <mc:AlternateContent xmlns:mc="http://schemas.openxmlformats.org/markup-compatibility/2006" xmlns:a14="http://schemas.microsoft.com/office/drawing/2010/main">
          <mc:Choice Requires="a14">
            <p:sp>
              <p:nvSpPr>
                <p:cNvPr id="170" name="Equation"/>
                <p:cNvSpPr txBox="1"/>
                <p:nvPr/>
              </p:nvSpPr>
              <p:spPr>
                <a:xfrm>
                  <a:off x="3561953" y="156482"/>
                  <a:ext cx="4302675" cy="615082"/>
                </a:xfrm>
                <a:prstGeom prst="rect">
                  <a:avLst/>
                </a:prstGeom>
                <a:noFill/>
                <a:ln w="12700" cap="flat">
                  <a:noFill/>
                  <a:miter lim="400000"/>
                </a:ln>
                <a:effectLst/>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f>
                          <m:fPr>
                            <m:ctrlPr>
                              <a:rPr sz="1577" i="1">
                                <a:solidFill>
                                  <a:srgbClr val="000000"/>
                                </a:solidFill>
                                <a:latin typeface="Cambria Math" panose="02040503050406030204" pitchFamily="18" charset="0"/>
                              </a:rPr>
                            </m:ctrlPr>
                          </m:fPr>
                          <m:num>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𝑁</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num>
                          <m:den>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𝑡</m:t>
                            </m:r>
                          </m:den>
                        </m:f>
                        <m:r>
                          <a:rPr sz="1577" i="1">
                            <a:solidFill>
                              <a:srgbClr val="000000"/>
                            </a:solidFill>
                            <a:latin typeface="Cambria Math" panose="02040503050406030204" pitchFamily="18" charset="0"/>
                          </a:rPr>
                          <m:t>+</m:t>
                        </m:r>
                        <m:f>
                          <m:fPr>
                            <m:ctrlPr>
                              <a:rPr sz="1577" i="1">
                                <a:solidFill>
                                  <a:srgbClr val="000000"/>
                                </a:solidFill>
                                <a:latin typeface="Cambria Math" panose="02040503050406030204" pitchFamily="18" charset="0"/>
                              </a:rPr>
                            </m:ctrlPr>
                          </m:fPr>
                          <m:num>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𝑔</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𝑁</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num>
                          <m:den>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den>
                        </m:f>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𝜇</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𝑁</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oMath>
                    </m:oMathPara>
                  </a14:m>
                  <a:endParaRPr sz="1577"/>
                </a:p>
              </p:txBody>
            </p:sp>
          </mc:Choice>
          <mc:Fallback xmlns="">
            <p:sp>
              <p:nvSpPr>
                <p:cNvPr id="170" name="Equation"/>
                <p:cNvSpPr txBox="1">
                  <a:spLocks noRot="1" noChangeAspect="1" noMove="1" noResize="1" noEditPoints="1" noAdjustHandles="1" noChangeArrowheads="1" noChangeShapeType="1" noTextEdit="1"/>
                </p:cNvSpPr>
                <p:nvPr/>
              </p:nvSpPr>
              <p:spPr>
                <a:xfrm>
                  <a:off x="3561953" y="156482"/>
                  <a:ext cx="4302675" cy="615082"/>
                </a:xfrm>
                <a:prstGeom prst="rect">
                  <a:avLst/>
                </a:prstGeom>
                <a:blipFill>
                  <a:blip r:embed="rId3"/>
                  <a:stretch>
                    <a:fillRect l="-1176" t="-2632" r="-1569" b="-15789"/>
                  </a:stretch>
                </a:blipFill>
                <a:ln w="12700" cap="flat">
                  <a:noFill/>
                  <a:miter lim="400000"/>
                </a:ln>
                <a:effectLst/>
              </p:spPr>
              <p:txBody>
                <a:bodyPr/>
                <a:lstStyle/>
                <a:p>
                  <a:r>
                    <a:rPr lang="en-US">
                      <a:noFill/>
                    </a:rPr>
                    <a:t> </a:t>
                  </a:r>
                </a:p>
              </p:txBody>
            </p:sp>
          </mc:Fallback>
        </mc:AlternateContent>
        <p:sp>
          <p:nvSpPr>
            <p:cNvPr id="171" name="McKendric von Foerster equation:"/>
            <p:cNvSpPr txBox="1"/>
            <p:nvPr/>
          </p:nvSpPr>
          <p:spPr>
            <a:xfrm>
              <a:off x="194873" y="217492"/>
              <a:ext cx="3062189" cy="2219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r>
                <a:rPr sz="1351" dirty="0" err="1"/>
                <a:t>McKendric</a:t>
              </a:r>
              <a:r>
                <a:rPr sz="1351" dirty="0"/>
                <a:t> von Foerster equation:</a:t>
              </a:r>
            </a:p>
          </p:txBody>
        </p:sp>
      </p:grpSp>
      <p:sp>
        <p:nvSpPr>
          <p:cNvPr id="173" name="Histogram"/>
          <p:cNvSpPr txBox="1"/>
          <p:nvPr/>
        </p:nvSpPr>
        <p:spPr>
          <a:xfrm>
            <a:off x="1178786" y="1528795"/>
            <a:ext cx="720647" cy="2078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rPr sz="1351"/>
              <a:t>Histogram</a:t>
            </a:r>
          </a:p>
        </p:txBody>
      </p:sp>
      <p:grpSp>
        <p:nvGrpSpPr>
          <p:cNvPr id="177" name="Group"/>
          <p:cNvGrpSpPr/>
          <p:nvPr/>
        </p:nvGrpSpPr>
        <p:grpSpPr>
          <a:xfrm>
            <a:off x="1407897" y="2951052"/>
            <a:ext cx="2160034" cy="990195"/>
            <a:chOff x="0" y="0"/>
            <a:chExt cx="2877044" cy="1318883"/>
          </a:xfrm>
        </p:grpSpPr>
        <p:sp>
          <p:nvSpPr>
            <p:cNvPr id="174" name="Arrow"/>
            <p:cNvSpPr/>
            <p:nvPr/>
          </p:nvSpPr>
          <p:spPr>
            <a:xfrm>
              <a:off x="974605" y="899899"/>
              <a:ext cx="1075734" cy="418984"/>
            </a:xfrm>
            <a:custGeom>
              <a:avLst/>
              <a:gdLst/>
              <a:ahLst/>
              <a:cxnLst>
                <a:cxn ang="0">
                  <a:pos x="wd2" y="hd2"/>
                </a:cxn>
                <a:cxn ang="5400000">
                  <a:pos x="wd2" y="hd2"/>
                </a:cxn>
                <a:cxn ang="10800000">
                  <a:pos x="wd2" y="hd2"/>
                </a:cxn>
                <a:cxn ang="16200000">
                  <a:pos x="wd2" y="hd2"/>
                </a:cxn>
              </a:cxnLst>
              <a:rect l="0" t="0" r="r" b="b"/>
              <a:pathLst>
                <a:path w="21600" h="21600" extrusionOk="0">
                  <a:moveTo>
                    <a:pt x="7669" y="15721"/>
                  </a:moveTo>
                  <a:lnTo>
                    <a:pt x="7669" y="21600"/>
                  </a:lnTo>
                  <a:lnTo>
                    <a:pt x="0" y="10800"/>
                  </a:lnTo>
                  <a:lnTo>
                    <a:pt x="7669" y="0"/>
                  </a:lnTo>
                  <a:lnTo>
                    <a:pt x="7669" y="5879"/>
                  </a:lnTo>
                  <a:lnTo>
                    <a:pt x="21600" y="5879"/>
                  </a:lnTo>
                  <a:lnTo>
                    <a:pt x="21600" y="15721"/>
                  </a:lnTo>
                  <a:close/>
                </a:path>
              </a:pathLst>
            </a:custGeom>
            <a:solidFill>
              <a:schemeClr val="accent6">
                <a:satOff val="-31297"/>
                <a:lumOff val="-11921"/>
              </a:schemeClr>
            </a:solidFill>
            <a:ln w="12700" cap="flat">
              <a:noFill/>
              <a:miter lim="400000"/>
            </a:ln>
            <a:effectLst/>
          </p:spPr>
          <p:txBody>
            <a:bodyPr wrap="square" lIns="35136" tIns="35136" rIns="35136" bIns="35136" numCol="1" anchor="ctr">
              <a:noAutofit/>
            </a:bodyPr>
            <a:lstStyle/>
            <a:p>
              <a:endParaRPr sz="1351"/>
            </a:p>
          </p:txBody>
        </p:sp>
        <p:sp>
          <p:nvSpPr>
            <p:cNvPr id="185" name="Connection Line"/>
            <p:cNvSpPr/>
            <p:nvPr/>
          </p:nvSpPr>
          <p:spPr>
            <a:xfrm>
              <a:off x="0" y="0"/>
              <a:ext cx="2877044" cy="899013"/>
            </a:xfrm>
            <a:custGeom>
              <a:avLst/>
              <a:gdLst/>
              <a:ahLst/>
              <a:cxnLst>
                <a:cxn ang="0">
                  <a:pos x="wd2" y="hd2"/>
                </a:cxn>
                <a:cxn ang="5400000">
                  <a:pos x="wd2" y="hd2"/>
                </a:cxn>
                <a:cxn ang="10800000">
                  <a:pos x="wd2" y="hd2"/>
                </a:cxn>
                <a:cxn ang="16200000">
                  <a:pos x="wd2" y="hd2"/>
                </a:cxn>
              </a:cxnLst>
              <a:rect l="0" t="0" r="r" b="b"/>
              <a:pathLst>
                <a:path w="21600" h="16202" extrusionOk="0">
                  <a:moveTo>
                    <a:pt x="0" y="755"/>
                  </a:moveTo>
                  <a:cubicBezTo>
                    <a:pt x="7547" y="21600"/>
                    <a:pt x="14747" y="21348"/>
                    <a:pt x="21600" y="0"/>
                  </a:cubicBezTo>
                </a:path>
              </a:pathLst>
            </a:custGeom>
            <a:noFill/>
            <a:ln w="25400" cap="flat">
              <a:solidFill>
                <a:schemeClr val="accent6">
                  <a:satOff val="-31297"/>
                  <a:lumOff val="-11921"/>
                </a:schemeClr>
              </a:solidFill>
              <a:prstDash val="solid"/>
              <a:round/>
              <a:headEnd type="triangle" w="med" len="med"/>
            </a:ln>
            <a:effectLst>
              <a:outerShdw blurRad="38100" dist="20000" dir="5400000" rotWithShape="0">
                <a:srgbClr val="000000">
                  <a:alpha val="38000"/>
                </a:srgbClr>
              </a:outerShdw>
            </a:effectLst>
          </p:spPr>
          <p:txBody>
            <a:bodyPr/>
            <a:lstStyle/>
            <a:p>
              <a:endParaRPr sz="1351"/>
            </a:p>
          </p:txBody>
        </p:sp>
        <mc:AlternateContent xmlns:mc="http://schemas.openxmlformats.org/markup-compatibility/2006" xmlns:a14="http://schemas.microsoft.com/office/drawing/2010/main">
          <mc:Choice Requires="a14">
            <p:sp>
              <p:nvSpPr>
                <p:cNvPr id="176" name="Equation"/>
                <p:cNvSpPr txBox="1"/>
                <p:nvPr/>
              </p:nvSpPr>
              <p:spPr>
                <a:xfrm>
                  <a:off x="1186935" y="396149"/>
                  <a:ext cx="961654" cy="255445"/>
                </a:xfrm>
                <a:prstGeom prst="rect">
                  <a:avLst/>
                </a:prstGeom>
                <a:noFill/>
                <a:ln w="12700" cap="flat">
                  <a:noFill/>
                  <a:miter lim="400000"/>
                </a:ln>
                <a:effectLst/>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r>
                          <a:rPr sz="1201" i="1">
                            <a:solidFill>
                              <a:srgbClr val="000000"/>
                            </a:solidFill>
                            <a:latin typeface="Cambria Math" panose="02040503050406030204" pitchFamily="18" charset="0"/>
                          </a:rPr>
                          <m:t>∫</m:t>
                        </m:r>
                        <m:r>
                          <a:rPr sz="1201" i="1">
                            <a:solidFill>
                              <a:srgbClr val="000000"/>
                            </a:solidFill>
                            <a:latin typeface="Cambria Math" panose="02040503050406030204" pitchFamily="18" charset="0"/>
                          </a:rPr>
                          <m:t>𝑁</m:t>
                        </m:r>
                        <m:r>
                          <a:rPr sz="1201" i="1">
                            <a:solidFill>
                              <a:srgbClr val="000000"/>
                            </a:solidFill>
                            <a:latin typeface="Cambria Math" panose="02040503050406030204" pitchFamily="18" charset="0"/>
                          </a:rPr>
                          <m:t>(</m:t>
                        </m:r>
                        <m:r>
                          <a:rPr sz="1201" i="1">
                            <a:solidFill>
                              <a:srgbClr val="000000"/>
                            </a:solidFill>
                            <a:latin typeface="Cambria Math" panose="02040503050406030204" pitchFamily="18" charset="0"/>
                          </a:rPr>
                          <m:t>𝑤</m:t>
                        </m:r>
                        <m:r>
                          <a:rPr sz="1201" i="1">
                            <a:solidFill>
                              <a:srgbClr val="000000"/>
                            </a:solidFill>
                            <a:latin typeface="Cambria Math" panose="02040503050406030204" pitchFamily="18" charset="0"/>
                          </a:rPr>
                          <m:t>)</m:t>
                        </m:r>
                        <m:r>
                          <m:rPr>
                            <m:sty m:val="p"/>
                          </m:rPr>
                          <a:rPr sz="1201" i="1">
                            <a:solidFill>
                              <a:srgbClr val="000000"/>
                            </a:solidFill>
                            <a:latin typeface="Cambria Math" panose="02040503050406030204" pitchFamily="18" charset="0"/>
                          </a:rPr>
                          <m:t>d</m:t>
                        </m:r>
                        <m:r>
                          <a:rPr sz="1201" i="1">
                            <a:solidFill>
                              <a:srgbClr val="000000"/>
                            </a:solidFill>
                            <a:latin typeface="Cambria Math" panose="02040503050406030204" pitchFamily="18" charset="0"/>
                          </a:rPr>
                          <m:t>𝑤</m:t>
                        </m:r>
                      </m:oMath>
                    </m:oMathPara>
                  </a14:m>
                  <a:endParaRPr sz="1201"/>
                </a:p>
              </p:txBody>
            </p:sp>
          </mc:Choice>
          <mc:Fallback xmlns="">
            <p:sp>
              <p:nvSpPr>
                <p:cNvPr id="176" name="Equation"/>
                <p:cNvSpPr txBox="1">
                  <a:spLocks noRot="1" noChangeAspect="1" noMove="1" noResize="1" noEditPoints="1" noAdjustHandles="1" noChangeArrowheads="1" noChangeShapeType="1" noTextEdit="1"/>
                </p:cNvSpPr>
                <p:nvPr/>
              </p:nvSpPr>
              <p:spPr>
                <a:xfrm>
                  <a:off x="1186935" y="396149"/>
                  <a:ext cx="961654" cy="255445"/>
                </a:xfrm>
                <a:prstGeom prst="rect">
                  <a:avLst/>
                </a:prstGeom>
                <a:blipFill>
                  <a:blip r:embed="rId4"/>
                  <a:stretch>
                    <a:fillRect l="-10345" t="-12500" r="-3448" b="-37500"/>
                  </a:stretch>
                </a:blipFill>
                <a:ln w="12700" cap="flat">
                  <a:noFill/>
                  <a:miter lim="400000"/>
                </a:ln>
                <a:effectLst/>
              </p:spPr>
              <p:txBody>
                <a:bodyPr/>
                <a:lstStyle/>
                <a:p>
                  <a:r>
                    <a:rPr lang="en-US">
                      <a:noFill/>
                    </a:rPr>
                    <a:t> </a:t>
                  </a:r>
                </a:p>
              </p:txBody>
            </p:sp>
          </mc:Fallback>
        </mc:AlternateContent>
      </p:grpSp>
      <p:grpSp>
        <p:nvGrpSpPr>
          <p:cNvPr id="182" name="Group"/>
          <p:cNvGrpSpPr/>
          <p:nvPr/>
        </p:nvGrpSpPr>
        <p:grpSpPr>
          <a:xfrm>
            <a:off x="4106512" y="4011698"/>
            <a:ext cx="2083351" cy="953494"/>
            <a:chOff x="0" y="0"/>
            <a:chExt cx="2774905" cy="1270000"/>
          </a:xfrm>
        </p:grpSpPr>
        <p:sp>
          <p:nvSpPr>
            <p:cNvPr id="178" name="Oval"/>
            <p:cNvSpPr/>
            <p:nvPr/>
          </p:nvSpPr>
          <p:spPr>
            <a:xfrm>
              <a:off x="0" y="283192"/>
              <a:ext cx="704319" cy="494265"/>
            </a:xfrm>
            <a:prstGeom prst="ellipse">
              <a:avLst/>
            </a:prstGeom>
            <a:noFill/>
            <a:ln w="38100" cap="flat">
              <a:solidFill>
                <a:schemeClr val="accent1">
                  <a:alpha val="68705"/>
                </a:schemeClr>
              </a:solidFill>
              <a:prstDash val="solid"/>
              <a:round/>
            </a:ln>
            <a:effectLst/>
          </p:spPr>
          <p:txBody>
            <a:bodyPr wrap="square" lIns="35136" tIns="35136" rIns="35136" bIns="35136" numCol="1" anchor="ctr">
              <a:noAutofit/>
            </a:bodyPr>
            <a:lstStyle/>
            <a:p>
              <a:endParaRPr sz="1351"/>
            </a:p>
          </p:txBody>
        </p:sp>
        <p:sp>
          <p:nvSpPr>
            <p:cNvPr id="179" name="Oval"/>
            <p:cNvSpPr/>
            <p:nvPr/>
          </p:nvSpPr>
          <p:spPr>
            <a:xfrm>
              <a:off x="1837814" y="552337"/>
              <a:ext cx="704320" cy="494266"/>
            </a:xfrm>
            <a:prstGeom prst="ellipse">
              <a:avLst/>
            </a:prstGeom>
            <a:noFill/>
            <a:ln w="38100" cap="flat">
              <a:solidFill>
                <a:schemeClr val="accent1">
                  <a:alpha val="68705"/>
                </a:schemeClr>
              </a:solidFill>
              <a:prstDash val="solid"/>
              <a:round/>
            </a:ln>
            <a:effectLst/>
          </p:spPr>
          <p:txBody>
            <a:bodyPr wrap="square" lIns="35136" tIns="35136" rIns="35136" bIns="35136" numCol="1" anchor="ctr">
              <a:noAutofit/>
            </a:bodyPr>
            <a:lstStyle/>
            <a:p>
              <a:endParaRPr sz="1351" dirty="0"/>
            </a:p>
          </p:txBody>
        </p:sp>
        <p:sp>
          <p:nvSpPr>
            <p:cNvPr id="180" name="Growth"/>
            <p:cNvSpPr/>
            <p:nvPr/>
          </p:nvSpPr>
          <p:spPr>
            <a:xfrm>
              <a:off x="18337"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a:solidFill>
                    <a:schemeClr val="accent1">
                      <a:lumOff val="-6000"/>
                    </a:schemeClr>
                  </a:solidFill>
                </a:defRPr>
              </a:lvl1pPr>
            </a:lstStyle>
            <a:p>
              <a:r>
                <a:rPr sz="1351" dirty="0"/>
                <a:t>Growth</a:t>
              </a:r>
            </a:p>
          </p:txBody>
        </p:sp>
        <p:sp>
          <p:nvSpPr>
            <p:cNvPr id="181" name="Mortality"/>
            <p:cNvSpPr/>
            <p:nvPr/>
          </p:nvSpPr>
          <p:spPr>
            <a:xfrm>
              <a:off x="1504904"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a:solidFill>
                    <a:schemeClr val="accent1">
                      <a:lumOff val="-6000"/>
                    </a:schemeClr>
                  </a:solidFill>
                </a:defRPr>
              </a:lvl1pPr>
            </a:lstStyle>
            <a:p>
              <a:r>
                <a:rPr sz="1351" dirty="0"/>
                <a:t>Mortality</a:t>
              </a:r>
            </a:p>
          </p:txBody>
        </p:sp>
      </p:grpSp>
      <p:grpSp>
        <p:nvGrpSpPr>
          <p:cNvPr id="4" name="Group 3">
            <a:extLst>
              <a:ext uri="{FF2B5EF4-FFF2-40B4-BE49-F238E27FC236}">
                <a16:creationId xmlns:a16="http://schemas.microsoft.com/office/drawing/2014/main" id="{7C3E560E-C2AB-8D41-9A33-865E210647D4}"/>
              </a:ext>
            </a:extLst>
          </p:cNvPr>
          <p:cNvGrpSpPr/>
          <p:nvPr/>
        </p:nvGrpSpPr>
        <p:grpSpPr>
          <a:xfrm>
            <a:off x="2624117" y="353278"/>
            <a:ext cx="2086220" cy="3052521"/>
            <a:chOff x="2612061" y="30529"/>
            <a:chExt cx="2086220" cy="3157124"/>
          </a:xfrm>
        </p:grpSpPr>
        <p:sp>
          <p:nvSpPr>
            <p:cNvPr id="2" name="Rounded Rectangle 1">
              <a:extLst>
                <a:ext uri="{FF2B5EF4-FFF2-40B4-BE49-F238E27FC236}">
                  <a16:creationId xmlns:a16="http://schemas.microsoft.com/office/drawing/2014/main" id="{7A721BE1-2F8B-9944-8CFE-AC3A87AB382A}"/>
                </a:ext>
              </a:extLst>
            </p:cNvPr>
            <p:cNvSpPr/>
            <p:nvPr/>
          </p:nvSpPr>
          <p:spPr>
            <a:xfrm>
              <a:off x="2612061" y="434898"/>
              <a:ext cx="2086220" cy="2752755"/>
            </a:xfrm>
            <a:prstGeom prst="roundRect">
              <a:avLst>
                <a:gd name="adj" fmla="val 8649"/>
              </a:avLst>
            </a:prstGeom>
            <a:solidFill>
              <a:schemeClr val="accent1">
                <a:alpha val="12264"/>
              </a:schemeClr>
            </a:solid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90B5F7F-8FB3-954E-A707-5A02291C720D}"/>
                </a:ext>
              </a:extLst>
            </p:cNvPr>
            <p:cNvPicPr>
              <a:picLocks noChangeAspect="1"/>
            </p:cNvPicPr>
            <p:nvPr/>
          </p:nvPicPr>
          <p:blipFill>
            <a:blip r:embed="rId5"/>
            <a:stretch>
              <a:fillRect/>
            </a:stretch>
          </p:blipFill>
          <p:spPr>
            <a:xfrm>
              <a:off x="2881370" y="30529"/>
              <a:ext cx="1547601" cy="545933"/>
            </a:xfrm>
            <a:prstGeom prst="rect">
              <a:avLst/>
            </a:prstGeom>
          </p:spPr>
        </p:pic>
      </p:grpSp>
      <p:grpSp>
        <p:nvGrpSpPr>
          <p:cNvPr id="7" name="Group 6">
            <a:extLst>
              <a:ext uri="{FF2B5EF4-FFF2-40B4-BE49-F238E27FC236}">
                <a16:creationId xmlns:a16="http://schemas.microsoft.com/office/drawing/2014/main" id="{1E518496-539C-7A4D-8213-797822ECAAFA}"/>
              </a:ext>
            </a:extLst>
          </p:cNvPr>
          <p:cNvGrpSpPr/>
          <p:nvPr/>
        </p:nvGrpSpPr>
        <p:grpSpPr>
          <a:xfrm>
            <a:off x="627932" y="4994901"/>
            <a:ext cx="6182470" cy="665471"/>
            <a:chOff x="627932" y="4994901"/>
            <a:chExt cx="6182470" cy="665471"/>
          </a:xfrm>
        </p:grpSpPr>
        <p:sp>
          <p:nvSpPr>
            <p:cNvPr id="49" name="Rectangle">
              <a:extLst>
                <a:ext uri="{FF2B5EF4-FFF2-40B4-BE49-F238E27FC236}">
                  <a16:creationId xmlns:a16="http://schemas.microsoft.com/office/drawing/2014/main" id="{DD8F9466-ADF6-2B45-A91B-9E77DCEBB57E}"/>
                </a:ext>
              </a:extLst>
            </p:cNvPr>
            <p:cNvSpPr/>
            <p:nvPr/>
          </p:nvSpPr>
          <p:spPr>
            <a:xfrm>
              <a:off x="627932" y="4994901"/>
              <a:ext cx="6182470" cy="665471"/>
            </a:xfrm>
            <a:prstGeom prst="rect">
              <a:avLst/>
            </a:prstGeom>
            <a:solidFill>
              <a:srgbClr val="DDDDDD"/>
            </a:solidFill>
            <a:ln w="12700" cap="flat">
              <a:noFill/>
              <a:miter lim="400000"/>
            </a:ln>
            <a:effectLst/>
          </p:spPr>
          <p:txBody>
            <a:bodyPr wrap="square" lIns="35136" tIns="35136" rIns="35136" bIns="35136" numCol="1" anchor="ctr">
              <a:noAutofit/>
            </a:bodyPr>
            <a:lstStyle/>
            <a:p>
              <a:endParaRPr sz="1351"/>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CF51F73-81D7-024A-AE2F-6C67EDCACD46}"/>
                    </a:ext>
                  </a:extLst>
                </p:cNvPr>
                <p:cNvSpPr txBox="1"/>
                <p:nvPr/>
              </p:nvSpPr>
              <p:spPr>
                <a:xfrm>
                  <a:off x="3288913" y="5194236"/>
                  <a:ext cx="17497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𝑁</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𝑤</m:t>
                                </m:r>
                              </m:e>
                              <m:sub>
                                <m:r>
                                  <a:rPr lang="da-DK" b="0" i="1" smtClean="0">
                                    <a:latin typeface="Cambria Math" panose="02040503050406030204" pitchFamily="18" charset="0"/>
                                  </a:rPr>
                                  <m:t>0</m:t>
                                </m:r>
                              </m:sub>
                            </m:sSub>
                          </m:e>
                        </m:d>
                        <m:r>
                          <a:rPr lang="da-DK" b="0" i="1" smtClean="0">
                            <a:latin typeface="Cambria Math" panose="02040503050406030204" pitchFamily="18" charset="0"/>
                          </a:rPr>
                          <m:t>𝑔</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𝑤</m:t>
                                </m:r>
                              </m:e>
                              <m:sub>
                                <m:r>
                                  <a:rPr lang="da-DK" b="0" i="1" smtClean="0">
                                    <a:latin typeface="Cambria Math" panose="02040503050406030204" pitchFamily="18" charset="0"/>
                                  </a:rPr>
                                  <m:t>0</m:t>
                                </m:r>
                              </m:sub>
                            </m:sSub>
                          </m:e>
                        </m:d>
                        <m:r>
                          <a:rPr lang="da-DK" b="0" i="1" smtClean="0">
                            <a:latin typeface="Cambria Math" panose="02040503050406030204" pitchFamily="18" charset="0"/>
                          </a:rPr>
                          <m:t>=</m:t>
                        </m:r>
                        <m:r>
                          <a:rPr lang="da-DK" b="0" i="1" smtClean="0">
                            <a:latin typeface="Cambria Math" panose="02040503050406030204" pitchFamily="18" charset="0"/>
                          </a:rPr>
                          <m:t>𝑅</m:t>
                        </m:r>
                      </m:oMath>
                    </m:oMathPara>
                  </a14:m>
                  <a:endParaRPr lang="en-US" dirty="0"/>
                </a:p>
              </p:txBody>
            </p:sp>
          </mc:Choice>
          <mc:Fallback xmlns="">
            <p:sp>
              <p:nvSpPr>
                <p:cNvPr id="5" name="TextBox 4">
                  <a:extLst>
                    <a:ext uri="{FF2B5EF4-FFF2-40B4-BE49-F238E27FC236}">
                      <a16:creationId xmlns:a16="http://schemas.microsoft.com/office/drawing/2014/main" id="{1CF51F73-81D7-024A-AE2F-6C67EDCACD46}"/>
                    </a:ext>
                  </a:extLst>
                </p:cNvPr>
                <p:cNvSpPr txBox="1">
                  <a:spLocks noRot="1" noChangeAspect="1" noMove="1" noResize="1" noEditPoints="1" noAdjustHandles="1" noChangeArrowheads="1" noChangeShapeType="1" noTextEdit="1"/>
                </p:cNvSpPr>
                <p:nvPr/>
              </p:nvSpPr>
              <p:spPr>
                <a:xfrm>
                  <a:off x="3288913" y="5194236"/>
                  <a:ext cx="1749774" cy="276999"/>
                </a:xfrm>
                <a:prstGeom prst="rect">
                  <a:avLst/>
                </a:prstGeom>
                <a:blipFill>
                  <a:blip r:embed="rId6"/>
                  <a:stretch>
                    <a:fillRect l="-2899" r="-2174" b="-20833"/>
                  </a:stretch>
                </a:blipFill>
              </p:spPr>
              <p:txBody>
                <a:bodyPr/>
                <a:lstStyle/>
                <a:p>
                  <a:r>
                    <a:rPr lang="en-US">
                      <a:noFill/>
                    </a:rPr>
                    <a:t> </a:t>
                  </a:r>
                </a:p>
              </p:txBody>
            </p:sp>
          </mc:Fallback>
        </mc:AlternateContent>
        <p:sp>
          <p:nvSpPr>
            <p:cNvPr id="54" name="Oval">
              <a:extLst>
                <a:ext uri="{FF2B5EF4-FFF2-40B4-BE49-F238E27FC236}">
                  <a16:creationId xmlns:a16="http://schemas.microsoft.com/office/drawing/2014/main" id="{E1BD1964-AFB6-2540-B98A-61380BA864BE}"/>
                </a:ext>
              </a:extLst>
            </p:cNvPr>
            <p:cNvSpPr/>
            <p:nvPr/>
          </p:nvSpPr>
          <p:spPr>
            <a:xfrm>
              <a:off x="4660758" y="5134502"/>
              <a:ext cx="528791" cy="371086"/>
            </a:xfrm>
            <a:prstGeom prst="ellipse">
              <a:avLst/>
            </a:prstGeom>
            <a:noFill/>
            <a:ln w="38100" cap="flat">
              <a:solidFill>
                <a:schemeClr val="accent1">
                  <a:alpha val="68705"/>
                </a:schemeClr>
              </a:solidFill>
              <a:prstDash val="solid"/>
              <a:round/>
            </a:ln>
            <a:effectLst/>
          </p:spPr>
          <p:txBody>
            <a:bodyPr wrap="square" lIns="35136" tIns="35136" rIns="35136" bIns="35136" numCol="1" anchor="ctr">
              <a:noAutofit/>
            </a:bodyPr>
            <a:lstStyle/>
            <a:p>
              <a:endParaRPr sz="1351" dirty="0"/>
            </a:p>
          </p:txBody>
        </p:sp>
        <p:sp>
          <p:nvSpPr>
            <p:cNvPr id="6" name="TextBox 5">
              <a:extLst>
                <a:ext uri="{FF2B5EF4-FFF2-40B4-BE49-F238E27FC236}">
                  <a16:creationId xmlns:a16="http://schemas.microsoft.com/office/drawing/2014/main" id="{D7D67D8D-5266-7D41-B053-D6A718496B6B}"/>
                </a:ext>
              </a:extLst>
            </p:cNvPr>
            <p:cNvSpPr txBox="1"/>
            <p:nvPr/>
          </p:nvSpPr>
          <p:spPr>
            <a:xfrm>
              <a:off x="5199491" y="5181545"/>
              <a:ext cx="1090363" cy="307777"/>
            </a:xfrm>
            <a:prstGeom prst="rect">
              <a:avLst/>
            </a:prstGeom>
            <a:noFill/>
          </p:spPr>
          <p:txBody>
            <a:bodyPr wrap="none" rtlCol="0">
              <a:spAutoFit/>
            </a:bodyPr>
            <a:lstStyle/>
            <a:p>
              <a:r>
                <a:rPr lang="en-US" sz="1400" dirty="0">
                  <a:solidFill>
                    <a:srgbClr val="0070C0"/>
                  </a:solidFill>
                </a:rPr>
                <a:t>Recruitment</a:t>
              </a:r>
            </a:p>
          </p:txBody>
        </p:sp>
        <p:sp>
          <p:nvSpPr>
            <p:cNvPr id="57" name="McKendric von Foerster equation:">
              <a:extLst>
                <a:ext uri="{FF2B5EF4-FFF2-40B4-BE49-F238E27FC236}">
                  <a16:creationId xmlns:a16="http://schemas.microsoft.com/office/drawing/2014/main" id="{F5CCAC39-39C5-9648-AB0F-57B3F36155BB}"/>
                </a:ext>
              </a:extLst>
            </p:cNvPr>
            <p:cNvSpPr txBox="1"/>
            <p:nvPr/>
          </p:nvSpPr>
          <p:spPr>
            <a:xfrm>
              <a:off x="780288" y="5210181"/>
              <a:ext cx="2299037" cy="1666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r>
                <a:rPr lang="da-DK" sz="1351" dirty="0" err="1"/>
                <a:t>Recruitment</a:t>
              </a:r>
              <a:r>
                <a:rPr lang="da-DK" sz="1351" dirty="0"/>
                <a:t>:</a:t>
              </a:r>
              <a:endParaRPr sz="1351" dirty="0"/>
            </a:p>
          </p:txBody>
        </p:sp>
      </p:grpSp>
      <p:sp>
        <p:nvSpPr>
          <p:cNvPr id="8" name="TextBox 7">
            <a:extLst>
              <a:ext uri="{FF2B5EF4-FFF2-40B4-BE49-F238E27FC236}">
                <a16:creationId xmlns:a16="http://schemas.microsoft.com/office/drawing/2014/main" id="{FA274F4B-B4CA-7E44-9B45-BA30AE164189}"/>
              </a:ext>
            </a:extLst>
          </p:cNvPr>
          <p:cNvSpPr txBox="1"/>
          <p:nvPr/>
        </p:nvSpPr>
        <p:spPr>
          <a:xfrm>
            <a:off x="3079425" y="19487"/>
            <a:ext cx="2736968" cy="369332"/>
          </a:xfrm>
          <a:prstGeom prst="rect">
            <a:avLst/>
          </a:prstGeom>
          <a:noFill/>
        </p:spPr>
        <p:txBody>
          <a:bodyPr wrap="none" rtlCol="0">
            <a:spAutoFit/>
          </a:bodyPr>
          <a:lstStyle/>
          <a:p>
            <a:r>
              <a:rPr lang="en-US" b="1" dirty="0"/>
              <a:t>What is a “size spectrum”?</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5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15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184"/>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5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5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163"/>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15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16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177"/>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iterate>
                                    <p:tmAbs val="0"/>
                                  </p:iterate>
                                  <p:childTnLst>
                                    <p:set>
                                      <p:cBhvr>
                                        <p:cTn id="39" fill="hold"/>
                                        <p:tgtEl>
                                          <p:spTgt spid="16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iterate>
                                    <p:tmAbs val="0"/>
                                  </p:iterate>
                                  <p:childTnLst>
                                    <p:set>
                                      <p:cBhvr>
                                        <p:cTn id="47" fill="hold"/>
                                        <p:tgtEl>
                                          <p:spTgt spid="17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p:tmAbs val="0"/>
                                  </p:iterate>
                                  <p:childTnLst>
                                    <p:set>
                                      <p:cBhvr>
                                        <p:cTn id="51" fill="hold"/>
                                        <p:tgtEl>
                                          <p:spTgt spid="18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advAuto="0"/>
      <p:bldP spid="154" grpId="0" animBg="1" advAuto="0"/>
      <p:bldP spid="155" grpId="0" animBg="1" advAuto="0"/>
      <p:bldP spid="156" grpId="0" animBg="1" advAuto="0"/>
      <p:bldP spid="157" grpId="0" animBg="1" advAuto="0"/>
      <p:bldP spid="160" grpId="0" animBg="1" advAuto="0"/>
      <p:bldP spid="163" grpId="0" animBg="1" advAuto="0"/>
      <p:bldP spid="166" grpId="0" animBg="1" advAuto="0"/>
      <p:bldP spid="167" grpId="0" animBg="1" advAuto="0"/>
      <p:bldP spid="184" grpId="0" animBg="1" advAuto="0"/>
      <p:bldP spid="172" grpId="0" animBg="1" advAuto="0"/>
      <p:bldP spid="177" grpId="0" animBg="1" advAuto="0"/>
      <p:bldP spid="182"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9F0BF-4583-4348-8821-BF7942E811F0}"/>
              </a:ext>
            </a:extLst>
          </p:cNvPr>
          <p:cNvSpPr>
            <a:spLocks noGrp="1"/>
          </p:cNvSpPr>
          <p:nvPr>
            <p:ph type="title"/>
          </p:nvPr>
        </p:nvSpPr>
        <p:spPr>
          <a:xfrm>
            <a:off x="1778970" y="-19522"/>
            <a:ext cx="5820992" cy="810597"/>
          </a:xfrm>
        </p:spPr>
        <p:txBody>
          <a:bodyPr/>
          <a:lstStyle/>
          <a:p>
            <a:r>
              <a:rPr lang="en-US" b="1" dirty="0"/>
              <a:t>Three principles</a:t>
            </a:r>
          </a:p>
        </p:txBody>
      </p:sp>
      <p:sp>
        <p:nvSpPr>
          <p:cNvPr id="5" name="Slide Number Placeholder 4">
            <a:extLst>
              <a:ext uri="{FF2B5EF4-FFF2-40B4-BE49-F238E27FC236}">
                <a16:creationId xmlns:a16="http://schemas.microsoft.com/office/drawing/2014/main" id="{C3DF9827-51F6-3948-8B15-03B4BFBC815E}"/>
              </a:ext>
            </a:extLst>
          </p:cNvPr>
          <p:cNvSpPr>
            <a:spLocks noGrp="1"/>
          </p:cNvSpPr>
          <p:nvPr>
            <p:ph type="sldNum" sz="quarter" idx="11"/>
          </p:nvPr>
        </p:nvSpPr>
        <p:spPr/>
        <p:txBody>
          <a:bodyPr/>
          <a:lstStyle/>
          <a:p>
            <a:fld id="{103EA872-A674-449B-A120-B97244F8E91D}" type="slidenum">
              <a:rPr lang="en-GB" smtClean="0"/>
              <a:pPr/>
              <a:t>4</a:t>
            </a:fld>
            <a:endParaRPr lang="en-GB" dirty="0"/>
          </a:p>
        </p:txBody>
      </p:sp>
      <p:sp>
        <p:nvSpPr>
          <p:cNvPr id="7" name="Rectangle 6">
            <a:extLst>
              <a:ext uri="{FF2B5EF4-FFF2-40B4-BE49-F238E27FC236}">
                <a16:creationId xmlns:a16="http://schemas.microsoft.com/office/drawing/2014/main" id="{BC49160B-B0D5-B74E-97C1-EF8E7FE8DA7E}"/>
              </a:ext>
            </a:extLst>
          </p:cNvPr>
          <p:cNvSpPr/>
          <p:nvPr/>
        </p:nvSpPr>
        <p:spPr>
          <a:xfrm>
            <a:off x="1778970" y="4851664"/>
            <a:ext cx="3810000" cy="323165"/>
          </a:xfrm>
          <a:prstGeom prst="rect">
            <a:avLst/>
          </a:prstGeom>
        </p:spPr>
        <p:txBody>
          <a:bodyPr>
            <a:spAutoFit/>
          </a:bodyPr>
          <a:lstStyle/>
          <a:p>
            <a:r>
              <a:rPr lang="en-US" sz="1500" dirty="0"/>
              <a:t>3) Stock-level recruitment</a:t>
            </a:r>
          </a:p>
        </p:txBody>
      </p:sp>
      <p:grpSp>
        <p:nvGrpSpPr>
          <p:cNvPr id="13" name="Group 12">
            <a:extLst>
              <a:ext uri="{FF2B5EF4-FFF2-40B4-BE49-F238E27FC236}">
                <a16:creationId xmlns:a16="http://schemas.microsoft.com/office/drawing/2014/main" id="{6B0D4739-2F4D-6148-B2B5-A8C241105DA0}"/>
              </a:ext>
            </a:extLst>
          </p:cNvPr>
          <p:cNvGrpSpPr/>
          <p:nvPr/>
        </p:nvGrpSpPr>
        <p:grpSpPr>
          <a:xfrm>
            <a:off x="1868588" y="999414"/>
            <a:ext cx="6646762" cy="1644988"/>
            <a:chOff x="1331218" y="1678988"/>
            <a:chExt cx="7976114" cy="1973986"/>
          </a:xfrm>
        </p:grpSpPr>
        <p:grpSp>
          <p:nvGrpSpPr>
            <p:cNvPr id="11" name="Group 10">
              <a:extLst>
                <a:ext uri="{FF2B5EF4-FFF2-40B4-BE49-F238E27FC236}">
                  <a16:creationId xmlns:a16="http://schemas.microsoft.com/office/drawing/2014/main" id="{EF0D6707-38CE-3D48-B460-BDEEAFD84656}"/>
                </a:ext>
              </a:extLst>
            </p:cNvPr>
            <p:cNvGrpSpPr/>
            <p:nvPr/>
          </p:nvGrpSpPr>
          <p:grpSpPr>
            <a:xfrm>
              <a:off x="1835696" y="1988840"/>
              <a:ext cx="7471636" cy="1664134"/>
              <a:chOff x="1835696" y="1988840"/>
              <a:chExt cx="7471636" cy="1664134"/>
            </a:xfrm>
          </p:grpSpPr>
          <p:pic>
            <p:nvPicPr>
              <p:cNvPr id="6" name="Picture 5">
                <a:extLst>
                  <a:ext uri="{FF2B5EF4-FFF2-40B4-BE49-F238E27FC236}">
                    <a16:creationId xmlns:a16="http://schemas.microsoft.com/office/drawing/2014/main" id="{A7E480E9-89AA-EE4D-833B-151F9449270B}"/>
                  </a:ext>
                </a:extLst>
              </p:cNvPr>
              <p:cNvPicPr>
                <a:picLocks noChangeAspect="1"/>
              </p:cNvPicPr>
              <p:nvPr/>
            </p:nvPicPr>
            <p:blipFill>
              <a:blip r:embed="rId2"/>
              <a:stretch>
                <a:fillRect/>
              </a:stretch>
            </p:blipFill>
            <p:spPr>
              <a:xfrm>
                <a:off x="1835696" y="1988840"/>
                <a:ext cx="3347962" cy="1664134"/>
              </a:xfrm>
              <a:prstGeom prst="rect">
                <a:avLst/>
              </a:prstGeom>
            </p:spPr>
          </p:pic>
          <p:grpSp>
            <p:nvGrpSpPr>
              <p:cNvPr id="10" name="Group 9">
                <a:extLst>
                  <a:ext uri="{FF2B5EF4-FFF2-40B4-BE49-F238E27FC236}">
                    <a16:creationId xmlns:a16="http://schemas.microsoft.com/office/drawing/2014/main" id="{DF1C618E-96AE-0F4E-B112-63469BF26081}"/>
                  </a:ext>
                </a:extLst>
              </p:cNvPr>
              <p:cNvGrpSpPr/>
              <p:nvPr/>
            </p:nvGrpSpPr>
            <p:grpSpPr>
              <a:xfrm>
                <a:off x="5386176" y="2405410"/>
                <a:ext cx="3921156" cy="830996"/>
                <a:chOff x="5386176" y="2405410"/>
                <a:chExt cx="3921156" cy="830996"/>
              </a:xfrm>
            </p:grpSpPr>
            <p:sp>
              <p:nvSpPr>
                <p:cNvPr id="8" name="TextBox 7">
                  <a:extLst>
                    <a:ext uri="{FF2B5EF4-FFF2-40B4-BE49-F238E27FC236}">
                      <a16:creationId xmlns:a16="http://schemas.microsoft.com/office/drawing/2014/main" id="{B2FEB046-57CC-254C-BCE5-103B4F336ABD}"/>
                    </a:ext>
                  </a:extLst>
                </p:cNvPr>
                <p:cNvSpPr txBox="1"/>
                <p:nvPr/>
              </p:nvSpPr>
              <p:spPr>
                <a:xfrm>
                  <a:off x="6020744" y="2405410"/>
                  <a:ext cx="3286588" cy="830996"/>
                </a:xfrm>
                <a:prstGeom prst="rect">
                  <a:avLst/>
                </a:prstGeom>
                <a:noFill/>
              </p:spPr>
              <p:txBody>
                <a:bodyPr wrap="square" lIns="0" tIns="0" rIns="0" bIns="0" rtlCol="0">
                  <a:spAutoFit/>
                </a:bodyPr>
                <a:lstStyle/>
                <a:p>
                  <a:pPr>
                    <a:spcBef>
                      <a:spcPts val="360"/>
                    </a:spcBef>
                  </a:pPr>
                  <a:r>
                    <a:rPr lang="en-US" sz="1500" b="1" dirty="0"/>
                    <a:t>Asymptotic size as master trait</a:t>
                  </a:r>
                  <a:r>
                    <a:rPr lang="en-US" sz="1500" dirty="0"/>
                    <a:t>, with additional parameters specified if available</a:t>
                  </a:r>
                </a:p>
              </p:txBody>
            </p:sp>
            <p:sp>
              <p:nvSpPr>
                <p:cNvPr id="9" name="Right Arrow 8">
                  <a:extLst>
                    <a:ext uri="{FF2B5EF4-FFF2-40B4-BE49-F238E27FC236}">
                      <a16:creationId xmlns:a16="http://schemas.microsoft.com/office/drawing/2014/main" id="{D160F223-DE2F-0E48-982D-1F5C49F345B8}"/>
                    </a:ext>
                  </a:extLst>
                </p:cNvPr>
                <p:cNvSpPr/>
                <p:nvPr/>
              </p:nvSpPr>
              <p:spPr bwMode="auto">
                <a:xfrm>
                  <a:off x="5386176" y="2605080"/>
                  <a:ext cx="432048" cy="492006"/>
                </a:xfrm>
                <a:prstGeom prst="rightArrow">
                  <a:avLst/>
                </a:prstGeom>
                <a:solidFill>
                  <a:srgbClr val="FF0000"/>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grpSp>
        </p:grpSp>
        <p:sp>
          <p:nvSpPr>
            <p:cNvPr id="12" name="TextBox 11">
              <a:extLst>
                <a:ext uri="{FF2B5EF4-FFF2-40B4-BE49-F238E27FC236}">
                  <a16:creationId xmlns:a16="http://schemas.microsoft.com/office/drawing/2014/main" id="{8E3A604B-54A1-CF4E-BD59-89F320CD783F}"/>
                </a:ext>
              </a:extLst>
            </p:cNvPr>
            <p:cNvSpPr txBox="1"/>
            <p:nvPr/>
          </p:nvSpPr>
          <p:spPr>
            <a:xfrm>
              <a:off x="1331218" y="1678988"/>
              <a:ext cx="2858244" cy="276998"/>
            </a:xfrm>
            <a:prstGeom prst="rect">
              <a:avLst/>
            </a:prstGeom>
            <a:noFill/>
          </p:spPr>
          <p:txBody>
            <a:bodyPr wrap="none" lIns="0" tIns="0" rIns="0" bIns="0" rtlCol="0">
              <a:spAutoFit/>
            </a:bodyPr>
            <a:lstStyle/>
            <a:p>
              <a:pPr>
                <a:spcBef>
                  <a:spcPts val="360"/>
                </a:spcBef>
              </a:pPr>
              <a:r>
                <a:rPr lang="en-US" sz="1500" dirty="0"/>
                <a:t>1) Individual – level physiology</a:t>
              </a:r>
            </a:p>
          </p:txBody>
        </p:sp>
      </p:grpSp>
      <p:grpSp>
        <p:nvGrpSpPr>
          <p:cNvPr id="20" name="Group 19">
            <a:extLst>
              <a:ext uri="{FF2B5EF4-FFF2-40B4-BE49-F238E27FC236}">
                <a16:creationId xmlns:a16="http://schemas.microsoft.com/office/drawing/2014/main" id="{D747213B-AB98-844F-BE67-86292F324AE5}"/>
              </a:ext>
            </a:extLst>
          </p:cNvPr>
          <p:cNvGrpSpPr/>
          <p:nvPr/>
        </p:nvGrpSpPr>
        <p:grpSpPr>
          <a:xfrm>
            <a:off x="1831764" y="2877136"/>
            <a:ext cx="6899281" cy="1762682"/>
            <a:chOff x="1283716" y="3452564"/>
            <a:chExt cx="8279139" cy="2115218"/>
          </a:xfrm>
        </p:grpSpPr>
        <p:grpSp>
          <p:nvGrpSpPr>
            <p:cNvPr id="18" name="Group 17">
              <a:extLst>
                <a:ext uri="{FF2B5EF4-FFF2-40B4-BE49-F238E27FC236}">
                  <a16:creationId xmlns:a16="http://schemas.microsoft.com/office/drawing/2014/main" id="{662A086A-A641-6D4D-9014-E6A82D61D95E}"/>
                </a:ext>
              </a:extLst>
            </p:cNvPr>
            <p:cNvGrpSpPr/>
            <p:nvPr/>
          </p:nvGrpSpPr>
          <p:grpSpPr>
            <a:xfrm>
              <a:off x="1283716" y="3452564"/>
              <a:ext cx="8279139" cy="1937432"/>
              <a:chOff x="1283716" y="3452564"/>
              <a:chExt cx="8279139" cy="1937432"/>
            </a:xfrm>
          </p:grpSpPr>
          <p:sp>
            <p:nvSpPr>
              <p:cNvPr id="14" name="TextBox 13">
                <a:extLst>
                  <a:ext uri="{FF2B5EF4-FFF2-40B4-BE49-F238E27FC236}">
                    <a16:creationId xmlns:a16="http://schemas.microsoft.com/office/drawing/2014/main" id="{C6BCFAAC-35A6-4E47-B836-6E8B6D9C10E1}"/>
                  </a:ext>
                </a:extLst>
              </p:cNvPr>
              <p:cNvSpPr txBox="1"/>
              <p:nvPr/>
            </p:nvSpPr>
            <p:spPr>
              <a:xfrm>
                <a:off x="1283716" y="3452564"/>
                <a:ext cx="3288284" cy="276998"/>
              </a:xfrm>
              <a:prstGeom prst="rect">
                <a:avLst/>
              </a:prstGeom>
              <a:noFill/>
            </p:spPr>
            <p:txBody>
              <a:bodyPr wrap="none" lIns="0" tIns="0" rIns="0" bIns="0" rtlCol="0">
                <a:spAutoFit/>
              </a:bodyPr>
              <a:lstStyle/>
              <a:p>
                <a:pPr>
                  <a:spcBef>
                    <a:spcPts val="360"/>
                  </a:spcBef>
                </a:pPr>
                <a:r>
                  <a:rPr lang="en-US" sz="1500" dirty="0"/>
                  <a:t>2) Interactions between individuals</a:t>
                </a:r>
              </a:p>
            </p:txBody>
          </p:sp>
          <p:pic>
            <p:nvPicPr>
              <p:cNvPr id="15" name="Picture 14">
                <a:extLst>
                  <a:ext uri="{FF2B5EF4-FFF2-40B4-BE49-F238E27FC236}">
                    <a16:creationId xmlns:a16="http://schemas.microsoft.com/office/drawing/2014/main" id="{305DD730-1BB1-5147-8693-12725475DE9D}"/>
                  </a:ext>
                </a:extLst>
              </p:cNvPr>
              <p:cNvPicPr>
                <a:picLocks noChangeAspect="1"/>
              </p:cNvPicPr>
              <p:nvPr/>
            </p:nvPicPr>
            <p:blipFill>
              <a:blip r:embed="rId3"/>
              <a:stretch>
                <a:fillRect/>
              </a:stretch>
            </p:blipFill>
            <p:spPr>
              <a:xfrm>
                <a:off x="3083273" y="3861048"/>
                <a:ext cx="1411337" cy="1528948"/>
              </a:xfrm>
              <a:prstGeom prst="rect">
                <a:avLst/>
              </a:prstGeom>
              <a:effectLst>
                <a:outerShdw blurRad="50800" dist="38100" dir="2700000" algn="tl" rotWithShape="0">
                  <a:prstClr val="black">
                    <a:alpha val="40000"/>
                  </a:prstClr>
                </a:outerShdw>
              </a:effectLst>
            </p:spPr>
          </p:pic>
          <p:sp>
            <p:nvSpPr>
              <p:cNvPr id="16" name="Right Arrow 15">
                <a:extLst>
                  <a:ext uri="{FF2B5EF4-FFF2-40B4-BE49-F238E27FC236}">
                    <a16:creationId xmlns:a16="http://schemas.microsoft.com/office/drawing/2014/main" id="{CFEEADF5-B33E-6549-918B-A169D4B364A5}"/>
                  </a:ext>
                </a:extLst>
              </p:cNvPr>
              <p:cNvSpPr/>
              <p:nvPr/>
            </p:nvSpPr>
            <p:spPr bwMode="auto">
              <a:xfrm>
                <a:off x="5382863" y="4379519"/>
                <a:ext cx="432048" cy="492006"/>
              </a:xfrm>
              <a:prstGeom prst="rightArrow">
                <a:avLst/>
              </a:prstGeom>
              <a:solidFill>
                <a:srgbClr val="FF0000"/>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sp>
            <p:nvSpPr>
              <p:cNvPr id="17" name="TextBox 16">
                <a:extLst>
                  <a:ext uri="{FF2B5EF4-FFF2-40B4-BE49-F238E27FC236}">
                    <a16:creationId xmlns:a16="http://schemas.microsoft.com/office/drawing/2014/main" id="{58E30515-798C-5542-B216-F862EFC3F53F}"/>
                  </a:ext>
                </a:extLst>
              </p:cNvPr>
              <p:cNvSpPr txBox="1"/>
              <p:nvPr/>
            </p:nvSpPr>
            <p:spPr>
              <a:xfrm>
                <a:off x="6017430" y="4210023"/>
                <a:ext cx="3545425" cy="830996"/>
              </a:xfrm>
              <a:prstGeom prst="rect">
                <a:avLst/>
              </a:prstGeom>
              <a:noFill/>
            </p:spPr>
            <p:txBody>
              <a:bodyPr wrap="square" lIns="0" tIns="0" rIns="0" bIns="0" rtlCol="0">
                <a:spAutoFit/>
              </a:bodyPr>
              <a:lstStyle/>
              <a:p>
                <a:pPr>
                  <a:spcBef>
                    <a:spcPts val="360"/>
                  </a:spcBef>
                </a:pPr>
                <a:r>
                  <a:rPr lang="en-US" sz="1500" b="1" dirty="0"/>
                  <a:t>Size-based prey selection, </a:t>
                </a:r>
                <a:r>
                  <a:rPr lang="en-US" sz="1500" dirty="0"/>
                  <a:t>with species-based selection specified if known</a:t>
                </a:r>
                <a:endParaRPr lang="en-US" sz="1500" b="1" dirty="0"/>
              </a:p>
            </p:txBody>
          </p:sp>
        </p:grpSp>
        <p:sp>
          <p:nvSpPr>
            <p:cNvPr id="19" name="TextBox 18">
              <a:extLst>
                <a:ext uri="{FF2B5EF4-FFF2-40B4-BE49-F238E27FC236}">
                  <a16:creationId xmlns:a16="http://schemas.microsoft.com/office/drawing/2014/main" id="{C9FCF118-7CCA-494A-9D47-032B37EEEE30}"/>
                </a:ext>
              </a:extLst>
            </p:cNvPr>
            <p:cNvSpPr txBox="1"/>
            <p:nvPr/>
          </p:nvSpPr>
          <p:spPr>
            <a:xfrm>
              <a:off x="3593231" y="5398427"/>
              <a:ext cx="830996" cy="169355"/>
            </a:xfrm>
            <a:prstGeom prst="rect">
              <a:avLst/>
            </a:prstGeom>
            <a:noFill/>
          </p:spPr>
          <p:txBody>
            <a:bodyPr wrap="none" lIns="0" tIns="0" rIns="0" bIns="0" rtlCol="0">
              <a:spAutoFit/>
            </a:bodyPr>
            <a:lstStyle/>
            <a:p>
              <a:pPr>
                <a:spcBef>
                  <a:spcPts val="360"/>
                </a:spcBef>
              </a:pPr>
              <a:r>
                <a:rPr lang="en-US" sz="917" i="1" dirty="0"/>
                <a:t>Charlie Harper</a:t>
              </a:r>
            </a:p>
          </p:txBody>
        </p:sp>
      </p:grpSp>
      <p:grpSp>
        <p:nvGrpSpPr>
          <p:cNvPr id="3" name="Group 2">
            <a:extLst>
              <a:ext uri="{FF2B5EF4-FFF2-40B4-BE49-F238E27FC236}">
                <a16:creationId xmlns:a16="http://schemas.microsoft.com/office/drawing/2014/main" id="{4773F2B3-88D4-4F44-B057-05958D3C96DF}"/>
              </a:ext>
            </a:extLst>
          </p:cNvPr>
          <p:cNvGrpSpPr/>
          <p:nvPr/>
        </p:nvGrpSpPr>
        <p:grpSpPr>
          <a:xfrm>
            <a:off x="5251452" y="4666999"/>
            <a:ext cx="3608596" cy="692497"/>
            <a:chOff x="5251452" y="4666999"/>
            <a:chExt cx="3608596" cy="692497"/>
          </a:xfrm>
        </p:grpSpPr>
        <p:sp>
          <p:nvSpPr>
            <p:cNvPr id="21" name="Right Arrow 20">
              <a:extLst>
                <a:ext uri="{FF2B5EF4-FFF2-40B4-BE49-F238E27FC236}">
                  <a16:creationId xmlns:a16="http://schemas.microsoft.com/office/drawing/2014/main" id="{C968C03B-3F57-2042-BD98-BF17BB939FEE}"/>
                </a:ext>
              </a:extLst>
            </p:cNvPr>
            <p:cNvSpPr/>
            <p:nvPr/>
          </p:nvSpPr>
          <p:spPr bwMode="auto">
            <a:xfrm>
              <a:off x="5251452" y="4791757"/>
              <a:ext cx="360040" cy="410005"/>
            </a:xfrm>
            <a:prstGeom prst="rightArrow">
              <a:avLst/>
            </a:prstGeom>
            <a:solidFill>
              <a:srgbClr val="FF0000"/>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sp>
          <p:nvSpPr>
            <p:cNvPr id="22" name="TextBox 21">
              <a:extLst>
                <a:ext uri="{FF2B5EF4-FFF2-40B4-BE49-F238E27FC236}">
                  <a16:creationId xmlns:a16="http://schemas.microsoft.com/office/drawing/2014/main" id="{B3E9E8E3-E60E-A242-9D50-D86A30677FA9}"/>
                </a:ext>
              </a:extLst>
            </p:cNvPr>
            <p:cNvSpPr txBox="1"/>
            <p:nvPr/>
          </p:nvSpPr>
          <p:spPr>
            <a:xfrm>
              <a:off x="5776525" y="4666999"/>
              <a:ext cx="3083523" cy="692497"/>
            </a:xfrm>
            <a:prstGeom prst="rect">
              <a:avLst/>
            </a:prstGeom>
            <a:noFill/>
          </p:spPr>
          <p:txBody>
            <a:bodyPr wrap="square" lIns="0" tIns="0" rIns="0" bIns="0" rtlCol="0">
              <a:spAutoFit/>
            </a:bodyPr>
            <a:lstStyle/>
            <a:p>
              <a:pPr>
                <a:spcBef>
                  <a:spcPts val="360"/>
                </a:spcBef>
              </a:pPr>
              <a:r>
                <a:rPr lang="en-US" sz="1500" b="1" dirty="0"/>
                <a:t>Stock-recruitment relation</a:t>
              </a:r>
              <a:r>
                <a:rPr lang="en-US" sz="1500" dirty="0"/>
                <a:t>, used to </a:t>
              </a:r>
              <a:r>
                <a:rPr lang="en-US" sz="1500" b="1" dirty="0">
                  <a:solidFill>
                    <a:srgbClr val="FF0000"/>
                  </a:solidFill>
                </a:rPr>
                <a:t>calibrate</a:t>
              </a:r>
              <a:r>
                <a:rPr lang="en-US" sz="1500" dirty="0"/>
                <a:t> species biomass and recruitment </a:t>
              </a:r>
            </a:p>
          </p:txBody>
        </p:sp>
      </p:grpSp>
    </p:spTree>
    <p:extLst>
      <p:ext uri="{BB962C8B-B14F-4D97-AF65-F5344CB8AC3E}">
        <p14:creationId xmlns:p14="http://schemas.microsoft.com/office/powerpoint/2010/main" val="151555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8B2E-7B74-A64B-A1C3-B79E2CE9940A}"/>
              </a:ext>
            </a:extLst>
          </p:cNvPr>
          <p:cNvSpPr>
            <a:spLocks noGrp="1"/>
          </p:cNvSpPr>
          <p:nvPr>
            <p:ph type="title"/>
          </p:nvPr>
        </p:nvSpPr>
        <p:spPr>
          <a:xfrm>
            <a:off x="534382" y="-157547"/>
            <a:ext cx="7886700" cy="1104636"/>
          </a:xfrm>
        </p:spPr>
        <p:txBody>
          <a:bodyPr/>
          <a:lstStyle/>
          <a:p>
            <a:r>
              <a:rPr lang="en-US" dirty="0"/>
              <a:t>Individual physiology</a:t>
            </a:r>
          </a:p>
        </p:txBody>
      </p:sp>
      <p:pic>
        <p:nvPicPr>
          <p:cNvPr id="4" name="Picture 3">
            <a:extLst>
              <a:ext uri="{FF2B5EF4-FFF2-40B4-BE49-F238E27FC236}">
                <a16:creationId xmlns:a16="http://schemas.microsoft.com/office/drawing/2014/main" id="{9DAFA8AE-5753-9C44-A1AC-74362690965B}"/>
              </a:ext>
            </a:extLst>
          </p:cNvPr>
          <p:cNvPicPr>
            <a:picLocks noChangeAspect="1"/>
          </p:cNvPicPr>
          <p:nvPr/>
        </p:nvPicPr>
        <p:blipFill>
          <a:blip r:embed="rId2"/>
          <a:stretch>
            <a:fillRect/>
          </a:stretch>
        </p:blipFill>
        <p:spPr>
          <a:xfrm>
            <a:off x="4003811" y="0"/>
            <a:ext cx="3866534" cy="192189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D84352-FCA7-5248-8E75-161A8AE233B1}"/>
                  </a:ext>
                </a:extLst>
              </p:cNvPr>
              <p:cNvSpPr txBox="1"/>
              <p:nvPr/>
            </p:nvSpPr>
            <p:spPr>
              <a:xfrm>
                <a:off x="534382" y="2079441"/>
                <a:ext cx="7249100" cy="923330"/>
              </a:xfrm>
              <a:prstGeom prst="rect">
                <a:avLst/>
              </a:prstGeom>
              <a:noFill/>
            </p:spPr>
            <p:txBody>
              <a:bodyPr wrap="none" rtlCol="0">
                <a:spAutoFit/>
              </a:bodyPr>
              <a:lstStyle/>
              <a:p>
                <a:r>
                  <a:rPr lang="en-US" dirty="0"/>
                  <a:t>Growth = assimilation efficiency </a:t>
                </a:r>
                <a14:m>
                  <m:oMath xmlns:m="http://schemas.openxmlformats.org/officeDocument/2006/math">
                    <m:r>
                      <a:rPr lang="da-DK" b="0" i="1" smtClean="0">
                        <a:latin typeface="Cambria Math" panose="02040503050406030204" pitchFamily="18" charset="0"/>
                      </a:rPr>
                      <m:t>⋅</m:t>
                    </m:r>
                  </m:oMath>
                </a14:m>
                <a:r>
                  <a:rPr lang="en-US" dirty="0"/>
                  <a:t> consumption – respiration – reproduction</a:t>
                </a:r>
              </a:p>
              <a:p>
                <a:endParaRPr lang="en-US" dirty="0"/>
              </a:p>
              <a:p>
                <a:endParaRPr lang="en-US" dirty="0"/>
              </a:p>
            </p:txBody>
          </p:sp>
        </mc:Choice>
        <mc:Fallback xmlns="">
          <p:sp>
            <p:nvSpPr>
              <p:cNvPr id="5" name="TextBox 4">
                <a:extLst>
                  <a:ext uri="{FF2B5EF4-FFF2-40B4-BE49-F238E27FC236}">
                    <a16:creationId xmlns:a16="http://schemas.microsoft.com/office/drawing/2014/main" id="{A7D84352-FCA7-5248-8E75-161A8AE233B1}"/>
                  </a:ext>
                </a:extLst>
              </p:cNvPr>
              <p:cNvSpPr txBox="1">
                <a:spLocks noRot="1" noChangeAspect="1" noMove="1" noResize="1" noEditPoints="1" noAdjustHandles="1" noChangeArrowheads="1" noChangeShapeType="1" noTextEdit="1"/>
              </p:cNvSpPr>
              <p:nvPr/>
            </p:nvSpPr>
            <p:spPr>
              <a:xfrm>
                <a:off x="534382" y="2079441"/>
                <a:ext cx="7249100" cy="923330"/>
              </a:xfrm>
              <a:prstGeom prst="rect">
                <a:avLst/>
              </a:prstGeom>
              <a:blipFill>
                <a:blip r:embed="rId3"/>
                <a:stretch>
                  <a:fillRect l="-876" t="-2703"/>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AFEE3DFE-2692-4E40-9090-EF2D2E7D2B9B}"/>
              </a:ext>
            </a:extLst>
          </p:cNvPr>
          <p:cNvGrpSpPr/>
          <p:nvPr/>
        </p:nvGrpSpPr>
        <p:grpSpPr>
          <a:xfrm>
            <a:off x="744385" y="2827942"/>
            <a:ext cx="3687344" cy="2354525"/>
            <a:chOff x="-22596" y="2893283"/>
            <a:chExt cx="4729745" cy="3164161"/>
          </a:xfrm>
        </p:grpSpPr>
        <p:sp>
          <p:nvSpPr>
            <p:cNvPr id="8" name="TextBox 7">
              <a:extLst>
                <a:ext uri="{FF2B5EF4-FFF2-40B4-BE49-F238E27FC236}">
                  <a16:creationId xmlns:a16="http://schemas.microsoft.com/office/drawing/2014/main" id="{E422F0A1-68C0-724E-BE0D-21C18BE16699}"/>
                </a:ext>
              </a:extLst>
            </p:cNvPr>
            <p:cNvSpPr txBox="1"/>
            <p:nvPr/>
          </p:nvSpPr>
          <p:spPr>
            <a:xfrm rot="16200000">
              <a:off x="-755866" y="4105257"/>
              <a:ext cx="1881063" cy="414523"/>
            </a:xfrm>
            <a:prstGeom prst="rect">
              <a:avLst/>
            </a:prstGeom>
            <a:noFill/>
          </p:spPr>
          <p:txBody>
            <a:bodyPr wrap="none" rtlCol="0">
              <a:spAutoFit/>
            </a:bodyPr>
            <a:lstStyle/>
            <a:p>
              <a:r>
                <a:rPr lang="en-US" sz="1500" dirty="0"/>
                <a:t>Log(mass/time)</a:t>
              </a:r>
            </a:p>
          </p:txBody>
        </p:sp>
        <p:sp>
          <p:nvSpPr>
            <p:cNvPr id="9" name="TextBox 8">
              <a:extLst>
                <a:ext uri="{FF2B5EF4-FFF2-40B4-BE49-F238E27FC236}">
                  <a16:creationId xmlns:a16="http://schemas.microsoft.com/office/drawing/2014/main" id="{48AFED0F-17BC-BB4D-BFC7-EC57CC9150CE}"/>
                </a:ext>
              </a:extLst>
            </p:cNvPr>
            <p:cNvSpPr txBox="1"/>
            <p:nvPr/>
          </p:nvSpPr>
          <p:spPr>
            <a:xfrm>
              <a:off x="2476806" y="2893283"/>
              <a:ext cx="1925971" cy="434290"/>
            </a:xfrm>
            <a:prstGeom prst="rect">
              <a:avLst/>
            </a:prstGeom>
            <a:noFill/>
          </p:spPr>
          <p:txBody>
            <a:bodyPr wrap="none" rtlCol="0">
              <a:spAutoFit/>
            </a:bodyPr>
            <a:lstStyle/>
            <a:p>
              <a:r>
                <a:rPr lang="en-US" sz="1500" dirty="0">
                  <a:solidFill>
                    <a:schemeClr val="accent3">
                      <a:lumMod val="50000"/>
                    </a:schemeClr>
                  </a:solidFill>
                </a:rPr>
                <a:t>reproduction, </a:t>
              </a:r>
              <a:r>
                <a:rPr lang="en-US" sz="1500" i="1" dirty="0">
                  <a:solidFill>
                    <a:schemeClr val="accent3">
                      <a:lumMod val="50000"/>
                    </a:schemeClr>
                  </a:solidFill>
                </a:rPr>
                <a:t>w</a:t>
              </a:r>
              <a:r>
                <a:rPr lang="en-US" sz="1500" baseline="30000" dirty="0">
                  <a:solidFill>
                    <a:schemeClr val="accent3">
                      <a:lumMod val="50000"/>
                    </a:schemeClr>
                  </a:solidFill>
                </a:rPr>
                <a:t>1</a:t>
              </a:r>
            </a:p>
          </p:txBody>
        </p:sp>
        <p:sp>
          <p:nvSpPr>
            <p:cNvPr id="10" name="TextBox 9">
              <a:extLst>
                <a:ext uri="{FF2B5EF4-FFF2-40B4-BE49-F238E27FC236}">
                  <a16:creationId xmlns:a16="http://schemas.microsoft.com/office/drawing/2014/main" id="{19402321-9F97-BB43-97F9-64FECE81E018}"/>
                </a:ext>
              </a:extLst>
            </p:cNvPr>
            <p:cNvSpPr txBox="1"/>
            <p:nvPr/>
          </p:nvSpPr>
          <p:spPr>
            <a:xfrm>
              <a:off x="2464661" y="5623154"/>
              <a:ext cx="1676599" cy="434290"/>
            </a:xfrm>
            <a:prstGeom prst="rect">
              <a:avLst/>
            </a:prstGeom>
            <a:noFill/>
          </p:spPr>
          <p:txBody>
            <a:bodyPr wrap="none" rtlCol="0">
              <a:spAutoFit/>
            </a:bodyPr>
            <a:lstStyle/>
            <a:p>
              <a:r>
                <a:rPr lang="en-US" sz="1500" dirty="0">
                  <a:solidFill>
                    <a:srgbClr val="C0504D"/>
                  </a:solidFill>
                </a:rPr>
                <a:t>Maximum size</a:t>
              </a:r>
            </a:p>
          </p:txBody>
        </p:sp>
        <p:grpSp>
          <p:nvGrpSpPr>
            <p:cNvPr id="11" name="Group 10">
              <a:extLst>
                <a:ext uri="{FF2B5EF4-FFF2-40B4-BE49-F238E27FC236}">
                  <a16:creationId xmlns:a16="http://schemas.microsoft.com/office/drawing/2014/main" id="{2FF3276D-288B-E94D-8857-0212C70B0E59}"/>
                </a:ext>
              </a:extLst>
            </p:cNvPr>
            <p:cNvGrpSpPr/>
            <p:nvPr/>
          </p:nvGrpSpPr>
          <p:grpSpPr>
            <a:xfrm>
              <a:off x="432048" y="3105701"/>
              <a:ext cx="4275101" cy="2335428"/>
              <a:chOff x="7524328" y="3861048"/>
              <a:chExt cx="4275101" cy="2335428"/>
            </a:xfrm>
          </p:grpSpPr>
          <p:grpSp>
            <p:nvGrpSpPr>
              <p:cNvPr id="18" name="Group 17">
                <a:extLst>
                  <a:ext uri="{FF2B5EF4-FFF2-40B4-BE49-F238E27FC236}">
                    <a16:creationId xmlns:a16="http://schemas.microsoft.com/office/drawing/2014/main" id="{349EBB17-4900-F848-895E-66BA33DDFE4D}"/>
                  </a:ext>
                </a:extLst>
              </p:cNvPr>
              <p:cNvGrpSpPr/>
              <p:nvPr/>
            </p:nvGrpSpPr>
            <p:grpSpPr>
              <a:xfrm>
                <a:off x="7524328" y="3861048"/>
                <a:ext cx="4104456" cy="2312640"/>
                <a:chOff x="7524328" y="3861048"/>
                <a:chExt cx="4104456" cy="2312640"/>
              </a:xfrm>
            </p:grpSpPr>
            <p:cxnSp>
              <p:nvCxnSpPr>
                <p:cNvPr id="20" name="Straight Arrow Connector 19">
                  <a:extLst>
                    <a:ext uri="{FF2B5EF4-FFF2-40B4-BE49-F238E27FC236}">
                      <a16:creationId xmlns:a16="http://schemas.microsoft.com/office/drawing/2014/main" id="{EFBBAB39-C6BC-BD41-B7EE-3C7D583DE680}"/>
                    </a:ext>
                  </a:extLst>
                </p:cNvPr>
                <p:cNvCxnSpPr/>
                <p:nvPr/>
              </p:nvCxnSpPr>
              <p:spPr bwMode="auto">
                <a:xfrm>
                  <a:off x="7524328" y="6165304"/>
                  <a:ext cx="4104456" cy="0"/>
                </a:xfrm>
                <a:prstGeom prst="straightConnector1">
                  <a:avLst/>
                </a:prstGeom>
                <a:solidFill>
                  <a:schemeClr val="accent1"/>
                </a:solidFill>
                <a:ln w="38100" cap="flat" cmpd="sng" algn="ctr">
                  <a:solidFill>
                    <a:schemeClr val="tx1">
                      <a:lumMod val="65000"/>
                      <a:lumOff val="35000"/>
                    </a:schemeClr>
                  </a:solidFill>
                  <a:prstDash val="solid"/>
                  <a:round/>
                  <a:headEnd type="none" w="med" len="med"/>
                  <a:tailEnd type="triangle" w="lg" len="lg"/>
                </a:ln>
                <a:effectLst/>
              </p:spPr>
            </p:cxnSp>
            <p:cxnSp>
              <p:nvCxnSpPr>
                <p:cNvPr id="21" name="Straight Arrow Connector 20">
                  <a:extLst>
                    <a:ext uri="{FF2B5EF4-FFF2-40B4-BE49-F238E27FC236}">
                      <a16:creationId xmlns:a16="http://schemas.microsoft.com/office/drawing/2014/main" id="{2B5B83C6-650E-1F46-BE54-FE77B07E14EA}"/>
                    </a:ext>
                  </a:extLst>
                </p:cNvPr>
                <p:cNvCxnSpPr/>
                <p:nvPr/>
              </p:nvCxnSpPr>
              <p:spPr bwMode="auto">
                <a:xfrm flipH="1" flipV="1">
                  <a:off x="7524328" y="3861048"/>
                  <a:ext cx="8384" cy="2312640"/>
                </a:xfrm>
                <a:prstGeom prst="straightConnector1">
                  <a:avLst/>
                </a:prstGeom>
                <a:solidFill>
                  <a:schemeClr val="accent1"/>
                </a:solidFill>
                <a:ln w="38100" cap="flat" cmpd="sng" algn="ctr">
                  <a:solidFill>
                    <a:schemeClr val="tx1">
                      <a:lumMod val="65000"/>
                      <a:lumOff val="35000"/>
                    </a:schemeClr>
                  </a:solidFill>
                  <a:prstDash val="solid"/>
                  <a:round/>
                  <a:headEnd type="none" w="med" len="med"/>
                  <a:tailEnd type="triangle" w="lg" len="lg"/>
                </a:ln>
                <a:effectLst/>
              </p:spPr>
            </p:cxnSp>
          </p:grpSp>
          <p:sp>
            <p:nvSpPr>
              <p:cNvPr id="19" name="TextBox 18">
                <a:extLst>
                  <a:ext uri="{FF2B5EF4-FFF2-40B4-BE49-F238E27FC236}">
                    <a16:creationId xmlns:a16="http://schemas.microsoft.com/office/drawing/2014/main" id="{F4F6C2C6-5558-064A-AD97-7EFBC59BB9EE}"/>
                  </a:ext>
                </a:extLst>
              </p:cNvPr>
              <p:cNvSpPr txBox="1"/>
              <p:nvPr/>
            </p:nvSpPr>
            <p:spPr>
              <a:xfrm>
                <a:off x="10386760" y="5762186"/>
                <a:ext cx="1412669" cy="434290"/>
              </a:xfrm>
              <a:prstGeom prst="rect">
                <a:avLst/>
              </a:prstGeom>
              <a:noFill/>
            </p:spPr>
            <p:txBody>
              <a:bodyPr wrap="none" rtlCol="0">
                <a:spAutoFit/>
              </a:bodyPr>
              <a:lstStyle/>
              <a:p>
                <a:r>
                  <a:rPr lang="en-US" sz="1500" dirty="0"/>
                  <a:t>Log(weight)</a:t>
                </a:r>
              </a:p>
            </p:txBody>
          </p:sp>
        </p:grpSp>
        <p:grpSp>
          <p:nvGrpSpPr>
            <p:cNvPr id="12" name="Group 11">
              <a:extLst>
                <a:ext uri="{FF2B5EF4-FFF2-40B4-BE49-F238E27FC236}">
                  <a16:creationId xmlns:a16="http://schemas.microsoft.com/office/drawing/2014/main" id="{6AE559FE-129E-534A-94AF-556541244A28}"/>
                </a:ext>
              </a:extLst>
            </p:cNvPr>
            <p:cNvGrpSpPr/>
            <p:nvPr/>
          </p:nvGrpSpPr>
          <p:grpSpPr>
            <a:xfrm>
              <a:off x="245408" y="3334623"/>
              <a:ext cx="3371069" cy="1800200"/>
              <a:chOff x="7537635" y="3933056"/>
              <a:chExt cx="3371069" cy="1800200"/>
            </a:xfrm>
          </p:grpSpPr>
          <p:cxnSp>
            <p:nvCxnSpPr>
              <p:cNvPr id="16" name="Straight Connector 15">
                <a:extLst>
                  <a:ext uri="{FF2B5EF4-FFF2-40B4-BE49-F238E27FC236}">
                    <a16:creationId xmlns:a16="http://schemas.microsoft.com/office/drawing/2014/main" id="{B841E2C2-9635-424E-8D2F-D03086531C25}"/>
                  </a:ext>
                </a:extLst>
              </p:cNvPr>
              <p:cNvCxnSpPr/>
              <p:nvPr/>
            </p:nvCxnSpPr>
            <p:spPr bwMode="auto">
              <a:xfrm flipV="1">
                <a:off x="7812360" y="3933056"/>
                <a:ext cx="3096344" cy="1800200"/>
              </a:xfrm>
              <a:prstGeom prst="line">
                <a:avLst/>
              </a:prstGeom>
              <a:solidFill>
                <a:schemeClr val="accent1"/>
              </a:solidFill>
              <a:ln w="38100" cap="flat" cmpd="sng" algn="ctr">
                <a:solidFill>
                  <a:schemeClr val="accent1"/>
                </a:solidFill>
                <a:prstDash val="solid"/>
                <a:round/>
                <a:headEnd type="none" w="med" len="med"/>
                <a:tailEnd type="none" w="med" len="med"/>
              </a:ln>
              <a:effectLst/>
            </p:spPr>
          </p:cxnSp>
          <p:sp>
            <p:nvSpPr>
              <p:cNvPr id="17" name="TextBox 16">
                <a:extLst>
                  <a:ext uri="{FF2B5EF4-FFF2-40B4-BE49-F238E27FC236}">
                    <a16:creationId xmlns:a16="http://schemas.microsoft.com/office/drawing/2014/main" id="{3D081018-6AF5-D44F-8B7D-D2D5B4C4D46B}"/>
                  </a:ext>
                </a:extLst>
              </p:cNvPr>
              <p:cNvSpPr txBox="1"/>
              <p:nvPr/>
            </p:nvSpPr>
            <p:spPr>
              <a:xfrm rot="19855075">
                <a:off x="7537635" y="4883915"/>
                <a:ext cx="2014386" cy="434290"/>
              </a:xfrm>
              <a:prstGeom prst="rect">
                <a:avLst/>
              </a:prstGeom>
              <a:noFill/>
            </p:spPr>
            <p:txBody>
              <a:bodyPr wrap="none" rtlCol="0">
                <a:spAutoFit/>
              </a:bodyPr>
              <a:lstStyle/>
              <a:p>
                <a:r>
                  <a:rPr lang="en-US" sz="1500" dirty="0">
                    <a:solidFill>
                      <a:schemeClr val="tx2"/>
                    </a:solidFill>
                  </a:rPr>
                  <a:t>consumption </a:t>
                </a:r>
                <a:r>
                  <a:rPr lang="en-US" sz="1500" i="1" dirty="0">
                    <a:solidFill>
                      <a:schemeClr val="tx2"/>
                    </a:solidFill>
                  </a:rPr>
                  <a:t>w</a:t>
                </a:r>
                <a:r>
                  <a:rPr lang="en-US" sz="1500" baseline="30000" dirty="0">
                    <a:solidFill>
                      <a:schemeClr val="tx2"/>
                    </a:solidFill>
                  </a:rPr>
                  <a:t>3/4</a:t>
                </a:r>
              </a:p>
            </p:txBody>
          </p:sp>
        </p:grpSp>
        <p:cxnSp>
          <p:nvCxnSpPr>
            <p:cNvPr id="13" name="Straight Connector 12">
              <a:extLst>
                <a:ext uri="{FF2B5EF4-FFF2-40B4-BE49-F238E27FC236}">
                  <a16:creationId xmlns:a16="http://schemas.microsoft.com/office/drawing/2014/main" id="{65B44E8A-66C7-8949-9163-1CE525170841}"/>
                </a:ext>
              </a:extLst>
            </p:cNvPr>
            <p:cNvCxnSpPr/>
            <p:nvPr/>
          </p:nvCxnSpPr>
          <p:spPr bwMode="auto">
            <a:xfrm flipV="1">
              <a:off x="2032301" y="3262615"/>
              <a:ext cx="1332656" cy="2088232"/>
            </a:xfrm>
            <a:prstGeom prst="line">
              <a:avLst/>
            </a:prstGeom>
            <a:solidFill>
              <a:schemeClr val="accent1"/>
            </a:solidFill>
            <a:ln w="38100" cap="flat" cmpd="sng" algn="ctr">
              <a:solidFill>
                <a:schemeClr val="accent3">
                  <a:lumMod val="50000"/>
                </a:schemeClr>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E2CCFA06-D7E8-B84F-BDFA-8C86E0629E6E}"/>
                </a:ext>
              </a:extLst>
            </p:cNvPr>
            <p:cNvCxnSpPr/>
            <p:nvPr/>
          </p:nvCxnSpPr>
          <p:spPr bwMode="auto">
            <a:xfrm>
              <a:off x="3184429" y="3567076"/>
              <a:ext cx="0" cy="1999796"/>
            </a:xfrm>
            <a:prstGeom prst="line">
              <a:avLst/>
            </a:prstGeom>
            <a:solidFill>
              <a:schemeClr val="accent1"/>
            </a:solidFill>
            <a:ln w="28575" cap="flat" cmpd="sng" algn="ctr">
              <a:solidFill>
                <a:schemeClr val="accent2"/>
              </a:solidFill>
              <a:prstDash val="dash"/>
              <a:round/>
              <a:headEnd type="none" w="med" len="med"/>
              <a:tailEnd type="none" w="med" len="med"/>
            </a:ln>
            <a:effectLst/>
          </p:spPr>
        </p:cxnSp>
        <p:sp>
          <p:nvSpPr>
            <p:cNvPr id="15" name="TextBox 14">
              <a:extLst>
                <a:ext uri="{FF2B5EF4-FFF2-40B4-BE49-F238E27FC236}">
                  <a16:creationId xmlns:a16="http://schemas.microsoft.com/office/drawing/2014/main" id="{2843B7AD-A596-B043-A317-EE8DEA035C73}"/>
                </a:ext>
              </a:extLst>
            </p:cNvPr>
            <p:cNvSpPr txBox="1"/>
            <p:nvPr/>
          </p:nvSpPr>
          <p:spPr>
            <a:xfrm>
              <a:off x="2888064" y="5428916"/>
              <a:ext cx="666610" cy="434290"/>
            </a:xfrm>
            <a:prstGeom prst="rect">
              <a:avLst/>
            </a:prstGeom>
            <a:noFill/>
          </p:spPr>
          <p:txBody>
            <a:bodyPr wrap="none" rtlCol="0">
              <a:spAutoFit/>
            </a:bodyPr>
            <a:lstStyle/>
            <a:p>
              <a:r>
                <a:rPr lang="en-US" sz="1500" dirty="0">
                  <a:solidFill>
                    <a:srgbClr val="C0504D"/>
                  </a:solidFill>
                </a:rPr>
                <a:t>W∞</a:t>
              </a:r>
            </a:p>
          </p:txBody>
        </p:sp>
      </p:grpSp>
      <p:grpSp>
        <p:nvGrpSpPr>
          <p:cNvPr id="22" name="Group 21">
            <a:extLst>
              <a:ext uri="{FF2B5EF4-FFF2-40B4-BE49-F238E27FC236}">
                <a16:creationId xmlns:a16="http://schemas.microsoft.com/office/drawing/2014/main" id="{FE940E5E-4EED-1943-8A9D-5D95BD895AB6}"/>
              </a:ext>
            </a:extLst>
          </p:cNvPr>
          <p:cNvGrpSpPr/>
          <p:nvPr/>
        </p:nvGrpSpPr>
        <p:grpSpPr>
          <a:xfrm>
            <a:off x="4383756" y="2986007"/>
            <a:ext cx="3688168" cy="1720889"/>
            <a:chOff x="4346107" y="3938668"/>
            <a:chExt cx="4425802" cy="2065067"/>
          </a:xfrm>
        </p:grpSpPr>
        <p:sp>
          <p:nvSpPr>
            <p:cNvPr id="23" name="TextBox 22">
              <a:extLst>
                <a:ext uri="{FF2B5EF4-FFF2-40B4-BE49-F238E27FC236}">
                  <a16:creationId xmlns:a16="http://schemas.microsoft.com/office/drawing/2014/main" id="{9736D485-1123-B243-B5B5-AFED65ED107E}"/>
                </a:ext>
              </a:extLst>
            </p:cNvPr>
            <p:cNvSpPr txBox="1"/>
            <p:nvPr/>
          </p:nvSpPr>
          <p:spPr>
            <a:xfrm rot="16200000">
              <a:off x="4271637" y="4822392"/>
              <a:ext cx="858005" cy="387798"/>
            </a:xfrm>
            <a:prstGeom prst="rect">
              <a:avLst/>
            </a:prstGeom>
            <a:noFill/>
          </p:spPr>
          <p:txBody>
            <a:bodyPr wrap="none" rtlCol="0">
              <a:spAutoFit/>
            </a:bodyPr>
            <a:lstStyle/>
            <a:p>
              <a:r>
                <a:rPr lang="en-US" sz="1500" dirty="0"/>
                <a:t>weight</a:t>
              </a:r>
            </a:p>
          </p:txBody>
        </p:sp>
        <p:grpSp>
          <p:nvGrpSpPr>
            <p:cNvPr id="24" name="Group 23">
              <a:extLst>
                <a:ext uri="{FF2B5EF4-FFF2-40B4-BE49-F238E27FC236}">
                  <a16:creationId xmlns:a16="http://schemas.microsoft.com/office/drawing/2014/main" id="{A4D254BB-7CFC-AB46-9713-ACF4899286C8}"/>
                </a:ext>
              </a:extLst>
            </p:cNvPr>
            <p:cNvGrpSpPr/>
            <p:nvPr/>
          </p:nvGrpSpPr>
          <p:grpSpPr>
            <a:xfrm>
              <a:off x="4900623" y="3938668"/>
              <a:ext cx="3871286" cy="2065067"/>
              <a:chOff x="4900623" y="3938668"/>
              <a:chExt cx="3871286" cy="2065067"/>
            </a:xfrm>
          </p:grpSpPr>
          <p:sp>
            <p:nvSpPr>
              <p:cNvPr id="26" name="Freeform 6">
                <a:extLst>
                  <a:ext uri="{FF2B5EF4-FFF2-40B4-BE49-F238E27FC236}">
                    <a16:creationId xmlns:a16="http://schemas.microsoft.com/office/drawing/2014/main" id="{FE5589CD-BE1C-F447-85B7-F442D6B79FA0}"/>
                  </a:ext>
                </a:extLst>
              </p:cNvPr>
              <p:cNvSpPr>
                <a:spLocks/>
              </p:cNvSpPr>
              <p:nvPr/>
            </p:nvSpPr>
            <p:spPr bwMode="auto">
              <a:xfrm>
                <a:off x="4948248" y="4147951"/>
                <a:ext cx="3116263" cy="1844675"/>
              </a:xfrm>
              <a:custGeom>
                <a:avLst/>
                <a:gdLst/>
                <a:ahLst/>
                <a:cxnLst>
                  <a:cxn ang="0">
                    <a:pos x="0" y="1162"/>
                  </a:cxn>
                  <a:cxn ang="0">
                    <a:pos x="0" y="1162"/>
                  </a:cxn>
                  <a:cxn ang="0">
                    <a:pos x="0" y="1162"/>
                  </a:cxn>
                  <a:cxn ang="0">
                    <a:pos x="7" y="1162"/>
                  </a:cxn>
                  <a:cxn ang="0">
                    <a:pos x="7" y="1162"/>
                  </a:cxn>
                  <a:cxn ang="0">
                    <a:pos x="7" y="1162"/>
                  </a:cxn>
                  <a:cxn ang="0">
                    <a:pos x="14" y="1162"/>
                  </a:cxn>
                  <a:cxn ang="0">
                    <a:pos x="14" y="1162"/>
                  </a:cxn>
                  <a:cxn ang="0">
                    <a:pos x="14" y="1162"/>
                  </a:cxn>
                  <a:cxn ang="0">
                    <a:pos x="14" y="1162"/>
                  </a:cxn>
                  <a:cxn ang="0">
                    <a:pos x="21" y="1162"/>
                  </a:cxn>
                  <a:cxn ang="0">
                    <a:pos x="21" y="1162"/>
                  </a:cxn>
                  <a:cxn ang="0">
                    <a:pos x="28" y="1162"/>
                  </a:cxn>
                  <a:cxn ang="0">
                    <a:pos x="28" y="1162"/>
                  </a:cxn>
                  <a:cxn ang="0">
                    <a:pos x="28" y="1162"/>
                  </a:cxn>
                  <a:cxn ang="0">
                    <a:pos x="36" y="1162"/>
                  </a:cxn>
                  <a:cxn ang="0">
                    <a:pos x="36" y="1162"/>
                  </a:cxn>
                  <a:cxn ang="0">
                    <a:pos x="43" y="1162"/>
                  </a:cxn>
                  <a:cxn ang="0">
                    <a:pos x="43" y="1162"/>
                  </a:cxn>
                  <a:cxn ang="0">
                    <a:pos x="50" y="1162"/>
                  </a:cxn>
                  <a:cxn ang="0">
                    <a:pos x="50" y="1162"/>
                  </a:cxn>
                  <a:cxn ang="0">
                    <a:pos x="57" y="1162"/>
                  </a:cxn>
                  <a:cxn ang="0">
                    <a:pos x="64" y="1155"/>
                  </a:cxn>
                  <a:cxn ang="0">
                    <a:pos x="64" y="1155"/>
                  </a:cxn>
                  <a:cxn ang="0">
                    <a:pos x="78" y="1155"/>
                  </a:cxn>
                  <a:cxn ang="0">
                    <a:pos x="78" y="1155"/>
                  </a:cxn>
                  <a:cxn ang="0">
                    <a:pos x="85" y="1155"/>
                  </a:cxn>
                  <a:cxn ang="0">
                    <a:pos x="92" y="1148"/>
                  </a:cxn>
                  <a:cxn ang="0">
                    <a:pos x="106" y="1148"/>
                  </a:cxn>
                  <a:cxn ang="0">
                    <a:pos x="113" y="1141"/>
                  </a:cxn>
                  <a:cxn ang="0">
                    <a:pos x="128" y="1134"/>
                  </a:cxn>
                  <a:cxn ang="0">
                    <a:pos x="135" y="1127"/>
                  </a:cxn>
                  <a:cxn ang="0">
                    <a:pos x="149" y="1120"/>
                  </a:cxn>
                  <a:cxn ang="0">
                    <a:pos x="156" y="1113"/>
                  </a:cxn>
                  <a:cxn ang="0">
                    <a:pos x="184" y="1091"/>
                  </a:cxn>
                  <a:cxn ang="0">
                    <a:pos x="191" y="1084"/>
                  </a:cxn>
                  <a:cxn ang="0">
                    <a:pos x="227" y="1049"/>
                  </a:cxn>
                  <a:cxn ang="0">
                    <a:pos x="354" y="886"/>
                  </a:cxn>
                  <a:cxn ang="0">
                    <a:pos x="475" y="716"/>
                  </a:cxn>
                  <a:cxn ang="0">
                    <a:pos x="603" y="553"/>
                  </a:cxn>
                  <a:cxn ang="0">
                    <a:pos x="723" y="418"/>
                  </a:cxn>
                  <a:cxn ang="0">
                    <a:pos x="851" y="304"/>
                  </a:cxn>
                  <a:cxn ang="0">
                    <a:pos x="971" y="219"/>
                  </a:cxn>
                  <a:cxn ang="0">
                    <a:pos x="1099" y="156"/>
                  </a:cxn>
                  <a:cxn ang="0">
                    <a:pos x="1219" y="106"/>
                  </a:cxn>
                  <a:cxn ang="0">
                    <a:pos x="1347" y="71"/>
                  </a:cxn>
                  <a:cxn ang="0">
                    <a:pos x="1467" y="49"/>
                  </a:cxn>
                  <a:cxn ang="0">
                    <a:pos x="1588" y="28"/>
                  </a:cxn>
                  <a:cxn ang="0">
                    <a:pos x="1715" y="14"/>
                  </a:cxn>
                  <a:cxn ang="0">
                    <a:pos x="1836" y="7"/>
                  </a:cxn>
                  <a:cxn ang="0">
                    <a:pos x="1963" y="0"/>
                  </a:cxn>
                  <a:cxn ang="0">
                    <a:pos x="1963" y="0"/>
                  </a:cxn>
                  <a:cxn ang="0">
                    <a:pos x="1963" y="0"/>
                  </a:cxn>
                  <a:cxn ang="0">
                    <a:pos x="1963" y="0"/>
                  </a:cxn>
                  <a:cxn ang="0">
                    <a:pos x="1963" y="0"/>
                  </a:cxn>
                  <a:cxn ang="0">
                    <a:pos x="1963" y="0"/>
                  </a:cxn>
                  <a:cxn ang="0">
                    <a:pos x="1963" y="0"/>
                  </a:cxn>
                  <a:cxn ang="0">
                    <a:pos x="1963" y="0"/>
                  </a:cxn>
                </a:cxnLst>
                <a:rect l="0" t="0" r="r" b="b"/>
                <a:pathLst>
                  <a:path w="1963" h="1162">
                    <a:moveTo>
                      <a:pt x="0" y="1162"/>
                    </a:moveTo>
                    <a:lnTo>
                      <a:pt x="0" y="1162"/>
                    </a:lnTo>
                    <a:lnTo>
                      <a:pt x="0" y="1162"/>
                    </a:lnTo>
                    <a:lnTo>
                      <a:pt x="0" y="1162"/>
                    </a:lnTo>
                    <a:lnTo>
                      <a:pt x="0" y="1162"/>
                    </a:lnTo>
                    <a:lnTo>
                      <a:pt x="0" y="1162"/>
                    </a:lnTo>
                    <a:lnTo>
                      <a:pt x="0" y="1162"/>
                    </a:lnTo>
                    <a:lnTo>
                      <a:pt x="0" y="1162"/>
                    </a:lnTo>
                    <a:lnTo>
                      <a:pt x="0" y="1162"/>
                    </a:lnTo>
                    <a:lnTo>
                      <a:pt x="7" y="1162"/>
                    </a:lnTo>
                    <a:lnTo>
                      <a:pt x="7" y="1162"/>
                    </a:lnTo>
                    <a:lnTo>
                      <a:pt x="7" y="1162"/>
                    </a:lnTo>
                    <a:lnTo>
                      <a:pt x="7" y="1162"/>
                    </a:lnTo>
                    <a:lnTo>
                      <a:pt x="7" y="1162"/>
                    </a:lnTo>
                    <a:lnTo>
                      <a:pt x="7" y="1162"/>
                    </a:lnTo>
                    <a:lnTo>
                      <a:pt x="7" y="1162"/>
                    </a:lnTo>
                    <a:lnTo>
                      <a:pt x="7" y="1162"/>
                    </a:lnTo>
                    <a:lnTo>
                      <a:pt x="7" y="1162"/>
                    </a:lnTo>
                    <a:lnTo>
                      <a:pt x="7" y="1162"/>
                    </a:lnTo>
                    <a:lnTo>
                      <a:pt x="7" y="1162"/>
                    </a:lnTo>
                    <a:lnTo>
                      <a:pt x="14" y="1162"/>
                    </a:lnTo>
                    <a:lnTo>
                      <a:pt x="14" y="1162"/>
                    </a:lnTo>
                    <a:lnTo>
                      <a:pt x="14" y="1162"/>
                    </a:lnTo>
                    <a:lnTo>
                      <a:pt x="14" y="1162"/>
                    </a:lnTo>
                    <a:lnTo>
                      <a:pt x="14" y="1162"/>
                    </a:lnTo>
                    <a:lnTo>
                      <a:pt x="14" y="1162"/>
                    </a:lnTo>
                    <a:lnTo>
                      <a:pt x="14" y="1162"/>
                    </a:lnTo>
                    <a:lnTo>
                      <a:pt x="14" y="1162"/>
                    </a:lnTo>
                    <a:lnTo>
                      <a:pt x="14" y="1162"/>
                    </a:lnTo>
                    <a:lnTo>
                      <a:pt x="14" y="1162"/>
                    </a:lnTo>
                    <a:lnTo>
                      <a:pt x="21" y="1162"/>
                    </a:lnTo>
                    <a:lnTo>
                      <a:pt x="21" y="1162"/>
                    </a:lnTo>
                    <a:lnTo>
                      <a:pt x="21" y="1162"/>
                    </a:lnTo>
                    <a:lnTo>
                      <a:pt x="21" y="1162"/>
                    </a:lnTo>
                    <a:lnTo>
                      <a:pt x="21" y="1162"/>
                    </a:lnTo>
                    <a:lnTo>
                      <a:pt x="21" y="1162"/>
                    </a:lnTo>
                    <a:lnTo>
                      <a:pt x="21" y="1162"/>
                    </a:lnTo>
                    <a:lnTo>
                      <a:pt x="21" y="1162"/>
                    </a:lnTo>
                    <a:lnTo>
                      <a:pt x="28" y="1162"/>
                    </a:lnTo>
                    <a:lnTo>
                      <a:pt x="28" y="1162"/>
                    </a:lnTo>
                    <a:lnTo>
                      <a:pt x="28" y="1162"/>
                    </a:lnTo>
                    <a:lnTo>
                      <a:pt x="28" y="1162"/>
                    </a:lnTo>
                    <a:lnTo>
                      <a:pt x="28" y="1162"/>
                    </a:lnTo>
                    <a:lnTo>
                      <a:pt x="28" y="1162"/>
                    </a:lnTo>
                    <a:lnTo>
                      <a:pt x="28" y="1162"/>
                    </a:lnTo>
                    <a:lnTo>
                      <a:pt x="28" y="1162"/>
                    </a:lnTo>
                    <a:lnTo>
                      <a:pt x="36" y="1162"/>
                    </a:lnTo>
                    <a:lnTo>
                      <a:pt x="36" y="1162"/>
                    </a:lnTo>
                    <a:lnTo>
                      <a:pt x="36" y="1162"/>
                    </a:lnTo>
                    <a:lnTo>
                      <a:pt x="36" y="1162"/>
                    </a:lnTo>
                    <a:lnTo>
                      <a:pt x="36" y="1162"/>
                    </a:lnTo>
                    <a:lnTo>
                      <a:pt x="43" y="1162"/>
                    </a:lnTo>
                    <a:lnTo>
                      <a:pt x="43" y="1162"/>
                    </a:lnTo>
                    <a:lnTo>
                      <a:pt x="43" y="1162"/>
                    </a:lnTo>
                    <a:lnTo>
                      <a:pt x="43" y="1162"/>
                    </a:lnTo>
                    <a:lnTo>
                      <a:pt x="43" y="1162"/>
                    </a:lnTo>
                    <a:lnTo>
                      <a:pt x="43" y="1162"/>
                    </a:lnTo>
                    <a:lnTo>
                      <a:pt x="43" y="1162"/>
                    </a:lnTo>
                    <a:lnTo>
                      <a:pt x="50" y="1162"/>
                    </a:lnTo>
                    <a:lnTo>
                      <a:pt x="50" y="1162"/>
                    </a:lnTo>
                    <a:lnTo>
                      <a:pt x="50" y="1162"/>
                    </a:lnTo>
                    <a:lnTo>
                      <a:pt x="50" y="1162"/>
                    </a:lnTo>
                    <a:lnTo>
                      <a:pt x="50" y="1162"/>
                    </a:lnTo>
                    <a:lnTo>
                      <a:pt x="57" y="1162"/>
                    </a:lnTo>
                    <a:lnTo>
                      <a:pt x="57" y="1162"/>
                    </a:lnTo>
                    <a:lnTo>
                      <a:pt x="57" y="1162"/>
                    </a:lnTo>
                    <a:lnTo>
                      <a:pt x="57" y="1162"/>
                    </a:lnTo>
                    <a:lnTo>
                      <a:pt x="57" y="1162"/>
                    </a:lnTo>
                    <a:lnTo>
                      <a:pt x="64" y="1155"/>
                    </a:lnTo>
                    <a:lnTo>
                      <a:pt x="64" y="1155"/>
                    </a:lnTo>
                    <a:lnTo>
                      <a:pt x="64" y="1155"/>
                    </a:lnTo>
                    <a:lnTo>
                      <a:pt x="64" y="1155"/>
                    </a:lnTo>
                    <a:lnTo>
                      <a:pt x="71" y="1155"/>
                    </a:lnTo>
                    <a:lnTo>
                      <a:pt x="78" y="1155"/>
                    </a:lnTo>
                    <a:lnTo>
                      <a:pt x="78" y="1155"/>
                    </a:lnTo>
                    <a:lnTo>
                      <a:pt x="78" y="1155"/>
                    </a:lnTo>
                    <a:lnTo>
                      <a:pt x="78" y="1155"/>
                    </a:lnTo>
                    <a:lnTo>
                      <a:pt x="78" y="1155"/>
                    </a:lnTo>
                    <a:lnTo>
                      <a:pt x="85" y="1155"/>
                    </a:lnTo>
                    <a:lnTo>
                      <a:pt x="85" y="1155"/>
                    </a:lnTo>
                    <a:lnTo>
                      <a:pt x="85" y="1155"/>
                    </a:lnTo>
                    <a:lnTo>
                      <a:pt x="85" y="1155"/>
                    </a:lnTo>
                    <a:lnTo>
                      <a:pt x="92" y="1148"/>
                    </a:lnTo>
                    <a:lnTo>
                      <a:pt x="92" y="1148"/>
                    </a:lnTo>
                    <a:lnTo>
                      <a:pt x="106" y="1148"/>
                    </a:lnTo>
                    <a:lnTo>
                      <a:pt x="106" y="1148"/>
                    </a:lnTo>
                    <a:lnTo>
                      <a:pt x="106" y="1148"/>
                    </a:lnTo>
                    <a:lnTo>
                      <a:pt x="106" y="1148"/>
                    </a:lnTo>
                    <a:lnTo>
                      <a:pt x="106" y="1141"/>
                    </a:lnTo>
                    <a:lnTo>
                      <a:pt x="113" y="1141"/>
                    </a:lnTo>
                    <a:lnTo>
                      <a:pt x="128" y="1134"/>
                    </a:lnTo>
                    <a:lnTo>
                      <a:pt x="128" y="1134"/>
                    </a:lnTo>
                    <a:lnTo>
                      <a:pt x="128" y="1134"/>
                    </a:lnTo>
                    <a:lnTo>
                      <a:pt x="128" y="1134"/>
                    </a:lnTo>
                    <a:lnTo>
                      <a:pt x="128" y="1134"/>
                    </a:lnTo>
                    <a:lnTo>
                      <a:pt x="135" y="1127"/>
                    </a:lnTo>
                    <a:lnTo>
                      <a:pt x="149" y="1120"/>
                    </a:lnTo>
                    <a:lnTo>
                      <a:pt x="149" y="1120"/>
                    </a:lnTo>
                    <a:lnTo>
                      <a:pt x="149" y="1120"/>
                    </a:lnTo>
                    <a:lnTo>
                      <a:pt x="149" y="1120"/>
                    </a:lnTo>
                    <a:lnTo>
                      <a:pt x="149" y="1120"/>
                    </a:lnTo>
                    <a:lnTo>
                      <a:pt x="156" y="1113"/>
                    </a:lnTo>
                    <a:lnTo>
                      <a:pt x="170" y="1105"/>
                    </a:lnTo>
                    <a:lnTo>
                      <a:pt x="184" y="1091"/>
                    </a:lnTo>
                    <a:lnTo>
                      <a:pt x="184" y="1091"/>
                    </a:lnTo>
                    <a:lnTo>
                      <a:pt x="191" y="1091"/>
                    </a:lnTo>
                    <a:lnTo>
                      <a:pt x="191" y="1084"/>
                    </a:lnTo>
                    <a:lnTo>
                      <a:pt x="191" y="1084"/>
                    </a:lnTo>
                    <a:lnTo>
                      <a:pt x="199" y="1077"/>
                    </a:lnTo>
                    <a:lnTo>
                      <a:pt x="206" y="1070"/>
                    </a:lnTo>
                    <a:lnTo>
                      <a:pt x="227" y="1049"/>
                    </a:lnTo>
                    <a:lnTo>
                      <a:pt x="269" y="999"/>
                    </a:lnTo>
                    <a:lnTo>
                      <a:pt x="312" y="942"/>
                    </a:lnTo>
                    <a:lnTo>
                      <a:pt x="354" y="886"/>
                    </a:lnTo>
                    <a:lnTo>
                      <a:pt x="397" y="829"/>
                    </a:lnTo>
                    <a:lnTo>
                      <a:pt x="432" y="779"/>
                    </a:lnTo>
                    <a:lnTo>
                      <a:pt x="475" y="716"/>
                    </a:lnTo>
                    <a:lnTo>
                      <a:pt x="517" y="666"/>
                    </a:lnTo>
                    <a:lnTo>
                      <a:pt x="560" y="609"/>
                    </a:lnTo>
                    <a:lnTo>
                      <a:pt x="603" y="553"/>
                    </a:lnTo>
                    <a:lnTo>
                      <a:pt x="638" y="510"/>
                    </a:lnTo>
                    <a:lnTo>
                      <a:pt x="688" y="460"/>
                    </a:lnTo>
                    <a:lnTo>
                      <a:pt x="723" y="418"/>
                    </a:lnTo>
                    <a:lnTo>
                      <a:pt x="766" y="375"/>
                    </a:lnTo>
                    <a:lnTo>
                      <a:pt x="808" y="340"/>
                    </a:lnTo>
                    <a:lnTo>
                      <a:pt x="851" y="304"/>
                    </a:lnTo>
                    <a:lnTo>
                      <a:pt x="893" y="276"/>
                    </a:lnTo>
                    <a:lnTo>
                      <a:pt x="936" y="248"/>
                    </a:lnTo>
                    <a:lnTo>
                      <a:pt x="971" y="219"/>
                    </a:lnTo>
                    <a:lnTo>
                      <a:pt x="1014" y="198"/>
                    </a:lnTo>
                    <a:lnTo>
                      <a:pt x="1056" y="177"/>
                    </a:lnTo>
                    <a:lnTo>
                      <a:pt x="1099" y="156"/>
                    </a:lnTo>
                    <a:lnTo>
                      <a:pt x="1141" y="141"/>
                    </a:lnTo>
                    <a:lnTo>
                      <a:pt x="1177" y="120"/>
                    </a:lnTo>
                    <a:lnTo>
                      <a:pt x="1219" y="106"/>
                    </a:lnTo>
                    <a:lnTo>
                      <a:pt x="1262" y="99"/>
                    </a:lnTo>
                    <a:lnTo>
                      <a:pt x="1304" y="85"/>
                    </a:lnTo>
                    <a:lnTo>
                      <a:pt x="1347" y="71"/>
                    </a:lnTo>
                    <a:lnTo>
                      <a:pt x="1382" y="63"/>
                    </a:lnTo>
                    <a:lnTo>
                      <a:pt x="1425" y="56"/>
                    </a:lnTo>
                    <a:lnTo>
                      <a:pt x="1467" y="49"/>
                    </a:lnTo>
                    <a:lnTo>
                      <a:pt x="1510" y="42"/>
                    </a:lnTo>
                    <a:lnTo>
                      <a:pt x="1552" y="35"/>
                    </a:lnTo>
                    <a:lnTo>
                      <a:pt x="1588" y="28"/>
                    </a:lnTo>
                    <a:lnTo>
                      <a:pt x="1630" y="21"/>
                    </a:lnTo>
                    <a:lnTo>
                      <a:pt x="1673" y="21"/>
                    </a:lnTo>
                    <a:lnTo>
                      <a:pt x="1715" y="14"/>
                    </a:lnTo>
                    <a:lnTo>
                      <a:pt x="1758" y="14"/>
                    </a:lnTo>
                    <a:lnTo>
                      <a:pt x="1800" y="7"/>
                    </a:lnTo>
                    <a:lnTo>
                      <a:pt x="1836" y="7"/>
                    </a:lnTo>
                    <a:lnTo>
                      <a:pt x="1878" y="0"/>
                    </a:lnTo>
                    <a:lnTo>
                      <a:pt x="1921"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path>
                </a:pathLst>
              </a:custGeom>
              <a:noFill/>
              <a:ln w="33338">
                <a:solidFill>
                  <a:srgbClr val="3F3D99"/>
                </a:solidFill>
                <a:prstDash val="solid"/>
                <a:round/>
                <a:headEnd/>
                <a:tailEnd/>
              </a:ln>
            </p:spPr>
            <p:txBody>
              <a:bodyPr/>
              <a:lstStyle/>
              <a:p>
                <a:endParaRPr lang="da-DK" sz="1500"/>
              </a:p>
            </p:txBody>
          </p:sp>
          <p:sp>
            <p:nvSpPr>
              <p:cNvPr id="27" name="Line 82">
                <a:extLst>
                  <a:ext uri="{FF2B5EF4-FFF2-40B4-BE49-F238E27FC236}">
                    <a16:creationId xmlns:a16="http://schemas.microsoft.com/office/drawing/2014/main" id="{C0AD29EA-A281-844E-84F8-96B66E081A18}"/>
                  </a:ext>
                </a:extLst>
              </p:cNvPr>
              <p:cNvSpPr>
                <a:spLocks noChangeShapeType="1"/>
              </p:cNvSpPr>
              <p:nvPr/>
            </p:nvSpPr>
            <p:spPr bwMode="auto">
              <a:xfrm>
                <a:off x="4900623" y="4127313"/>
                <a:ext cx="3384550" cy="0"/>
              </a:xfrm>
              <a:prstGeom prst="line">
                <a:avLst/>
              </a:prstGeom>
              <a:noFill/>
              <a:ln w="25400">
                <a:solidFill>
                  <a:schemeClr val="accent2"/>
                </a:solidFill>
                <a:prstDash val="dash"/>
                <a:round/>
                <a:headEnd/>
                <a:tailEnd/>
              </a:ln>
              <a:effectLst/>
            </p:spPr>
            <p:txBody>
              <a:bodyPr/>
              <a:lstStyle/>
              <a:p>
                <a:endParaRPr lang="da-DK" sz="1500"/>
              </a:p>
            </p:txBody>
          </p:sp>
          <p:grpSp>
            <p:nvGrpSpPr>
              <p:cNvPr id="28" name="Group 27">
                <a:extLst>
                  <a:ext uri="{FF2B5EF4-FFF2-40B4-BE49-F238E27FC236}">
                    <a16:creationId xmlns:a16="http://schemas.microsoft.com/office/drawing/2014/main" id="{3334AC6F-3F09-C740-B4C6-60951AD80CF4}"/>
                  </a:ext>
                </a:extLst>
              </p:cNvPr>
              <p:cNvGrpSpPr/>
              <p:nvPr/>
            </p:nvGrpSpPr>
            <p:grpSpPr>
              <a:xfrm>
                <a:off x="4932073" y="3938668"/>
                <a:ext cx="3839836" cy="2065067"/>
                <a:chOff x="7524328" y="3861048"/>
                <a:chExt cx="4104456" cy="2312640"/>
              </a:xfrm>
            </p:grpSpPr>
            <p:grpSp>
              <p:nvGrpSpPr>
                <p:cNvPr id="29" name="Group 28">
                  <a:extLst>
                    <a:ext uri="{FF2B5EF4-FFF2-40B4-BE49-F238E27FC236}">
                      <a16:creationId xmlns:a16="http://schemas.microsoft.com/office/drawing/2014/main" id="{98D24C11-19BA-7749-BC3F-415924EAE9F4}"/>
                    </a:ext>
                  </a:extLst>
                </p:cNvPr>
                <p:cNvGrpSpPr/>
                <p:nvPr/>
              </p:nvGrpSpPr>
              <p:grpSpPr>
                <a:xfrm>
                  <a:off x="7524328" y="3861048"/>
                  <a:ext cx="4104456" cy="2312640"/>
                  <a:chOff x="7524328" y="3861048"/>
                  <a:chExt cx="4104456" cy="2312640"/>
                </a:xfrm>
              </p:grpSpPr>
              <p:cxnSp>
                <p:nvCxnSpPr>
                  <p:cNvPr id="31" name="Straight Arrow Connector 30">
                    <a:extLst>
                      <a:ext uri="{FF2B5EF4-FFF2-40B4-BE49-F238E27FC236}">
                        <a16:creationId xmlns:a16="http://schemas.microsoft.com/office/drawing/2014/main" id="{8CA14FAA-D6A4-0942-9530-98D783BD0AFF}"/>
                      </a:ext>
                    </a:extLst>
                  </p:cNvPr>
                  <p:cNvCxnSpPr/>
                  <p:nvPr/>
                </p:nvCxnSpPr>
                <p:spPr bwMode="auto">
                  <a:xfrm>
                    <a:off x="7524328" y="6165304"/>
                    <a:ext cx="4104456" cy="0"/>
                  </a:xfrm>
                  <a:prstGeom prst="straightConnector1">
                    <a:avLst/>
                  </a:prstGeom>
                  <a:solidFill>
                    <a:schemeClr val="accent1"/>
                  </a:solidFill>
                  <a:ln w="38100" cap="flat" cmpd="sng" algn="ctr">
                    <a:solidFill>
                      <a:schemeClr val="tx1">
                        <a:lumMod val="65000"/>
                        <a:lumOff val="35000"/>
                      </a:schemeClr>
                    </a:solidFill>
                    <a:prstDash val="solid"/>
                    <a:round/>
                    <a:headEnd type="none" w="med" len="med"/>
                    <a:tailEnd type="triangle" w="lg" len="lg"/>
                  </a:ln>
                  <a:effectLst/>
                </p:spPr>
              </p:cxnSp>
              <p:cxnSp>
                <p:nvCxnSpPr>
                  <p:cNvPr id="32" name="Straight Arrow Connector 31">
                    <a:extLst>
                      <a:ext uri="{FF2B5EF4-FFF2-40B4-BE49-F238E27FC236}">
                        <a16:creationId xmlns:a16="http://schemas.microsoft.com/office/drawing/2014/main" id="{10C5C2EE-F0CF-D94D-A834-EF44597CA25E}"/>
                      </a:ext>
                    </a:extLst>
                  </p:cNvPr>
                  <p:cNvCxnSpPr/>
                  <p:nvPr/>
                </p:nvCxnSpPr>
                <p:spPr bwMode="auto">
                  <a:xfrm flipH="1" flipV="1">
                    <a:off x="7524328" y="3861048"/>
                    <a:ext cx="8384" cy="2312640"/>
                  </a:xfrm>
                  <a:prstGeom prst="straightConnector1">
                    <a:avLst/>
                  </a:prstGeom>
                  <a:solidFill>
                    <a:schemeClr val="accent1"/>
                  </a:solidFill>
                  <a:ln w="38100" cap="flat" cmpd="sng" algn="ctr">
                    <a:solidFill>
                      <a:schemeClr val="tx1">
                        <a:lumMod val="65000"/>
                        <a:lumOff val="35000"/>
                      </a:schemeClr>
                    </a:solidFill>
                    <a:prstDash val="solid"/>
                    <a:round/>
                    <a:headEnd type="none" w="med" len="med"/>
                    <a:tailEnd type="triangle" w="lg" len="lg"/>
                  </a:ln>
                  <a:effectLst/>
                </p:spPr>
              </p:cxnSp>
            </p:grpSp>
            <p:sp>
              <p:nvSpPr>
                <p:cNvPr id="30" name="TextBox 29">
                  <a:extLst>
                    <a:ext uri="{FF2B5EF4-FFF2-40B4-BE49-F238E27FC236}">
                      <a16:creationId xmlns:a16="http://schemas.microsoft.com/office/drawing/2014/main" id="{2A4B5C90-1ABA-984A-93F9-523E92AD06CB}"/>
                    </a:ext>
                  </a:extLst>
                </p:cNvPr>
                <p:cNvSpPr txBox="1"/>
                <p:nvPr/>
              </p:nvSpPr>
              <p:spPr>
                <a:xfrm>
                  <a:off x="11010730" y="5714456"/>
                  <a:ext cx="590531" cy="434290"/>
                </a:xfrm>
                <a:prstGeom prst="rect">
                  <a:avLst/>
                </a:prstGeom>
                <a:noFill/>
              </p:spPr>
              <p:txBody>
                <a:bodyPr wrap="none" rtlCol="0">
                  <a:spAutoFit/>
                </a:bodyPr>
                <a:lstStyle/>
                <a:p>
                  <a:r>
                    <a:rPr lang="en-US" sz="1500" dirty="0"/>
                    <a:t>age</a:t>
                  </a:r>
                </a:p>
              </p:txBody>
            </p:sp>
          </p:grpSp>
        </p:grpSp>
        <p:sp>
          <p:nvSpPr>
            <p:cNvPr id="25" name="TextBox 24">
              <a:extLst>
                <a:ext uri="{FF2B5EF4-FFF2-40B4-BE49-F238E27FC236}">
                  <a16:creationId xmlns:a16="http://schemas.microsoft.com/office/drawing/2014/main" id="{1D3CB7EB-E80E-AA47-B964-746B50067FFE}"/>
                </a:ext>
              </a:extLst>
            </p:cNvPr>
            <p:cNvSpPr txBox="1"/>
            <p:nvPr/>
          </p:nvSpPr>
          <p:spPr>
            <a:xfrm>
              <a:off x="4346107" y="3996795"/>
              <a:ext cx="623633" cy="387798"/>
            </a:xfrm>
            <a:prstGeom prst="rect">
              <a:avLst/>
            </a:prstGeom>
            <a:noFill/>
          </p:spPr>
          <p:txBody>
            <a:bodyPr wrap="none" rtlCol="0">
              <a:spAutoFit/>
            </a:bodyPr>
            <a:lstStyle/>
            <a:p>
              <a:r>
                <a:rPr lang="en-US" sz="1500" dirty="0">
                  <a:solidFill>
                    <a:schemeClr val="accent2"/>
                  </a:solidFill>
                </a:rPr>
                <a:t>W∞</a:t>
              </a:r>
            </a:p>
          </p:txBody>
        </p:sp>
      </p:grpSp>
      <p:grpSp>
        <p:nvGrpSpPr>
          <p:cNvPr id="33" name="Group 32">
            <a:extLst>
              <a:ext uri="{FF2B5EF4-FFF2-40B4-BE49-F238E27FC236}">
                <a16:creationId xmlns:a16="http://schemas.microsoft.com/office/drawing/2014/main" id="{F2BABC42-B143-A046-AE73-3A7DB27FF6C0}"/>
              </a:ext>
            </a:extLst>
          </p:cNvPr>
          <p:cNvGrpSpPr/>
          <p:nvPr/>
        </p:nvGrpSpPr>
        <p:grpSpPr>
          <a:xfrm>
            <a:off x="1826924" y="3098712"/>
            <a:ext cx="1038948" cy="1657784"/>
            <a:chOff x="1277908" y="4073914"/>
            <a:chExt cx="1246738" cy="1989341"/>
          </a:xfrm>
        </p:grpSpPr>
        <p:grpSp>
          <p:nvGrpSpPr>
            <p:cNvPr id="34" name="Group 33">
              <a:extLst>
                <a:ext uri="{FF2B5EF4-FFF2-40B4-BE49-F238E27FC236}">
                  <a16:creationId xmlns:a16="http://schemas.microsoft.com/office/drawing/2014/main" id="{6E88C26C-629B-9843-810B-B242C6B585C5}"/>
                </a:ext>
              </a:extLst>
            </p:cNvPr>
            <p:cNvGrpSpPr/>
            <p:nvPr/>
          </p:nvGrpSpPr>
          <p:grpSpPr>
            <a:xfrm>
              <a:off x="1277908" y="4073914"/>
              <a:ext cx="1246738" cy="1989341"/>
              <a:chOff x="1277908" y="4073914"/>
              <a:chExt cx="1246738" cy="1989341"/>
            </a:xfrm>
          </p:grpSpPr>
          <p:cxnSp>
            <p:nvCxnSpPr>
              <p:cNvPr id="36" name="Straight Connector 35">
                <a:extLst>
                  <a:ext uri="{FF2B5EF4-FFF2-40B4-BE49-F238E27FC236}">
                    <a16:creationId xmlns:a16="http://schemas.microsoft.com/office/drawing/2014/main" id="{A011E8F3-86BA-4B40-A5CF-7370AEF75872}"/>
                  </a:ext>
                </a:extLst>
              </p:cNvPr>
              <p:cNvCxnSpPr/>
              <p:nvPr/>
            </p:nvCxnSpPr>
            <p:spPr bwMode="auto">
              <a:xfrm flipV="1">
                <a:off x="1277908" y="4073914"/>
                <a:ext cx="1246738" cy="1864682"/>
              </a:xfrm>
              <a:prstGeom prst="line">
                <a:avLst/>
              </a:prstGeom>
              <a:solidFill>
                <a:schemeClr val="accent1"/>
              </a:solidFill>
              <a:ln w="12700" cap="flat" cmpd="sng" algn="ctr">
                <a:solidFill>
                  <a:schemeClr val="accent3">
                    <a:lumMod val="50000"/>
                  </a:schemeClr>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B15F4E95-0500-1042-8CE3-C530C26DFA9E}"/>
                  </a:ext>
                </a:extLst>
              </p:cNvPr>
              <p:cNvCxnSpPr/>
              <p:nvPr/>
            </p:nvCxnSpPr>
            <p:spPr bwMode="auto">
              <a:xfrm>
                <a:off x="1932437" y="4955988"/>
                <a:ext cx="0" cy="1107267"/>
              </a:xfrm>
              <a:prstGeom prst="line">
                <a:avLst/>
              </a:prstGeom>
              <a:solidFill>
                <a:schemeClr val="accent1"/>
              </a:solidFill>
              <a:ln w="19050" cap="flat" cmpd="sng" algn="ctr">
                <a:solidFill>
                  <a:schemeClr val="accent2"/>
                </a:solidFill>
                <a:prstDash val="dash"/>
                <a:round/>
                <a:headEnd type="none" w="med" len="med"/>
                <a:tailEnd type="none" w="med" len="med"/>
              </a:ln>
              <a:effectLst/>
            </p:spPr>
          </p:cxnSp>
        </p:grpSp>
        <p:sp>
          <p:nvSpPr>
            <p:cNvPr id="35" name="Up Arrow 34">
              <a:extLst>
                <a:ext uri="{FF2B5EF4-FFF2-40B4-BE49-F238E27FC236}">
                  <a16:creationId xmlns:a16="http://schemas.microsoft.com/office/drawing/2014/main" id="{5084C9E7-811B-0D4E-96FC-13970D976626}"/>
                </a:ext>
              </a:extLst>
            </p:cNvPr>
            <p:cNvSpPr/>
            <p:nvPr/>
          </p:nvSpPr>
          <p:spPr>
            <a:xfrm>
              <a:off x="2084176" y="4641606"/>
              <a:ext cx="232948" cy="628763"/>
            </a:xfrm>
            <a:prstGeom prst="upArrow">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grpSp>
        <p:nvGrpSpPr>
          <p:cNvPr id="38" name="Group 37">
            <a:extLst>
              <a:ext uri="{FF2B5EF4-FFF2-40B4-BE49-F238E27FC236}">
                <a16:creationId xmlns:a16="http://schemas.microsoft.com/office/drawing/2014/main" id="{615C3CBB-B524-384D-9838-7034480FF084}"/>
              </a:ext>
            </a:extLst>
          </p:cNvPr>
          <p:cNvGrpSpPr/>
          <p:nvPr/>
        </p:nvGrpSpPr>
        <p:grpSpPr>
          <a:xfrm>
            <a:off x="4872866" y="3218481"/>
            <a:ext cx="2820458" cy="1459313"/>
            <a:chOff x="4933039" y="4217637"/>
            <a:chExt cx="3384550" cy="1751176"/>
          </a:xfrm>
        </p:grpSpPr>
        <p:grpSp>
          <p:nvGrpSpPr>
            <p:cNvPr id="39" name="Group 38">
              <a:extLst>
                <a:ext uri="{FF2B5EF4-FFF2-40B4-BE49-F238E27FC236}">
                  <a16:creationId xmlns:a16="http://schemas.microsoft.com/office/drawing/2014/main" id="{46FF4566-9054-EF42-85DF-07B0B70C4D9E}"/>
                </a:ext>
              </a:extLst>
            </p:cNvPr>
            <p:cNvGrpSpPr/>
            <p:nvPr/>
          </p:nvGrpSpPr>
          <p:grpSpPr>
            <a:xfrm>
              <a:off x="4933039" y="4955988"/>
              <a:ext cx="3384550" cy="1012825"/>
              <a:chOff x="4933039" y="4955988"/>
              <a:chExt cx="3384550" cy="1012825"/>
            </a:xfrm>
          </p:grpSpPr>
          <p:sp>
            <p:nvSpPr>
              <p:cNvPr id="41" name="Line 82">
                <a:extLst>
                  <a:ext uri="{FF2B5EF4-FFF2-40B4-BE49-F238E27FC236}">
                    <a16:creationId xmlns:a16="http://schemas.microsoft.com/office/drawing/2014/main" id="{CC2DC281-9913-E546-B125-F85D641461EF}"/>
                  </a:ext>
                </a:extLst>
              </p:cNvPr>
              <p:cNvSpPr>
                <a:spLocks noChangeShapeType="1"/>
              </p:cNvSpPr>
              <p:nvPr/>
            </p:nvSpPr>
            <p:spPr bwMode="auto">
              <a:xfrm>
                <a:off x="4933039" y="4955988"/>
                <a:ext cx="3384550" cy="0"/>
              </a:xfrm>
              <a:prstGeom prst="line">
                <a:avLst/>
              </a:prstGeom>
              <a:noFill/>
              <a:ln w="12700" cmpd="sng">
                <a:solidFill>
                  <a:schemeClr val="accent2"/>
                </a:solidFill>
                <a:prstDash val="dash"/>
                <a:round/>
                <a:headEnd/>
                <a:tailEnd/>
              </a:ln>
              <a:effectLst/>
            </p:spPr>
            <p:txBody>
              <a:bodyPr/>
              <a:lstStyle/>
              <a:p>
                <a:endParaRPr lang="da-DK" sz="1500"/>
              </a:p>
            </p:txBody>
          </p:sp>
          <p:sp>
            <p:nvSpPr>
              <p:cNvPr id="42" name="Freeform 87">
                <a:extLst>
                  <a:ext uri="{FF2B5EF4-FFF2-40B4-BE49-F238E27FC236}">
                    <a16:creationId xmlns:a16="http://schemas.microsoft.com/office/drawing/2014/main" id="{284F3B59-DA6A-8442-9AA0-EC881E1F83F6}"/>
                  </a:ext>
                </a:extLst>
              </p:cNvPr>
              <p:cNvSpPr>
                <a:spLocks/>
              </p:cNvSpPr>
              <p:nvPr/>
            </p:nvSpPr>
            <p:spPr bwMode="auto">
              <a:xfrm>
                <a:off x="4959361" y="4955988"/>
                <a:ext cx="3141662" cy="1012825"/>
              </a:xfrm>
              <a:custGeom>
                <a:avLst/>
                <a:gdLst/>
                <a:ahLst/>
                <a:cxnLst>
                  <a:cxn ang="0">
                    <a:pos x="0" y="638"/>
                  </a:cxn>
                  <a:cxn ang="0">
                    <a:pos x="0" y="638"/>
                  </a:cxn>
                  <a:cxn ang="0">
                    <a:pos x="0" y="638"/>
                  </a:cxn>
                  <a:cxn ang="0">
                    <a:pos x="5" y="638"/>
                  </a:cxn>
                  <a:cxn ang="0">
                    <a:pos x="5" y="638"/>
                  </a:cxn>
                  <a:cxn ang="0">
                    <a:pos x="5" y="638"/>
                  </a:cxn>
                  <a:cxn ang="0">
                    <a:pos x="10" y="638"/>
                  </a:cxn>
                  <a:cxn ang="0">
                    <a:pos x="10" y="638"/>
                  </a:cxn>
                  <a:cxn ang="0">
                    <a:pos x="10" y="638"/>
                  </a:cxn>
                  <a:cxn ang="0">
                    <a:pos x="10" y="638"/>
                  </a:cxn>
                  <a:cxn ang="0">
                    <a:pos x="15" y="638"/>
                  </a:cxn>
                  <a:cxn ang="0">
                    <a:pos x="15" y="638"/>
                  </a:cxn>
                  <a:cxn ang="0">
                    <a:pos x="21" y="638"/>
                  </a:cxn>
                  <a:cxn ang="0">
                    <a:pos x="21" y="638"/>
                  </a:cxn>
                  <a:cxn ang="0">
                    <a:pos x="21" y="638"/>
                  </a:cxn>
                  <a:cxn ang="0">
                    <a:pos x="27" y="638"/>
                  </a:cxn>
                  <a:cxn ang="0">
                    <a:pos x="27" y="638"/>
                  </a:cxn>
                  <a:cxn ang="0">
                    <a:pos x="32" y="638"/>
                  </a:cxn>
                  <a:cxn ang="0">
                    <a:pos x="32" y="638"/>
                  </a:cxn>
                  <a:cxn ang="0">
                    <a:pos x="37" y="638"/>
                  </a:cxn>
                  <a:cxn ang="0">
                    <a:pos x="37" y="638"/>
                  </a:cxn>
                  <a:cxn ang="0">
                    <a:pos x="42" y="638"/>
                  </a:cxn>
                  <a:cxn ang="0">
                    <a:pos x="47" y="634"/>
                  </a:cxn>
                  <a:cxn ang="0">
                    <a:pos x="47" y="634"/>
                  </a:cxn>
                  <a:cxn ang="0">
                    <a:pos x="57" y="634"/>
                  </a:cxn>
                  <a:cxn ang="0">
                    <a:pos x="57" y="634"/>
                  </a:cxn>
                  <a:cxn ang="0">
                    <a:pos x="63" y="634"/>
                  </a:cxn>
                  <a:cxn ang="0">
                    <a:pos x="68" y="630"/>
                  </a:cxn>
                  <a:cxn ang="0">
                    <a:pos x="78" y="630"/>
                  </a:cxn>
                  <a:cxn ang="0">
                    <a:pos x="83" y="626"/>
                  </a:cxn>
                  <a:cxn ang="0">
                    <a:pos x="94" y="623"/>
                  </a:cxn>
                  <a:cxn ang="0">
                    <a:pos x="99" y="619"/>
                  </a:cxn>
                  <a:cxn ang="0">
                    <a:pos x="110" y="615"/>
                  </a:cxn>
                  <a:cxn ang="0">
                    <a:pos x="115" y="611"/>
                  </a:cxn>
                  <a:cxn ang="0">
                    <a:pos x="136" y="599"/>
                  </a:cxn>
                  <a:cxn ang="0">
                    <a:pos x="141" y="595"/>
                  </a:cxn>
                  <a:cxn ang="0">
                    <a:pos x="167" y="576"/>
                  </a:cxn>
                  <a:cxn ang="0">
                    <a:pos x="261" y="486"/>
                  </a:cxn>
                  <a:cxn ang="0">
                    <a:pos x="350" y="393"/>
                  </a:cxn>
                  <a:cxn ang="0">
                    <a:pos x="444" y="304"/>
                  </a:cxn>
                  <a:cxn ang="0">
                    <a:pos x="533" y="230"/>
                  </a:cxn>
                  <a:cxn ang="0">
                    <a:pos x="627" y="167"/>
                  </a:cxn>
                  <a:cxn ang="0">
                    <a:pos x="715" y="120"/>
                  </a:cxn>
                  <a:cxn ang="0">
                    <a:pos x="810" y="86"/>
                  </a:cxn>
                  <a:cxn ang="0">
                    <a:pos x="898" y="58"/>
                  </a:cxn>
                  <a:cxn ang="0">
                    <a:pos x="992" y="39"/>
                  </a:cxn>
                  <a:cxn ang="0">
                    <a:pos x="1081" y="27"/>
                  </a:cxn>
                  <a:cxn ang="0">
                    <a:pos x="1170" y="15"/>
                  </a:cxn>
                  <a:cxn ang="0">
                    <a:pos x="1263" y="8"/>
                  </a:cxn>
                  <a:cxn ang="0">
                    <a:pos x="1352" y="4"/>
                  </a:cxn>
                  <a:cxn ang="0">
                    <a:pos x="1979" y="2"/>
                  </a:cxn>
                  <a:cxn ang="0">
                    <a:pos x="1446" y="0"/>
                  </a:cxn>
                  <a:cxn ang="0">
                    <a:pos x="1446" y="0"/>
                  </a:cxn>
                  <a:cxn ang="0">
                    <a:pos x="1446" y="0"/>
                  </a:cxn>
                  <a:cxn ang="0">
                    <a:pos x="1446" y="0"/>
                  </a:cxn>
                  <a:cxn ang="0">
                    <a:pos x="1446" y="0"/>
                  </a:cxn>
                  <a:cxn ang="0">
                    <a:pos x="1446" y="0"/>
                  </a:cxn>
                  <a:cxn ang="0">
                    <a:pos x="1446" y="0"/>
                  </a:cxn>
                </a:cxnLst>
                <a:rect l="0" t="0" r="r" b="b"/>
                <a:pathLst>
                  <a:path w="1979" h="638">
                    <a:moveTo>
                      <a:pt x="0" y="638"/>
                    </a:moveTo>
                    <a:lnTo>
                      <a:pt x="0" y="638"/>
                    </a:lnTo>
                    <a:lnTo>
                      <a:pt x="0" y="638"/>
                    </a:lnTo>
                    <a:lnTo>
                      <a:pt x="0" y="638"/>
                    </a:lnTo>
                    <a:lnTo>
                      <a:pt x="0" y="638"/>
                    </a:lnTo>
                    <a:lnTo>
                      <a:pt x="0" y="638"/>
                    </a:lnTo>
                    <a:lnTo>
                      <a:pt x="0" y="638"/>
                    </a:lnTo>
                    <a:lnTo>
                      <a:pt x="0" y="638"/>
                    </a:lnTo>
                    <a:lnTo>
                      <a:pt x="0" y="638"/>
                    </a:lnTo>
                    <a:lnTo>
                      <a:pt x="5" y="638"/>
                    </a:lnTo>
                    <a:lnTo>
                      <a:pt x="5" y="638"/>
                    </a:lnTo>
                    <a:lnTo>
                      <a:pt x="5" y="638"/>
                    </a:lnTo>
                    <a:lnTo>
                      <a:pt x="5" y="638"/>
                    </a:lnTo>
                    <a:lnTo>
                      <a:pt x="5" y="638"/>
                    </a:lnTo>
                    <a:lnTo>
                      <a:pt x="5" y="638"/>
                    </a:lnTo>
                    <a:lnTo>
                      <a:pt x="5" y="638"/>
                    </a:lnTo>
                    <a:lnTo>
                      <a:pt x="5" y="638"/>
                    </a:lnTo>
                    <a:lnTo>
                      <a:pt x="5" y="638"/>
                    </a:lnTo>
                    <a:lnTo>
                      <a:pt x="5" y="638"/>
                    </a:lnTo>
                    <a:lnTo>
                      <a:pt x="5" y="638"/>
                    </a:lnTo>
                    <a:lnTo>
                      <a:pt x="10" y="638"/>
                    </a:lnTo>
                    <a:lnTo>
                      <a:pt x="10" y="638"/>
                    </a:lnTo>
                    <a:lnTo>
                      <a:pt x="10" y="638"/>
                    </a:lnTo>
                    <a:lnTo>
                      <a:pt x="10" y="638"/>
                    </a:lnTo>
                    <a:lnTo>
                      <a:pt x="10" y="638"/>
                    </a:lnTo>
                    <a:lnTo>
                      <a:pt x="10" y="638"/>
                    </a:lnTo>
                    <a:lnTo>
                      <a:pt x="10" y="638"/>
                    </a:lnTo>
                    <a:lnTo>
                      <a:pt x="10" y="638"/>
                    </a:lnTo>
                    <a:lnTo>
                      <a:pt x="10" y="638"/>
                    </a:lnTo>
                    <a:lnTo>
                      <a:pt x="10" y="638"/>
                    </a:lnTo>
                    <a:lnTo>
                      <a:pt x="15" y="638"/>
                    </a:lnTo>
                    <a:lnTo>
                      <a:pt x="15" y="638"/>
                    </a:lnTo>
                    <a:lnTo>
                      <a:pt x="15" y="638"/>
                    </a:lnTo>
                    <a:lnTo>
                      <a:pt x="15" y="638"/>
                    </a:lnTo>
                    <a:lnTo>
                      <a:pt x="15" y="638"/>
                    </a:lnTo>
                    <a:lnTo>
                      <a:pt x="15" y="638"/>
                    </a:lnTo>
                    <a:lnTo>
                      <a:pt x="15" y="638"/>
                    </a:lnTo>
                    <a:lnTo>
                      <a:pt x="15" y="638"/>
                    </a:lnTo>
                    <a:lnTo>
                      <a:pt x="21" y="638"/>
                    </a:lnTo>
                    <a:lnTo>
                      <a:pt x="21" y="638"/>
                    </a:lnTo>
                    <a:lnTo>
                      <a:pt x="21" y="638"/>
                    </a:lnTo>
                    <a:lnTo>
                      <a:pt x="21" y="638"/>
                    </a:lnTo>
                    <a:lnTo>
                      <a:pt x="21" y="638"/>
                    </a:lnTo>
                    <a:lnTo>
                      <a:pt x="21" y="638"/>
                    </a:lnTo>
                    <a:lnTo>
                      <a:pt x="21" y="638"/>
                    </a:lnTo>
                    <a:lnTo>
                      <a:pt x="21" y="638"/>
                    </a:lnTo>
                    <a:lnTo>
                      <a:pt x="27" y="638"/>
                    </a:lnTo>
                    <a:lnTo>
                      <a:pt x="27" y="638"/>
                    </a:lnTo>
                    <a:lnTo>
                      <a:pt x="27" y="638"/>
                    </a:lnTo>
                    <a:lnTo>
                      <a:pt x="27" y="638"/>
                    </a:lnTo>
                    <a:lnTo>
                      <a:pt x="27" y="638"/>
                    </a:lnTo>
                    <a:lnTo>
                      <a:pt x="32" y="638"/>
                    </a:lnTo>
                    <a:lnTo>
                      <a:pt x="32" y="638"/>
                    </a:lnTo>
                    <a:lnTo>
                      <a:pt x="32" y="638"/>
                    </a:lnTo>
                    <a:lnTo>
                      <a:pt x="32" y="638"/>
                    </a:lnTo>
                    <a:lnTo>
                      <a:pt x="32" y="638"/>
                    </a:lnTo>
                    <a:lnTo>
                      <a:pt x="32" y="638"/>
                    </a:lnTo>
                    <a:lnTo>
                      <a:pt x="32" y="638"/>
                    </a:lnTo>
                    <a:lnTo>
                      <a:pt x="37" y="638"/>
                    </a:lnTo>
                    <a:lnTo>
                      <a:pt x="37" y="638"/>
                    </a:lnTo>
                    <a:lnTo>
                      <a:pt x="37" y="638"/>
                    </a:lnTo>
                    <a:lnTo>
                      <a:pt x="37" y="638"/>
                    </a:lnTo>
                    <a:lnTo>
                      <a:pt x="37" y="638"/>
                    </a:lnTo>
                    <a:lnTo>
                      <a:pt x="42" y="638"/>
                    </a:lnTo>
                    <a:lnTo>
                      <a:pt x="42" y="638"/>
                    </a:lnTo>
                    <a:lnTo>
                      <a:pt x="42" y="638"/>
                    </a:lnTo>
                    <a:lnTo>
                      <a:pt x="42" y="638"/>
                    </a:lnTo>
                    <a:lnTo>
                      <a:pt x="42" y="638"/>
                    </a:lnTo>
                    <a:lnTo>
                      <a:pt x="47" y="634"/>
                    </a:lnTo>
                    <a:lnTo>
                      <a:pt x="47" y="634"/>
                    </a:lnTo>
                    <a:lnTo>
                      <a:pt x="47" y="634"/>
                    </a:lnTo>
                    <a:lnTo>
                      <a:pt x="47" y="634"/>
                    </a:lnTo>
                    <a:lnTo>
                      <a:pt x="52" y="634"/>
                    </a:lnTo>
                    <a:lnTo>
                      <a:pt x="57" y="634"/>
                    </a:lnTo>
                    <a:lnTo>
                      <a:pt x="57" y="634"/>
                    </a:lnTo>
                    <a:lnTo>
                      <a:pt x="57" y="634"/>
                    </a:lnTo>
                    <a:lnTo>
                      <a:pt x="57" y="634"/>
                    </a:lnTo>
                    <a:lnTo>
                      <a:pt x="57" y="634"/>
                    </a:lnTo>
                    <a:lnTo>
                      <a:pt x="63" y="634"/>
                    </a:lnTo>
                    <a:lnTo>
                      <a:pt x="63" y="634"/>
                    </a:lnTo>
                    <a:lnTo>
                      <a:pt x="63" y="634"/>
                    </a:lnTo>
                    <a:lnTo>
                      <a:pt x="63" y="634"/>
                    </a:lnTo>
                    <a:lnTo>
                      <a:pt x="68" y="630"/>
                    </a:lnTo>
                    <a:lnTo>
                      <a:pt x="68" y="630"/>
                    </a:lnTo>
                    <a:lnTo>
                      <a:pt x="78" y="630"/>
                    </a:lnTo>
                    <a:lnTo>
                      <a:pt x="78" y="630"/>
                    </a:lnTo>
                    <a:lnTo>
                      <a:pt x="78" y="630"/>
                    </a:lnTo>
                    <a:lnTo>
                      <a:pt x="78" y="630"/>
                    </a:lnTo>
                    <a:lnTo>
                      <a:pt x="78" y="626"/>
                    </a:lnTo>
                    <a:lnTo>
                      <a:pt x="83" y="626"/>
                    </a:lnTo>
                    <a:lnTo>
                      <a:pt x="94" y="623"/>
                    </a:lnTo>
                    <a:lnTo>
                      <a:pt x="94" y="623"/>
                    </a:lnTo>
                    <a:lnTo>
                      <a:pt x="94" y="623"/>
                    </a:lnTo>
                    <a:lnTo>
                      <a:pt x="94" y="623"/>
                    </a:lnTo>
                    <a:lnTo>
                      <a:pt x="94" y="623"/>
                    </a:lnTo>
                    <a:lnTo>
                      <a:pt x="99" y="619"/>
                    </a:lnTo>
                    <a:lnTo>
                      <a:pt x="110" y="615"/>
                    </a:lnTo>
                    <a:lnTo>
                      <a:pt x="110" y="615"/>
                    </a:lnTo>
                    <a:lnTo>
                      <a:pt x="110" y="615"/>
                    </a:lnTo>
                    <a:lnTo>
                      <a:pt x="110" y="615"/>
                    </a:lnTo>
                    <a:lnTo>
                      <a:pt x="110" y="615"/>
                    </a:lnTo>
                    <a:lnTo>
                      <a:pt x="115" y="611"/>
                    </a:lnTo>
                    <a:lnTo>
                      <a:pt x="125" y="607"/>
                    </a:lnTo>
                    <a:lnTo>
                      <a:pt x="136" y="599"/>
                    </a:lnTo>
                    <a:lnTo>
                      <a:pt x="136" y="599"/>
                    </a:lnTo>
                    <a:lnTo>
                      <a:pt x="141" y="599"/>
                    </a:lnTo>
                    <a:lnTo>
                      <a:pt x="141" y="595"/>
                    </a:lnTo>
                    <a:lnTo>
                      <a:pt x="141" y="595"/>
                    </a:lnTo>
                    <a:lnTo>
                      <a:pt x="147" y="591"/>
                    </a:lnTo>
                    <a:lnTo>
                      <a:pt x="152" y="587"/>
                    </a:lnTo>
                    <a:lnTo>
                      <a:pt x="167" y="576"/>
                    </a:lnTo>
                    <a:lnTo>
                      <a:pt x="198" y="549"/>
                    </a:lnTo>
                    <a:lnTo>
                      <a:pt x="230" y="517"/>
                    </a:lnTo>
                    <a:lnTo>
                      <a:pt x="261" y="486"/>
                    </a:lnTo>
                    <a:lnTo>
                      <a:pt x="292" y="455"/>
                    </a:lnTo>
                    <a:lnTo>
                      <a:pt x="318" y="428"/>
                    </a:lnTo>
                    <a:lnTo>
                      <a:pt x="350" y="393"/>
                    </a:lnTo>
                    <a:lnTo>
                      <a:pt x="381" y="366"/>
                    </a:lnTo>
                    <a:lnTo>
                      <a:pt x="413" y="334"/>
                    </a:lnTo>
                    <a:lnTo>
                      <a:pt x="444" y="304"/>
                    </a:lnTo>
                    <a:lnTo>
                      <a:pt x="470" y="280"/>
                    </a:lnTo>
                    <a:lnTo>
                      <a:pt x="507" y="253"/>
                    </a:lnTo>
                    <a:lnTo>
                      <a:pt x="533" y="230"/>
                    </a:lnTo>
                    <a:lnTo>
                      <a:pt x="564" y="206"/>
                    </a:lnTo>
                    <a:lnTo>
                      <a:pt x="595" y="187"/>
                    </a:lnTo>
                    <a:lnTo>
                      <a:pt x="627" y="167"/>
                    </a:lnTo>
                    <a:lnTo>
                      <a:pt x="658" y="152"/>
                    </a:lnTo>
                    <a:lnTo>
                      <a:pt x="689" y="136"/>
                    </a:lnTo>
                    <a:lnTo>
                      <a:pt x="715" y="120"/>
                    </a:lnTo>
                    <a:lnTo>
                      <a:pt x="747" y="109"/>
                    </a:lnTo>
                    <a:lnTo>
                      <a:pt x="778" y="97"/>
                    </a:lnTo>
                    <a:lnTo>
                      <a:pt x="810" y="86"/>
                    </a:lnTo>
                    <a:lnTo>
                      <a:pt x="840" y="77"/>
                    </a:lnTo>
                    <a:lnTo>
                      <a:pt x="867" y="66"/>
                    </a:lnTo>
                    <a:lnTo>
                      <a:pt x="898" y="58"/>
                    </a:lnTo>
                    <a:lnTo>
                      <a:pt x="930" y="54"/>
                    </a:lnTo>
                    <a:lnTo>
                      <a:pt x="961" y="47"/>
                    </a:lnTo>
                    <a:lnTo>
                      <a:pt x="992" y="39"/>
                    </a:lnTo>
                    <a:lnTo>
                      <a:pt x="1018" y="35"/>
                    </a:lnTo>
                    <a:lnTo>
                      <a:pt x="1050" y="31"/>
                    </a:lnTo>
                    <a:lnTo>
                      <a:pt x="1081" y="27"/>
                    </a:lnTo>
                    <a:lnTo>
                      <a:pt x="1112" y="23"/>
                    </a:lnTo>
                    <a:lnTo>
                      <a:pt x="1143" y="19"/>
                    </a:lnTo>
                    <a:lnTo>
                      <a:pt x="1170" y="15"/>
                    </a:lnTo>
                    <a:lnTo>
                      <a:pt x="1201" y="12"/>
                    </a:lnTo>
                    <a:lnTo>
                      <a:pt x="1232" y="12"/>
                    </a:lnTo>
                    <a:lnTo>
                      <a:pt x="1263" y="8"/>
                    </a:lnTo>
                    <a:lnTo>
                      <a:pt x="1295" y="8"/>
                    </a:lnTo>
                    <a:lnTo>
                      <a:pt x="1326" y="4"/>
                    </a:lnTo>
                    <a:lnTo>
                      <a:pt x="1352" y="4"/>
                    </a:lnTo>
                    <a:lnTo>
                      <a:pt x="1383" y="0"/>
                    </a:lnTo>
                    <a:lnTo>
                      <a:pt x="1415" y="0"/>
                    </a:lnTo>
                    <a:lnTo>
                      <a:pt x="1979" y="2"/>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path>
                </a:pathLst>
              </a:custGeom>
              <a:noFill/>
              <a:ln w="12700" cap="flat" cmpd="sng">
                <a:solidFill>
                  <a:srgbClr val="3F3D99"/>
                </a:solidFill>
                <a:prstDash val="solid"/>
                <a:round/>
                <a:headEnd/>
                <a:tailEnd/>
              </a:ln>
            </p:spPr>
            <p:txBody>
              <a:bodyPr/>
              <a:lstStyle/>
              <a:p>
                <a:endParaRPr lang="da-DK" sz="1500"/>
              </a:p>
            </p:txBody>
          </p:sp>
        </p:grpSp>
        <p:sp>
          <p:nvSpPr>
            <p:cNvPr id="40" name="Up Arrow 39">
              <a:extLst>
                <a:ext uri="{FF2B5EF4-FFF2-40B4-BE49-F238E27FC236}">
                  <a16:creationId xmlns:a16="http://schemas.microsoft.com/office/drawing/2014/main" id="{8F006669-8BFE-104F-9B62-5BA069142923}"/>
                </a:ext>
              </a:extLst>
            </p:cNvPr>
            <p:cNvSpPr/>
            <p:nvPr/>
          </p:nvSpPr>
          <p:spPr>
            <a:xfrm flipV="1">
              <a:off x="7698398" y="4217637"/>
              <a:ext cx="232948" cy="611079"/>
            </a:xfrm>
            <a:prstGeom prst="upArrow">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spTree>
    <p:extLst>
      <p:ext uri="{BB962C8B-B14F-4D97-AF65-F5344CB8AC3E}">
        <p14:creationId xmlns:p14="http://schemas.microsoft.com/office/powerpoint/2010/main" val="406374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3A6C5-6E41-E14F-97B6-41E24B135A26}"/>
              </a:ext>
            </a:extLst>
          </p:cNvPr>
          <p:cNvSpPr>
            <a:spLocks noGrp="1"/>
          </p:cNvSpPr>
          <p:nvPr>
            <p:ph type="title"/>
          </p:nvPr>
        </p:nvSpPr>
        <p:spPr/>
        <p:txBody>
          <a:bodyPr>
            <a:normAutofit/>
          </a:bodyPr>
          <a:lstStyle/>
          <a:p>
            <a:r>
              <a:rPr lang="en-US" sz="4400" b="1" dirty="0">
                <a:solidFill>
                  <a:srgbClr val="FF0000"/>
                </a:solidFill>
              </a:rPr>
              <a:t>Von Bertalanffy </a:t>
            </a:r>
            <a:r>
              <a:rPr lang="en-US" sz="4400" b="1" dirty="0"/>
              <a:t>vs </a:t>
            </a:r>
            <a:r>
              <a:rPr lang="en-US" sz="4400" b="1" dirty="0">
                <a:solidFill>
                  <a:schemeClr val="accent1"/>
                </a:solidFill>
              </a:rPr>
              <a:t>physiology</a:t>
            </a:r>
          </a:p>
        </p:txBody>
      </p:sp>
      <p:grpSp>
        <p:nvGrpSpPr>
          <p:cNvPr id="4" name="Group 3">
            <a:extLst>
              <a:ext uri="{FF2B5EF4-FFF2-40B4-BE49-F238E27FC236}">
                <a16:creationId xmlns:a16="http://schemas.microsoft.com/office/drawing/2014/main" id="{DADECB75-D02A-B646-B9DF-8D6756603D68}"/>
              </a:ext>
            </a:extLst>
          </p:cNvPr>
          <p:cNvGrpSpPr/>
          <p:nvPr/>
        </p:nvGrpSpPr>
        <p:grpSpPr>
          <a:xfrm>
            <a:off x="2785742" y="2505604"/>
            <a:ext cx="3216165" cy="1576551"/>
            <a:chOff x="1450428" y="294290"/>
            <a:chExt cx="3216165" cy="1576551"/>
          </a:xfrm>
        </p:grpSpPr>
        <p:cxnSp>
          <p:nvCxnSpPr>
            <p:cNvPr id="5" name="Straight Arrow Connector 4">
              <a:extLst>
                <a:ext uri="{FF2B5EF4-FFF2-40B4-BE49-F238E27FC236}">
                  <a16:creationId xmlns:a16="http://schemas.microsoft.com/office/drawing/2014/main" id="{5C31467A-CC08-5E4A-9378-0526BD99A3A9}"/>
                </a:ext>
              </a:extLst>
            </p:cNvPr>
            <p:cNvCxnSpPr/>
            <p:nvPr/>
          </p:nvCxnSpPr>
          <p:spPr>
            <a:xfrm>
              <a:off x="1450428" y="1870841"/>
              <a:ext cx="3216165" cy="0"/>
            </a:xfrm>
            <a:prstGeom prst="straightConnector1">
              <a:avLst/>
            </a:prstGeom>
            <a:ln w="254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14A06CB-5682-DD45-842A-168E6DD91CD9}"/>
                </a:ext>
              </a:extLst>
            </p:cNvPr>
            <p:cNvCxnSpPr>
              <a:cxnSpLocks/>
            </p:cNvCxnSpPr>
            <p:nvPr/>
          </p:nvCxnSpPr>
          <p:spPr>
            <a:xfrm flipV="1">
              <a:off x="1450428" y="294290"/>
              <a:ext cx="0" cy="1576551"/>
            </a:xfrm>
            <a:prstGeom prst="straightConnector1">
              <a:avLst/>
            </a:prstGeom>
            <a:ln w="254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2F3DBBBB-6808-C24B-B059-1F9B50C0D3DF}"/>
              </a:ext>
            </a:extLst>
          </p:cNvPr>
          <p:cNvCxnSpPr/>
          <p:nvPr/>
        </p:nvCxnSpPr>
        <p:spPr>
          <a:xfrm>
            <a:off x="2786045" y="2831172"/>
            <a:ext cx="3213588"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EAFC4E2A-FE63-8A46-B86C-0B9F20EAA149}"/>
              </a:ext>
            </a:extLst>
          </p:cNvPr>
          <p:cNvSpPr/>
          <p:nvPr/>
        </p:nvSpPr>
        <p:spPr>
          <a:xfrm>
            <a:off x="2794837" y="2857500"/>
            <a:ext cx="3204796" cy="1222179"/>
          </a:xfrm>
          <a:custGeom>
            <a:avLst/>
            <a:gdLst>
              <a:gd name="connsiteX0" fmla="*/ 0 w 3204796"/>
              <a:gd name="connsiteY0" fmla="*/ 1222179 h 1222179"/>
              <a:gd name="connsiteX1" fmla="*/ 949569 w 3204796"/>
              <a:gd name="connsiteY1" fmla="*/ 479229 h 1222179"/>
              <a:gd name="connsiteX2" fmla="*/ 2101362 w 3204796"/>
              <a:gd name="connsiteY2" fmla="*/ 79179 h 1222179"/>
              <a:gd name="connsiteX3" fmla="*/ 3204796 w 3204796"/>
              <a:gd name="connsiteY3" fmla="*/ 49 h 1222179"/>
            </a:gdLst>
            <a:ahLst/>
            <a:cxnLst>
              <a:cxn ang="0">
                <a:pos x="connsiteX0" y="connsiteY0"/>
              </a:cxn>
              <a:cxn ang="0">
                <a:pos x="connsiteX1" y="connsiteY1"/>
              </a:cxn>
              <a:cxn ang="0">
                <a:pos x="connsiteX2" y="connsiteY2"/>
              </a:cxn>
              <a:cxn ang="0">
                <a:pos x="connsiteX3" y="connsiteY3"/>
              </a:cxn>
            </a:cxnLst>
            <a:rect l="l" t="t" r="r" b="b"/>
            <a:pathLst>
              <a:path w="3204796" h="1222179">
                <a:moveTo>
                  <a:pt x="0" y="1222179"/>
                </a:moveTo>
                <a:cubicBezTo>
                  <a:pt x="299671" y="945954"/>
                  <a:pt x="599342" y="669729"/>
                  <a:pt x="949569" y="479229"/>
                </a:cubicBezTo>
                <a:cubicBezTo>
                  <a:pt x="1299796" y="288729"/>
                  <a:pt x="1725491" y="159042"/>
                  <a:pt x="2101362" y="79179"/>
                </a:cubicBezTo>
                <a:cubicBezTo>
                  <a:pt x="2477233" y="-684"/>
                  <a:pt x="2841014" y="-318"/>
                  <a:pt x="3204796" y="49"/>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D17D63B-29F4-384A-B93A-2D4891AA7073}"/>
              </a:ext>
            </a:extLst>
          </p:cNvPr>
          <p:cNvSpPr txBox="1"/>
          <p:nvPr/>
        </p:nvSpPr>
        <p:spPr>
          <a:xfrm>
            <a:off x="5558837" y="4079629"/>
            <a:ext cx="383438" cy="246221"/>
          </a:xfrm>
          <a:prstGeom prst="rect">
            <a:avLst/>
          </a:prstGeom>
          <a:noFill/>
        </p:spPr>
        <p:txBody>
          <a:bodyPr wrap="none" rtlCol="0">
            <a:spAutoFit/>
          </a:bodyPr>
          <a:lstStyle/>
          <a:p>
            <a:r>
              <a:rPr lang="en-US" sz="1000" dirty="0"/>
              <a:t>Age</a:t>
            </a:r>
          </a:p>
        </p:txBody>
      </p:sp>
      <p:sp>
        <p:nvSpPr>
          <p:cNvPr id="11" name="TextBox 10">
            <a:extLst>
              <a:ext uri="{FF2B5EF4-FFF2-40B4-BE49-F238E27FC236}">
                <a16:creationId xmlns:a16="http://schemas.microsoft.com/office/drawing/2014/main" id="{6188995C-33C4-E04E-97C6-A12A4939159F}"/>
              </a:ext>
            </a:extLst>
          </p:cNvPr>
          <p:cNvSpPr txBox="1"/>
          <p:nvPr/>
        </p:nvSpPr>
        <p:spPr>
          <a:xfrm>
            <a:off x="2799233" y="2437679"/>
            <a:ext cx="562975" cy="246221"/>
          </a:xfrm>
          <a:prstGeom prst="rect">
            <a:avLst/>
          </a:prstGeom>
          <a:noFill/>
        </p:spPr>
        <p:txBody>
          <a:bodyPr wrap="none" rtlCol="0">
            <a:spAutoFit/>
          </a:bodyPr>
          <a:lstStyle/>
          <a:p>
            <a:r>
              <a:rPr lang="en-US" sz="1000" dirty="0"/>
              <a:t>Weight</a:t>
            </a:r>
          </a:p>
        </p:txBody>
      </p:sp>
      <p:sp>
        <p:nvSpPr>
          <p:cNvPr id="12" name="TextBox 11">
            <a:extLst>
              <a:ext uri="{FF2B5EF4-FFF2-40B4-BE49-F238E27FC236}">
                <a16:creationId xmlns:a16="http://schemas.microsoft.com/office/drawing/2014/main" id="{58EE6602-3710-8F43-BA0A-5954ECF3E022}"/>
              </a:ext>
            </a:extLst>
          </p:cNvPr>
          <p:cNvSpPr txBox="1"/>
          <p:nvPr/>
        </p:nvSpPr>
        <p:spPr>
          <a:xfrm>
            <a:off x="2202865" y="2700205"/>
            <a:ext cx="569387" cy="246221"/>
          </a:xfrm>
          <a:prstGeom prst="rect">
            <a:avLst/>
          </a:prstGeom>
          <a:noFill/>
        </p:spPr>
        <p:txBody>
          <a:bodyPr wrap="none" rtlCol="0">
            <a:spAutoFit/>
          </a:bodyPr>
          <a:lstStyle/>
          <a:p>
            <a:r>
              <a:rPr lang="en-US" sz="1000" dirty="0" err="1">
                <a:solidFill>
                  <a:schemeClr val="accent1">
                    <a:lumMod val="75000"/>
                  </a:schemeClr>
                </a:solidFill>
                <a:latin typeface="Courier" pitchFamily="2" charset="0"/>
              </a:rPr>
              <a:t>w_inf</a:t>
            </a:r>
            <a:endParaRPr lang="en-US" sz="1000" dirty="0">
              <a:solidFill>
                <a:schemeClr val="accent1">
                  <a:lumMod val="75000"/>
                </a:schemeClr>
              </a:solidFill>
              <a:latin typeface="Courier" pitchFamily="2" charset="0"/>
            </a:endParaRPr>
          </a:p>
        </p:txBody>
      </p:sp>
      <p:sp>
        <p:nvSpPr>
          <p:cNvPr id="13" name="TextBox 12">
            <a:extLst>
              <a:ext uri="{FF2B5EF4-FFF2-40B4-BE49-F238E27FC236}">
                <a16:creationId xmlns:a16="http://schemas.microsoft.com/office/drawing/2014/main" id="{31815B1F-A9EE-9B41-A42B-03D6A45973F0}"/>
              </a:ext>
            </a:extLst>
          </p:cNvPr>
          <p:cNvSpPr txBox="1"/>
          <p:nvPr/>
        </p:nvSpPr>
        <p:spPr>
          <a:xfrm>
            <a:off x="1754826" y="3545772"/>
            <a:ext cx="1044407" cy="246221"/>
          </a:xfrm>
          <a:prstGeom prst="rect">
            <a:avLst/>
          </a:prstGeom>
          <a:noFill/>
        </p:spPr>
        <p:txBody>
          <a:bodyPr wrap="square" rtlCol="0">
            <a:spAutoFit/>
          </a:bodyPr>
          <a:lstStyle/>
          <a:p>
            <a:pPr algn="r"/>
            <a:r>
              <a:rPr lang="en-US" sz="1000" dirty="0" err="1">
                <a:solidFill>
                  <a:schemeClr val="accent1">
                    <a:lumMod val="75000"/>
                  </a:schemeClr>
                </a:solidFill>
                <a:latin typeface="Courier" pitchFamily="2" charset="0"/>
              </a:rPr>
              <a:t>w_mat</a:t>
            </a:r>
            <a:endParaRPr lang="en-US" sz="1000" dirty="0">
              <a:solidFill>
                <a:schemeClr val="accent1">
                  <a:lumMod val="75000"/>
                </a:schemeClr>
              </a:solidFill>
              <a:latin typeface="Courier" pitchFamily="2" charset="0"/>
            </a:endParaRPr>
          </a:p>
        </p:txBody>
      </p:sp>
      <p:cxnSp>
        <p:nvCxnSpPr>
          <p:cNvPr id="14" name="Straight Connector 13">
            <a:extLst>
              <a:ext uri="{FF2B5EF4-FFF2-40B4-BE49-F238E27FC236}">
                <a16:creationId xmlns:a16="http://schemas.microsoft.com/office/drawing/2014/main" id="{B4A3E788-3926-0D46-A8AA-F0BFB9BFCD60}"/>
              </a:ext>
            </a:extLst>
          </p:cNvPr>
          <p:cNvCxnSpPr>
            <a:cxnSpLocks/>
          </p:cNvCxnSpPr>
          <p:nvPr/>
        </p:nvCxnSpPr>
        <p:spPr>
          <a:xfrm>
            <a:off x="2801522" y="3668883"/>
            <a:ext cx="567371"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FE3384F-B34C-E54D-A29F-8B355B5EE033}"/>
              </a:ext>
            </a:extLst>
          </p:cNvPr>
          <p:cNvCxnSpPr>
            <a:cxnSpLocks/>
          </p:cNvCxnSpPr>
          <p:nvPr/>
        </p:nvCxnSpPr>
        <p:spPr>
          <a:xfrm>
            <a:off x="3585164" y="3545772"/>
            <a:ext cx="13832" cy="534384"/>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712AE2E-5260-EB42-A87D-C1498F649829}"/>
              </a:ext>
            </a:extLst>
          </p:cNvPr>
          <p:cNvSpPr txBox="1"/>
          <p:nvPr/>
        </p:nvSpPr>
        <p:spPr>
          <a:xfrm>
            <a:off x="3207434" y="4081394"/>
            <a:ext cx="646331" cy="246221"/>
          </a:xfrm>
          <a:prstGeom prst="rect">
            <a:avLst/>
          </a:prstGeom>
          <a:noFill/>
        </p:spPr>
        <p:txBody>
          <a:bodyPr wrap="none" rtlCol="0">
            <a:spAutoFit/>
          </a:bodyPr>
          <a:lstStyle/>
          <a:p>
            <a:r>
              <a:rPr lang="en-US" sz="1000" dirty="0">
                <a:latin typeface="Courier" pitchFamily="2" charset="0"/>
              </a:rPr>
              <a:t>1/</a:t>
            </a:r>
            <a:r>
              <a:rPr lang="en-US" sz="1000" dirty="0" err="1">
                <a:solidFill>
                  <a:srgbClr val="FF0000"/>
                </a:solidFill>
                <a:latin typeface="Courier" pitchFamily="2" charset="0"/>
              </a:rPr>
              <a:t>k_vb</a:t>
            </a:r>
            <a:endParaRPr lang="en-US" sz="1000" dirty="0">
              <a:solidFill>
                <a:srgbClr val="FF0000"/>
              </a:solidFill>
              <a:latin typeface="Courier" pitchFamily="2" charset="0"/>
            </a:endParaRPr>
          </a:p>
        </p:txBody>
      </p:sp>
      <p:sp>
        <p:nvSpPr>
          <p:cNvPr id="17" name="TextBox 16">
            <a:extLst>
              <a:ext uri="{FF2B5EF4-FFF2-40B4-BE49-F238E27FC236}">
                <a16:creationId xmlns:a16="http://schemas.microsoft.com/office/drawing/2014/main" id="{8EBF0344-3E78-6F4C-B7D2-7224A383254C}"/>
              </a:ext>
            </a:extLst>
          </p:cNvPr>
          <p:cNvSpPr txBox="1"/>
          <p:nvPr/>
        </p:nvSpPr>
        <p:spPr>
          <a:xfrm>
            <a:off x="4156348" y="2484455"/>
            <a:ext cx="620683" cy="246221"/>
          </a:xfrm>
          <a:prstGeom prst="rect">
            <a:avLst/>
          </a:prstGeom>
          <a:noFill/>
        </p:spPr>
        <p:txBody>
          <a:bodyPr wrap="none" rtlCol="0">
            <a:spAutoFit/>
          </a:bodyPr>
          <a:lstStyle/>
          <a:p>
            <a:r>
              <a:rPr lang="en-US" sz="1000" dirty="0">
                <a:solidFill>
                  <a:schemeClr val="accent1">
                    <a:lumMod val="75000"/>
                  </a:schemeClr>
                </a:solidFill>
                <a:latin typeface="Courier" pitchFamily="2" charset="0"/>
              </a:rPr>
              <a:t>A*w</a:t>
            </a:r>
            <a:r>
              <a:rPr lang="en-US" sz="1000" baseline="30000" dirty="0">
                <a:solidFill>
                  <a:schemeClr val="accent1">
                    <a:lumMod val="75000"/>
                  </a:schemeClr>
                </a:solidFill>
                <a:latin typeface="Courier" pitchFamily="2" charset="0"/>
              </a:rPr>
              <a:t>0.75</a:t>
            </a:r>
          </a:p>
        </p:txBody>
      </p:sp>
      <p:sp>
        <p:nvSpPr>
          <p:cNvPr id="18" name="TextBox 17">
            <a:extLst>
              <a:ext uri="{FF2B5EF4-FFF2-40B4-BE49-F238E27FC236}">
                <a16:creationId xmlns:a16="http://schemas.microsoft.com/office/drawing/2014/main" id="{95E7D4A3-E2D7-0E46-A17B-E74BA817628A}"/>
              </a:ext>
            </a:extLst>
          </p:cNvPr>
          <p:cNvSpPr txBox="1"/>
          <p:nvPr/>
        </p:nvSpPr>
        <p:spPr>
          <a:xfrm>
            <a:off x="5966927" y="2673535"/>
            <a:ext cx="1282980" cy="369332"/>
          </a:xfrm>
          <a:prstGeom prst="rect">
            <a:avLst/>
          </a:prstGeom>
          <a:noFill/>
        </p:spPr>
        <p:txBody>
          <a:bodyPr wrap="none" rtlCol="0">
            <a:spAutoFit/>
          </a:bodyPr>
          <a:lstStyle/>
          <a:p>
            <a:r>
              <a:rPr lang="en-US" dirty="0">
                <a:solidFill>
                  <a:srgbClr val="FF0000"/>
                </a:solidFill>
              </a:rPr>
              <a:t>0.01*Linf^3</a:t>
            </a:r>
          </a:p>
        </p:txBody>
      </p:sp>
      <p:sp>
        <p:nvSpPr>
          <p:cNvPr id="19" name="Freeform 18">
            <a:extLst>
              <a:ext uri="{FF2B5EF4-FFF2-40B4-BE49-F238E27FC236}">
                <a16:creationId xmlns:a16="http://schemas.microsoft.com/office/drawing/2014/main" id="{B14F0FE1-927E-0247-BFA5-79DEFC745655}"/>
              </a:ext>
            </a:extLst>
          </p:cNvPr>
          <p:cNvSpPr/>
          <p:nvPr/>
        </p:nvSpPr>
        <p:spPr>
          <a:xfrm>
            <a:off x="2827176" y="2850502"/>
            <a:ext cx="3139751" cy="1226976"/>
          </a:xfrm>
          <a:custGeom>
            <a:avLst/>
            <a:gdLst>
              <a:gd name="connsiteX0" fmla="*/ 0 w 3139751"/>
              <a:gd name="connsiteY0" fmla="*/ 1226976 h 1226976"/>
              <a:gd name="connsiteX1" fmla="*/ 527179 w 3139751"/>
              <a:gd name="connsiteY1" fmla="*/ 783771 h 1226976"/>
              <a:gd name="connsiteX2" fmla="*/ 1119673 w 3139751"/>
              <a:gd name="connsiteY2" fmla="*/ 326571 h 1226976"/>
              <a:gd name="connsiteX3" fmla="*/ 1800808 w 3139751"/>
              <a:gd name="connsiteY3" fmla="*/ 88641 h 1226976"/>
              <a:gd name="connsiteX4" fmla="*/ 3139751 w 3139751"/>
              <a:gd name="connsiteY4" fmla="*/ 0 h 1226976"/>
              <a:gd name="connsiteX0" fmla="*/ 0 w 3139751"/>
              <a:gd name="connsiteY0" fmla="*/ 1226976 h 1226976"/>
              <a:gd name="connsiteX1" fmla="*/ 489079 w 3139751"/>
              <a:gd name="connsiteY1" fmla="*/ 859971 h 1226976"/>
              <a:gd name="connsiteX2" fmla="*/ 1119673 w 3139751"/>
              <a:gd name="connsiteY2" fmla="*/ 326571 h 1226976"/>
              <a:gd name="connsiteX3" fmla="*/ 1800808 w 3139751"/>
              <a:gd name="connsiteY3" fmla="*/ 88641 h 1226976"/>
              <a:gd name="connsiteX4" fmla="*/ 3139751 w 3139751"/>
              <a:gd name="connsiteY4" fmla="*/ 0 h 1226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9751" h="1226976">
                <a:moveTo>
                  <a:pt x="0" y="1226976"/>
                </a:moveTo>
                <a:cubicBezTo>
                  <a:pt x="170283" y="1080407"/>
                  <a:pt x="302467" y="1010038"/>
                  <a:pt x="489079" y="859971"/>
                </a:cubicBezTo>
                <a:cubicBezTo>
                  <a:pt x="675691" y="709903"/>
                  <a:pt x="901052" y="455126"/>
                  <a:pt x="1119673" y="326571"/>
                </a:cubicBezTo>
                <a:cubicBezTo>
                  <a:pt x="1338295" y="198016"/>
                  <a:pt x="1464129" y="143069"/>
                  <a:pt x="1800808" y="88641"/>
                </a:cubicBezTo>
                <a:cubicBezTo>
                  <a:pt x="2137487" y="34213"/>
                  <a:pt x="2638619" y="17106"/>
                  <a:pt x="3139751" y="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264B452B-D280-2C4C-A0A5-CC7E99509A0E}"/>
              </a:ext>
            </a:extLst>
          </p:cNvPr>
          <p:cNvSpPr/>
          <p:nvPr/>
        </p:nvSpPr>
        <p:spPr>
          <a:xfrm>
            <a:off x="2832100" y="2241550"/>
            <a:ext cx="1397000" cy="1822450"/>
          </a:xfrm>
          <a:custGeom>
            <a:avLst/>
            <a:gdLst>
              <a:gd name="connsiteX0" fmla="*/ 0 w 1397000"/>
              <a:gd name="connsiteY0" fmla="*/ 1822450 h 1822450"/>
              <a:gd name="connsiteX1" fmla="*/ 533400 w 1397000"/>
              <a:gd name="connsiteY1" fmla="*/ 1409700 h 1822450"/>
              <a:gd name="connsiteX2" fmla="*/ 1009650 w 1397000"/>
              <a:gd name="connsiteY2" fmla="*/ 806450 h 1822450"/>
              <a:gd name="connsiteX3" fmla="*/ 1397000 w 1397000"/>
              <a:gd name="connsiteY3" fmla="*/ 0 h 1822450"/>
            </a:gdLst>
            <a:ahLst/>
            <a:cxnLst>
              <a:cxn ang="0">
                <a:pos x="connsiteX0" y="connsiteY0"/>
              </a:cxn>
              <a:cxn ang="0">
                <a:pos x="connsiteX1" y="connsiteY1"/>
              </a:cxn>
              <a:cxn ang="0">
                <a:pos x="connsiteX2" y="connsiteY2"/>
              </a:cxn>
              <a:cxn ang="0">
                <a:pos x="connsiteX3" y="connsiteY3"/>
              </a:cxn>
            </a:cxnLst>
            <a:rect l="l" t="t" r="r" b="b"/>
            <a:pathLst>
              <a:path w="1397000" h="1822450">
                <a:moveTo>
                  <a:pt x="0" y="1822450"/>
                </a:moveTo>
                <a:cubicBezTo>
                  <a:pt x="182562" y="1700741"/>
                  <a:pt x="365125" y="1579033"/>
                  <a:pt x="533400" y="1409700"/>
                </a:cubicBezTo>
                <a:cubicBezTo>
                  <a:pt x="701675" y="1240367"/>
                  <a:pt x="865717" y="1041400"/>
                  <a:pt x="1009650" y="806450"/>
                </a:cubicBezTo>
                <a:cubicBezTo>
                  <a:pt x="1153583" y="571500"/>
                  <a:pt x="1275291" y="285750"/>
                  <a:pt x="1397000" y="0"/>
                </a:cubicBezTo>
              </a:path>
            </a:pathLst>
          </a:cu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3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 Box 3"/>
          <p:cNvSpPr txBox="1">
            <a:spLocks noChangeArrowheads="1"/>
          </p:cNvSpPr>
          <p:nvPr/>
        </p:nvSpPr>
        <p:spPr bwMode="auto">
          <a:xfrm>
            <a:off x="5597247" y="4603743"/>
            <a:ext cx="142862" cy="400110"/>
          </a:xfrm>
          <a:prstGeom prst="rect">
            <a:avLst/>
          </a:prstGeom>
          <a:noFill/>
          <a:ln w="9525">
            <a:noFill/>
            <a:miter lim="800000"/>
            <a:headEnd/>
            <a:tailEnd/>
          </a:ln>
        </p:spPr>
        <p:txBody>
          <a:bodyPr wrap="square">
            <a:spAutoFit/>
          </a:bodyPr>
          <a:lstStyle/>
          <a:p>
            <a:endParaRPr lang="da-DK" sz="2000">
              <a:latin typeface="Calibri" pitchFamily="34" charset="0"/>
            </a:endParaRPr>
          </a:p>
        </p:txBody>
      </p:sp>
      <p:grpSp>
        <p:nvGrpSpPr>
          <p:cNvPr id="6" name="Group 15"/>
          <p:cNvGrpSpPr>
            <a:grpSpLocks/>
          </p:cNvGrpSpPr>
          <p:nvPr/>
        </p:nvGrpSpPr>
        <p:grpSpPr bwMode="auto">
          <a:xfrm>
            <a:off x="4095747" y="3214690"/>
            <a:ext cx="768497" cy="319818"/>
            <a:chOff x="3273" y="3846"/>
            <a:chExt cx="669" cy="270"/>
          </a:xfrm>
        </p:grpSpPr>
        <p:sp>
          <p:nvSpPr>
            <p:cNvPr id="1068" name="Freeform 16"/>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solidFill>
              <a:srgbClr val="FF0000"/>
            </a:solidFill>
            <a:ln w="9525">
              <a:solidFill>
                <a:srgbClr val="000000"/>
              </a:solidFill>
              <a:round/>
              <a:headEnd/>
              <a:tailEnd/>
            </a:ln>
          </p:spPr>
          <p:txBody>
            <a:bodyPr/>
            <a:lstStyle/>
            <a:p>
              <a:endParaRPr lang="da-DK" sz="1500">
                <a:latin typeface="Calibri" pitchFamily="34" charset="0"/>
              </a:endParaRPr>
            </a:p>
          </p:txBody>
        </p:sp>
        <p:sp>
          <p:nvSpPr>
            <p:cNvPr id="1069" name="Freeform 17"/>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solidFill>
              <a:srgbClr val="FF0000"/>
            </a:solidFill>
            <a:ln w="9525">
              <a:solidFill>
                <a:srgbClr val="000000"/>
              </a:solidFill>
              <a:round/>
              <a:headEnd/>
              <a:tailEnd/>
            </a:ln>
          </p:spPr>
          <p:txBody>
            <a:bodyPr/>
            <a:lstStyle/>
            <a:p>
              <a:endParaRPr lang="da-DK" sz="1500">
                <a:latin typeface="Calibri" pitchFamily="34" charset="0"/>
              </a:endParaRPr>
            </a:p>
          </p:txBody>
        </p:sp>
      </p:grpSp>
      <p:sp>
        <p:nvSpPr>
          <p:cNvPr id="1040" name="Line 39"/>
          <p:cNvSpPr>
            <a:spLocks noChangeShapeType="1"/>
          </p:cNvSpPr>
          <p:nvPr/>
        </p:nvSpPr>
        <p:spPr bwMode="auto">
          <a:xfrm flipH="1" flipV="1">
            <a:off x="2168247" y="1361274"/>
            <a:ext cx="3486" cy="2756366"/>
          </a:xfrm>
          <a:prstGeom prst="line">
            <a:avLst/>
          </a:prstGeom>
          <a:noFill/>
          <a:ln w="38100" cmpd="sng">
            <a:solidFill>
              <a:srgbClr val="737373"/>
            </a:solidFill>
            <a:round/>
            <a:headEnd/>
            <a:tailEnd type="triangle" w="med" len="med"/>
          </a:ln>
        </p:spPr>
        <p:txBody>
          <a:bodyPr/>
          <a:lstStyle/>
          <a:p>
            <a:endParaRPr lang="en-GB" sz="1500"/>
          </a:p>
        </p:txBody>
      </p:sp>
      <p:grpSp>
        <p:nvGrpSpPr>
          <p:cNvPr id="22" name="Group 21"/>
          <p:cNvGrpSpPr/>
          <p:nvPr/>
        </p:nvGrpSpPr>
        <p:grpSpPr>
          <a:xfrm>
            <a:off x="2726518" y="1409237"/>
            <a:ext cx="2286025" cy="2701605"/>
            <a:chOff x="2357422" y="1691083"/>
            <a:chExt cx="2743230" cy="3241926"/>
          </a:xfrm>
        </p:grpSpPr>
        <p:grpSp>
          <p:nvGrpSpPr>
            <p:cNvPr id="2" name="Group 86"/>
            <p:cNvGrpSpPr>
              <a:grpSpLocks/>
            </p:cNvGrpSpPr>
            <p:nvPr/>
          </p:nvGrpSpPr>
          <p:grpSpPr bwMode="auto">
            <a:xfrm>
              <a:off x="2357422" y="2214554"/>
              <a:ext cx="922196" cy="2718455"/>
              <a:chOff x="2311400" y="1765300"/>
              <a:chExt cx="990600" cy="3238500"/>
            </a:xfrm>
          </p:grpSpPr>
          <p:sp>
            <p:nvSpPr>
              <p:cNvPr id="80" name="Right Triangle 79"/>
              <p:cNvSpPr/>
              <p:nvPr/>
            </p:nvSpPr>
            <p:spPr>
              <a:xfrm>
                <a:off x="2311400" y="1765300"/>
                <a:ext cx="965200" cy="52070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sp>
            <p:nvSpPr>
              <p:cNvPr id="81" name="Rectangle 80"/>
              <p:cNvSpPr/>
              <p:nvPr/>
            </p:nvSpPr>
            <p:spPr>
              <a:xfrm>
                <a:off x="2311400" y="2286000"/>
                <a:ext cx="990600" cy="2717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grpSp>
        <p:sp>
          <p:nvSpPr>
            <p:cNvPr id="1033" name="AutoShape 21"/>
            <p:cNvSpPr>
              <a:spLocks noChangeArrowheads="1"/>
            </p:cNvSpPr>
            <p:nvPr/>
          </p:nvSpPr>
          <p:spPr bwMode="auto">
            <a:xfrm rot="1882380">
              <a:off x="2899317" y="2019411"/>
              <a:ext cx="1844391" cy="511709"/>
            </a:xfrm>
            <a:prstGeom prst="curvedDownArrow">
              <a:avLst>
                <a:gd name="adj1" fmla="val 18071"/>
                <a:gd name="adj2" fmla="val 43950"/>
                <a:gd name="adj3" fmla="val 41926"/>
              </a:avLst>
            </a:prstGeom>
            <a:solidFill>
              <a:schemeClr val="tx1"/>
            </a:solidFill>
            <a:ln w="9525">
              <a:noFill/>
              <a:miter lim="800000"/>
              <a:headEnd/>
              <a:tailEnd/>
            </a:ln>
          </p:spPr>
          <p:txBody>
            <a:bodyPr wrap="none" anchor="ctr"/>
            <a:lstStyle/>
            <a:p>
              <a:endParaRPr lang="da-DK" sz="1500">
                <a:latin typeface="Calibri" pitchFamily="34" charset="0"/>
              </a:endParaRPr>
            </a:p>
          </p:txBody>
        </p:sp>
        <p:sp>
          <p:nvSpPr>
            <p:cNvPr id="1034" name="Text Box 22"/>
            <p:cNvSpPr txBox="1">
              <a:spLocks noChangeArrowheads="1"/>
            </p:cNvSpPr>
            <p:nvPr/>
          </p:nvSpPr>
          <p:spPr bwMode="auto">
            <a:xfrm rot="1817096">
              <a:off x="3812354" y="1691083"/>
              <a:ext cx="1177312" cy="480132"/>
            </a:xfrm>
            <a:prstGeom prst="rect">
              <a:avLst/>
            </a:prstGeom>
            <a:noFill/>
            <a:ln w="9525">
              <a:noFill/>
              <a:miter lim="800000"/>
              <a:headEnd/>
              <a:tailEnd/>
            </a:ln>
          </p:spPr>
          <p:txBody>
            <a:bodyPr wrap="square">
              <a:spAutoFit/>
            </a:bodyPr>
            <a:lstStyle/>
            <a:p>
              <a:r>
                <a:rPr lang="da-DK" sz="2000" dirty="0">
                  <a:latin typeface="Calibri" pitchFamily="34" charset="0"/>
                </a:rPr>
                <a:t>Food</a:t>
              </a:r>
            </a:p>
          </p:txBody>
        </p:sp>
        <p:grpSp>
          <p:nvGrpSpPr>
            <p:cNvPr id="7" name="Group 23"/>
            <p:cNvGrpSpPr>
              <a:grpSpLocks/>
            </p:cNvGrpSpPr>
            <p:nvPr/>
          </p:nvGrpSpPr>
          <p:grpSpPr bwMode="auto">
            <a:xfrm>
              <a:off x="2449497" y="3005129"/>
              <a:ext cx="354691" cy="127927"/>
              <a:chOff x="3273" y="3846"/>
              <a:chExt cx="669" cy="270"/>
            </a:xfrm>
            <a:solidFill>
              <a:srgbClr val="00B050"/>
            </a:solidFill>
          </p:grpSpPr>
          <p:sp>
            <p:nvSpPr>
              <p:cNvPr id="1066" name="Freeform 24"/>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67" name="Freeform 25"/>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grpSp>
          <p:nvGrpSpPr>
            <p:cNvPr id="8" name="Group 26"/>
            <p:cNvGrpSpPr>
              <a:grpSpLocks/>
            </p:cNvGrpSpPr>
            <p:nvPr/>
          </p:nvGrpSpPr>
          <p:grpSpPr bwMode="auto">
            <a:xfrm>
              <a:off x="2830497" y="3614729"/>
              <a:ext cx="354691" cy="127927"/>
              <a:chOff x="3273" y="3846"/>
              <a:chExt cx="669" cy="270"/>
            </a:xfrm>
            <a:solidFill>
              <a:srgbClr val="00B050"/>
            </a:solidFill>
          </p:grpSpPr>
          <p:sp>
            <p:nvSpPr>
              <p:cNvPr id="1064" name="Freeform 27"/>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65" name="Freeform 28"/>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grpSp>
          <p:nvGrpSpPr>
            <p:cNvPr id="9" name="Group 29"/>
            <p:cNvGrpSpPr>
              <a:grpSpLocks/>
            </p:cNvGrpSpPr>
            <p:nvPr/>
          </p:nvGrpSpPr>
          <p:grpSpPr bwMode="auto">
            <a:xfrm>
              <a:off x="2525697" y="3995729"/>
              <a:ext cx="354691" cy="127927"/>
              <a:chOff x="3273" y="3846"/>
              <a:chExt cx="669" cy="270"/>
            </a:xfrm>
            <a:solidFill>
              <a:srgbClr val="00B050"/>
            </a:solidFill>
          </p:grpSpPr>
          <p:sp>
            <p:nvSpPr>
              <p:cNvPr id="1062" name="Freeform 30"/>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63" name="Freeform 31"/>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grpSp>
          <p:nvGrpSpPr>
            <p:cNvPr id="10" name="Group 32"/>
            <p:cNvGrpSpPr>
              <a:grpSpLocks/>
            </p:cNvGrpSpPr>
            <p:nvPr/>
          </p:nvGrpSpPr>
          <p:grpSpPr bwMode="auto">
            <a:xfrm>
              <a:off x="2830497" y="4452929"/>
              <a:ext cx="354691" cy="127927"/>
              <a:chOff x="3273" y="3846"/>
              <a:chExt cx="669" cy="270"/>
            </a:xfrm>
            <a:solidFill>
              <a:srgbClr val="00B050"/>
            </a:solidFill>
          </p:grpSpPr>
          <p:sp>
            <p:nvSpPr>
              <p:cNvPr id="1060" name="Freeform 33"/>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61" name="Freeform 34"/>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grpSp>
          <p:nvGrpSpPr>
            <p:cNvPr id="11" name="Group 35"/>
            <p:cNvGrpSpPr>
              <a:grpSpLocks/>
            </p:cNvGrpSpPr>
            <p:nvPr/>
          </p:nvGrpSpPr>
          <p:grpSpPr bwMode="auto">
            <a:xfrm>
              <a:off x="2878122" y="2728904"/>
              <a:ext cx="354691" cy="127927"/>
              <a:chOff x="3273" y="3846"/>
              <a:chExt cx="669" cy="270"/>
            </a:xfrm>
            <a:solidFill>
              <a:srgbClr val="00B050"/>
            </a:solidFill>
          </p:grpSpPr>
          <p:sp>
            <p:nvSpPr>
              <p:cNvPr id="1058" name="Freeform 36"/>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59" name="Freeform 37"/>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sp>
          <p:nvSpPr>
            <p:cNvPr id="1047" name="Line 47"/>
            <p:cNvSpPr>
              <a:spLocks noChangeShapeType="1"/>
            </p:cNvSpPr>
            <p:nvPr/>
          </p:nvSpPr>
          <p:spPr bwMode="auto">
            <a:xfrm>
              <a:off x="3929058" y="4429132"/>
              <a:ext cx="922196" cy="0"/>
            </a:xfrm>
            <a:prstGeom prst="line">
              <a:avLst/>
            </a:prstGeom>
            <a:noFill/>
            <a:ln w="9525">
              <a:solidFill>
                <a:schemeClr val="tx1"/>
              </a:solidFill>
              <a:round/>
              <a:headEnd/>
              <a:tailEnd type="triangle" w="med" len="med"/>
            </a:ln>
          </p:spPr>
          <p:txBody>
            <a:bodyPr/>
            <a:lstStyle/>
            <a:p>
              <a:endParaRPr lang="en-GB" sz="1500"/>
            </a:p>
          </p:txBody>
        </p:sp>
        <p:sp>
          <p:nvSpPr>
            <p:cNvPr id="1048" name="Text Box 48"/>
            <p:cNvSpPr txBox="1">
              <a:spLocks noChangeArrowheads="1"/>
            </p:cNvSpPr>
            <p:nvPr/>
          </p:nvSpPr>
          <p:spPr bwMode="auto">
            <a:xfrm>
              <a:off x="3857620" y="4429133"/>
              <a:ext cx="1243032" cy="418654"/>
            </a:xfrm>
            <a:prstGeom prst="rect">
              <a:avLst/>
            </a:prstGeom>
            <a:noFill/>
            <a:ln w="9525">
              <a:noFill/>
              <a:miter lim="800000"/>
              <a:headEnd/>
              <a:tailEnd/>
            </a:ln>
          </p:spPr>
          <p:txBody>
            <a:bodyPr wrap="square">
              <a:spAutoFit/>
            </a:bodyPr>
            <a:lstStyle/>
            <a:p>
              <a:r>
                <a:rPr lang="da-DK" sz="1667" dirty="0">
                  <a:latin typeface="Calibri" pitchFamily="34" charset="0"/>
                </a:rPr>
                <a:t>Growth </a:t>
              </a:r>
              <a:r>
                <a:rPr lang="da-DK" sz="1667" i="1" dirty="0">
                  <a:ln>
                    <a:solidFill>
                      <a:srgbClr val="008000"/>
                    </a:solidFill>
                  </a:ln>
                  <a:latin typeface="Calibri" pitchFamily="34" charset="0"/>
                </a:rPr>
                <a:t>g</a:t>
              </a:r>
              <a:r>
                <a:rPr lang="da-DK" sz="1667" dirty="0">
                  <a:latin typeface="Calibri" pitchFamily="34" charset="0"/>
                </a:rPr>
                <a:t> </a:t>
              </a:r>
            </a:p>
          </p:txBody>
        </p:sp>
      </p:grpSp>
      <p:sp>
        <p:nvSpPr>
          <p:cNvPr id="1049" name="Text Box 53"/>
          <p:cNvSpPr txBox="1">
            <a:spLocks noChangeArrowheads="1"/>
          </p:cNvSpPr>
          <p:nvPr/>
        </p:nvSpPr>
        <p:spPr bwMode="auto">
          <a:xfrm>
            <a:off x="5897680" y="4165961"/>
            <a:ext cx="1273915" cy="323165"/>
          </a:xfrm>
          <a:prstGeom prst="rect">
            <a:avLst/>
          </a:prstGeom>
          <a:noFill/>
          <a:ln w="9525">
            <a:noFill/>
            <a:miter lim="800000"/>
            <a:headEnd/>
            <a:tailEnd/>
          </a:ln>
        </p:spPr>
        <p:txBody>
          <a:bodyPr wrap="square">
            <a:spAutoFit/>
          </a:bodyPr>
          <a:lstStyle/>
          <a:p>
            <a:r>
              <a:rPr lang="en-US" sz="1500" dirty="0">
                <a:latin typeface="Calibri" pitchFamily="34" charset="0"/>
              </a:rPr>
              <a:t>Size </a:t>
            </a:r>
            <a:r>
              <a:rPr lang="en-US" sz="1500" i="1" dirty="0">
                <a:latin typeface="Calibri" pitchFamily="34" charset="0"/>
              </a:rPr>
              <a:t>w</a:t>
            </a:r>
            <a:endParaRPr lang="en-US" sz="1500" dirty="0">
              <a:latin typeface="Calibri" pitchFamily="34" charset="0"/>
            </a:endParaRPr>
          </a:p>
        </p:txBody>
      </p:sp>
      <p:sp>
        <p:nvSpPr>
          <p:cNvPr id="160772" name="Rectangle 4"/>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49" name="TextBox 48"/>
          <p:cNvSpPr txBox="1"/>
          <p:nvPr/>
        </p:nvSpPr>
        <p:spPr>
          <a:xfrm>
            <a:off x="6372200" y="3277547"/>
            <a:ext cx="356188" cy="400110"/>
          </a:xfrm>
          <a:prstGeom prst="rect">
            <a:avLst/>
          </a:prstGeom>
          <a:noFill/>
        </p:spPr>
        <p:txBody>
          <a:bodyPr wrap="none" rtlCol="0">
            <a:spAutoFit/>
          </a:bodyPr>
          <a:lstStyle/>
          <a:p>
            <a:r>
              <a:rPr lang="en-GB" sz="2000" i="1" dirty="0">
                <a:latin typeface="Times New Roman" pitchFamily="18" charset="0"/>
                <a:cs typeface="Times New Roman" pitchFamily="18" charset="0"/>
              </a:rPr>
              <a:t>N</a:t>
            </a:r>
          </a:p>
        </p:txBody>
      </p:sp>
      <p:sp>
        <p:nvSpPr>
          <p:cNvPr id="233476" name="Rectangle 4"/>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233477" name="Rectangle 5"/>
          <p:cNvSpPr>
            <a:spLocks noChangeArrowheads="1"/>
          </p:cNvSpPr>
          <p:nvPr/>
        </p:nvSpPr>
        <p:spPr bwMode="auto">
          <a:xfrm>
            <a:off x="762000" y="806550"/>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222210" name="Rectangle 2"/>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222211" name="Rectangle 3"/>
          <p:cNvSpPr>
            <a:spLocks noChangeArrowheads="1"/>
          </p:cNvSpPr>
          <p:nvPr/>
        </p:nvSpPr>
        <p:spPr bwMode="auto">
          <a:xfrm>
            <a:off x="762000" y="806550"/>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222213" name="Rectangle 5"/>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222214" name="Rectangle 6"/>
          <p:cNvSpPr>
            <a:spLocks noChangeArrowheads="1"/>
          </p:cNvSpPr>
          <p:nvPr/>
        </p:nvSpPr>
        <p:spPr bwMode="auto">
          <a:xfrm>
            <a:off x="762000" y="806550"/>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14" name="TextBox 13"/>
          <p:cNvSpPr txBox="1"/>
          <p:nvPr/>
        </p:nvSpPr>
        <p:spPr>
          <a:xfrm rot="16200000">
            <a:off x="1481232" y="2017125"/>
            <a:ext cx="1091902" cy="323165"/>
          </a:xfrm>
          <a:prstGeom prst="rect">
            <a:avLst/>
          </a:prstGeom>
          <a:noFill/>
        </p:spPr>
        <p:txBody>
          <a:bodyPr wrap="none" rtlCol="0">
            <a:spAutoFit/>
          </a:bodyPr>
          <a:lstStyle/>
          <a:p>
            <a:r>
              <a:rPr lang="da-DK" sz="1500" dirty="0" err="1"/>
              <a:t>numbers</a:t>
            </a:r>
            <a:r>
              <a:rPr lang="da-DK" sz="1500" dirty="0"/>
              <a:t>, </a:t>
            </a:r>
            <a:r>
              <a:rPr lang="da-DK" sz="1500" i="1" dirty="0"/>
              <a:t>N</a:t>
            </a:r>
            <a:endParaRPr lang="da-DK" sz="1500" dirty="0"/>
          </a:p>
        </p:txBody>
      </p:sp>
      <p:sp>
        <p:nvSpPr>
          <p:cNvPr id="20" name="Right Arrow 19"/>
          <p:cNvSpPr/>
          <p:nvPr/>
        </p:nvSpPr>
        <p:spPr bwMode="auto">
          <a:xfrm rot="2863022">
            <a:off x="4831126" y="4132488"/>
            <a:ext cx="911445" cy="42333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761970" fontAlgn="base">
              <a:spcBef>
                <a:spcPct val="50000"/>
              </a:spcBef>
              <a:spcAft>
                <a:spcPct val="0"/>
              </a:spcAft>
            </a:pPr>
            <a:endParaRPr lang="en-US" sz="1333">
              <a:latin typeface="Verdana" pitchFamily="34" charset="0"/>
              <a:ea typeface="ＭＳ Ｐゴシック" pitchFamily="-80" charset="-128"/>
            </a:endParaRPr>
          </a:p>
        </p:txBody>
      </p:sp>
      <p:grpSp>
        <p:nvGrpSpPr>
          <p:cNvPr id="23" name="Group 22"/>
          <p:cNvGrpSpPr/>
          <p:nvPr/>
        </p:nvGrpSpPr>
        <p:grpSpPr>
          <a:xfrm>
            <a:off x="4835248" y="2206686"/>
            <a:ext cx="2159553" cy="2672177"/>
            <a:chOff x="4887897" y="2648022"/>
            <a:chExt cx="2591463" cy="3206612"/>
          </a:xfrm>
        </p:grpSpPr>
        <p:grpSp>
          <p:nvGrpSpPr>
            <p:cNvPr id="3" name="Group 92"/>
            <p:cNvGrpSpPr>
              <a:grpSpLocks/>
            </p:cNvGrpSpPr>
            <p:nvPr/>
          </p:nvGrpSpPr>
          <p:grpSpPr bwMode="auto">
            <a:xfrm>
              <a:off x="4887897" y="2648022"/>
              <a:ext cx="2128144" cy="2281177"/>
              <a:chOff x="4841875" y="2056645"/>
              <a:chExt cx="2286000" cy="2947155"/>
            </a:xfrm>
          </p:grpSpPr>
          <p:grpSp>
            <p:nvGrpSpPr>
              <p:cNvPr id="4" name="Group 90"/>
              <p:cNvGrpSpPr>
                <a:grpSpLocks/>
              </p:cNvGrpSpPr>
              <p:nvPr/>
            </p:nvGrpSpPr>
            <p:grpSpPr bwMode="auto">
              <a:xfrm>
                <a:off x="5410200" y="3429000"/>
                <a:ext cx="990600" cy="1574800"/>
                <a:chOff x="5410200" y="3429000"/>
                <a:chExt cx="990600" cy="1574800"/>
              </a:xfrm>
            </p:grpSpPr>
            <p:sp>
              <p:nvSpPr>
                <p:cNvPr id="89" name="Right Triangle 88"/>
                <p:cNvSpPr/>
                <p:nvPr/>
              </p:nvSpPr>
              <p:spPr>
                <a:xfrm>
                  <a:off x="5410200" y="3429000"/>
                  <a:ext cx="965200" cy="52070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sp>
              <p:nvSpPr>
                <p:cNvPr id="90" name="Rectangle 89"/>
                <p:cNvSpPr/>
                <p:nvPr/>
              </p:nvSpPr>
              <p:spPr>
                <a:xfrm>
                  <a:off x="5410200" y="3949700"/>
                  <a:ext cx="990600" cy="10541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grpSp>
          <p:grpSp>
            <p:nvGrpSpPr>
              <p:cNvPr id="5" name="Group 8"/>
              <p:cNvGrpSpPr>
                <a:grpSpLocks/>
              </p:cNvGrpSpPr>
              <p:nvPr/>
            </p:nvGrpSpPr>
            <p:grpSpPr bwMode="auto">
              <a:xfrm>
                <a:off x="5527675" y="4156075"/>
                <a:ext cx="1600200" cy="685800"/>
                <a:chOff x="3273" y="3846"/>
                <a:chExt cx="669" cy="270"/>
              </a:xfrm>
            </p:grpSpPr>
            <p:sp>
              <p:nvSpPr>
                <p:cNvPr id="1074" name="Freeform 9"/>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solidFill>
                  <a:srgbClr val="00B050"/>
                </a:solidFill>
                <a:ln w="9525">
                  <a:solidFill>
                    <a:srgbClr val="000000"/>
                  </a:solidFill>
                  <a:round/>
                  <a:headEnd/>
                  <a:tailEnd/>
                </a:ln>
              </p:spPr>
              <p:txBody>
                <a:bodyPr/>
                <a:lstStyle/>
                <a:p>
                  <a:endParaRPr lang="da-DK" sz="1500">
                    <a:latin typeface="Calibri" pitchFamily="34" charset="0"/>
                  </a:endParaRPr>
                </a:p>
              </p:txBody>
            </p:sp>
            <p:sp>
              <p:nvSpPr>
                <p:cNvPr id="1075" name="Freeform 10"/>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solidFill>
                  <a:srgbClr val="00B050"/>
                </a:solidFill>
                <a:ln w="9525">
                  <a:solidFill>
                    <a:srgbClr val="000000"/>
                  </a:solidFill>
                  <a:round/>
                  <a:headEnd/>
                  <a:tailEnd/>
                </a:ln>
              </p:spPr>
              <p:txBody>
                <a:bodyPr/>
                <a:lstStyle/>
                <a:p>
                  <a:endParaRPr lang="da-DK" sz="1500">
                    <a:latin typeface="Calibri" pitchFamily="34" charset="0"/>
                  </a:endParaRPr>
                </a:p>
              </p:txBody>
            </p:sp>
          </p:grpSp>
          <p:sp>
            <p:nvSpPr>
              <p:cNvPr id="1072" name="AutoShape 11"/>
              <p:cNvSpPr>
                <a:spLocks noChangeArrowheads="1"/>
              </p:cNvSpPr>
              <p:nvPr/>
            </p:nvSpPr>
            <p:spPr bwMode="auto">
              <a:xfrm rot="1882380" flipH="1">
                <a:off x="4841875" y="2708275"/>
                <a:ext cx="1600200" cy="609600"/>
              </a:xfrm>
              <a:prstGeom prst="curvedDownArrow">
                <a:avLst>
                  <a:gd name="adj1" fmla="val 14595"/>
                  <a:gd name="adj2" fmla="val 35498"/>
                  <a:gd name="adj3" fmla="val 41926"/>
                </a:avLst>
              </a:prstGeom>
              <a:solidFill>
                <a:schemeClr val="tx1"/>
              </a:solidFill>
              <a:ln w="9525">
                <a:noFill/>
                <a:miter lim="800000"/>
                <a:headEnd/>
                <a:tailEnd/>
              </a:ln>
            </p:spPr>
            <p:txBody>
              <a:bodyPr wrap="none" anchor="ctr"/>
              <a:lstStyle/>
              <a:p>
                <a:endParaRPr lang="da-DK" sz="1500">
                  <a:latin typeface="Calibri" pitchFamily="34" charset="0"/>
                </a:endParaRPr>
              </a:p>
            </p:txBody>
          </p:sp>
          <p:sp>
            <p:nvSpPr>
              <p:cNvPr id="1073" name="Text Box 12"/>
              <p:cNvSpPr txBox="1">
                <a:spLocks noChangeArrowheads="1"/>
              </p:cNvSpPr>
              <p:nvPr/>
            </p:nvSpPr>
            <p:spPr bwMode="auto">
              <a:xfrm rot="1849660">
                <a:off x="5238374" y="2056645"/>
                <a:ext cx="1877429" cy="620304"/>
              </a:xfrm>
              <a:prstGeom prst="rect">
                <a:avLst/>
              </a:prstGeom>
              <a:noFill/>
              <a:ln w="9525">
                <a:noFill/>
                <a:miter lim="800000"/>
                <a:headEnd/>
                <a:tailEnd/>
              </a:ln>
            </p:spPr>
            <p:txBody>
              <a:bodyPr wrap="none">
                <a:spAutoFit/>
              </a:bodyPr>
              <a:lstStyle/>
              <a:p>
                <a:r>
                  <a:rPr lang="da-DK" sz="2000" dirty="0" err="1">
                    <a:latin typeface="Calibri" pitchFamily="34" charset="0"/>
                  </a:rPr>
                  <a:t>Predation</a:t>
                </a:r>
                <a:r>
                  <a:rPr lang="da-DK" sz="2000" dirty="0">
                    <a:latin typeface="Calibri" pitchFamily="34" charset="0"/>
                  </a:rPr>
                  <a:t> </a:t>
                </a:r>
                <a:r>
                  <a:rPr lang="da-DK" sz="2000" i="1" dirty="0" err="1">
                    <a:ln>
                      <a:solidFill>
                        <a:srgbClr val="008000"/>
                      </a:solidFill>
                    </a:ln>
                    <a:latin typeface="Calibri" pitchFamily="34" charset="0"/>
                  </a:rPr>
                  <a:t>μ</a:t>
                </a:r>
                <a:r>
                  <a:rPr lang="da-DK" sz="2000" dirty="0">
                    <a:latin typeface="Calibri" pitchFamily="34" charset="0"/>
                  </a:rPr>
                  <a:t> </a:t>
                </a:r>
              </a:p>
            </p:txBody>
          </p:sp>
        </p:grpSp>
        <p:sp>
          <p:nvSpPr>
            <p:cNvPr id="59" name="Right Arrow 58"/>
            <p:cNvSpPr/>
            <p:nvPr/>
          </p:nvSpPr>
          <p:spPr bwMode="auto">
            <a:xfrm rot="3512357">
              <a:off x="6030743" y="4406017"/>
              <a:ext cx="2389234" cy="5080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761970" fontAlgn="base">
                <a:spcBef>
                  <a:spcPct val="50000"/>
                </a:spcBef>
                <a:spcAft>
                  <a:spcPct val="0"/>
                </a:spcAft>
              </a:pPr>
              <a:endParaRPr lang="en-US" sz="1333">
                <a:latin typeface="Verdana" pitchFamily="34" charset="0"/>
                <a:ea typeface="ＭＳ Ｐゴシック" pitchFamily="-80" charset="-128"/>
              </a:endParaRPr>
            </a:p>
          </p:txBody>
        </p:sp>
      </p:grpSp>
      <p:sp>
        <p:nvSpPr>
          <p:cNvPr id="1042" name="Line 41"/>
          <p:cNvSpPr>
            <a:spLocks noChangeShapeType="1"/>
          </p:cNvSpPr>
          <p:nvPr/>
        </p:nvSpPr>
        <p:spPr bwMode="auto">
          <a:xfrm>
            <a:off x="2676247" y="1805774"/>
            <a:ext cx="3901597" cy="1918910"/>
          </a:xfrm>
          <a:prstGeom prst="line">
            <a:avLst/>
          </a:prstGeom>
          <a:noFill/>
          <a:ln w="47625">
            <a:solidFill>
              <a:schemeClr val="tx1"/>
            </a:solidFill>
            <a:round/>
            <a:headEnd/>
            <a:tailEnd/>
          </a:ln>
        </p:spPr>
        <p:txBody>
          <a:bodyPr/>
          <a:lstStyle/>
          <a:p>
            <a:endParaRPr lang="en-GB" sz="1500"/>
          </a:p>
        </p:txBody>
      </p:sp>
      <p:grpSp>
        <p:nvGrpSpPr>
          <p:cNvPr id="12" name="Group 11"/>
          <p:cNvGrpSpPr/>
          <p:nvPr/>
        </p:nvGrpSpPr>
        <p:grpSpPr>
          <a:xfrm>
            <a:off x="949285" y="858233"/>
            <a:ext cx="1603530" cy="3249433"/>
            <a:chOff x="346933" y="1091629"/>
            <a:chExt cx="1924236" cy="3899319"/>
          </a:xfrm>
        </p:grpSpPr>
        <p:sp>
          <p:nvSpPr>
            <p:cNvPr id="61" name="Freeform 46"/>
            <p:cNvSpPr>
              <a:spLocks/>
            </p:cNvSpPr>
            <p:nvPr/>
          </p:nvSpPr>
          <p:spPr bwMode="auto">
            <a:xfrm>
              <a:off x="346933" y="1091629"/>
              <a:ext cx="1924236" cy="3899319"/>
            </a:xfrm>
            <a:custGeom>
              <a:avLst/>
              <a:gdLst/>
              <a:ahLst/>
              <a:cxnLst>
                <a:cxn ang="0">
                  <a:pos x="35" y="2759"/>
                </a:cxn>
                <a:cxn ang="0">
                  <a:pos x="1" y="0"/>
                </a:cxn>
                <a:cxn ang="0">
                  <a:pos x="1358" y="732"/>
                </a:cxn>
                <a:cxn ang="0">
                  <a:pos x="1361" y="2767"/>
                </a:cxn>
                <a:cxn ang="0">
                  <a:pos x="35" y="2759"/>
                </a:cxn>
              </a:cxnLst>
              <a:rect l="0" t="0" r="r" b="b"/>
              <a:pathLst>
                <a:path w="1373" h="2767">
                  <a:moveTo>
                    <a:pt x="35" y="2759"/>
                  </a:moveTo>
                  <a:cubicBezTo>
                    <a:pt x="21" y="2235"/>
                    <a:pt x="0" y="452"/>
                    <a:pt x="1" y="0"/>
                  </a:cubicBezTo>
                  <a:cubicBezTo>
                    <a:pt x="919" y="482"/>
                    <a:pt x="343" y="171"/>
                    <a:pt x="1358" y="732"/>
                  </a:cubicBezTo>
                  <a:cubicBezTo>
                    <a:pt x="1373" y="2149"/>
                    <a:pt x="1366" y="1687"/>
                    <a:pt x="1361" y="2767"/>
                  </a:cubicBezTo>
                  <a:cubicBezTo>
                    <a:pt x="1150" y="2767"/>
                    <a:pt x="281" y="2767"/>
                    <a:pt x="35" y="2759"/>
                  </a:cubicBezTo>
                  <a:close/>
                </a:path>
              </a:pathLst>
            </a:custGeom>
            <a:solidFill>
              <a:srgbClr val="00B050">
                <a:alpha val="58000"/>
              </a:srgbClr>
            </a:solidFill>
            <a:ln w="25400">
              <a:noFill/>
              <a:round/>
              <a:headEnd/>
              <a:tailEnd/>
            </a:ln>
            <a:effectLst/>
          </p:spPr>
          <p:txBody>
            <a:bodyPr/>
            <a:lstStyle/>
            <a:p>
              <a:endParaRPr lang="en-GB" sz="1500" dirty="0"/>
            </a:p>
          </p:txBody>
        </p:sp>
        <p:sp>
          <p:nvSpPr>
            <p:cNvPr id="17" name="TextBox 16"/>
            <p:cNvSpPr txBox="1"/>
            <p:nvPr/>
          </p:nvSpPr>
          <p:spPr>
            <a:xfrm rot="16200000">
              <a:off x="-632102" y="2664614"/>
              <a:ext cx="2427433" cy="387798"/>
            </a:xfrm>
            <a:prstGeom prst="rect">
              <a:avLst/>
            </a:prstGeom>
            <a:noFill/>
          </p:spPr>
          <p:txBody>
            <a:bodyPr wrap="none" rtlCol="0">
              <a:spAutoFit/>
            </a:bodyPr>
            <a:lstStyle/>
            <a:p>
              <a:r>
                <a:rPr lang="en-US" sz="1500" dirty="0"/>
                <a:t>Resource (zooplankton)</a:t>
              </a:r>
            </a:p>
          </p:txBody>
        </p:sp>
      </p:grpSp>
      <p:sp>
        <p:nvSpPr>
          <p:cNvPr id="1041" name="Line 40"/>
          <p:cNvSpPr>
            <a:spLocks noChangeShapeType="1"/>
          </p:cNvSpPr>
          <p:nvPr/>
        </p:nvSpPr>
        <p:spPr bwMode="auto">
          <a:xfrm>
            <a:off x="2131202" y="4107665"/>
            <a:ext cx="4551863" cy="0"/>
          </a:xfrm>
          <a:prstGeom prst="line">
            <a:avLst/>
          </a:prstGeom>
          <a:noFill/>
          <a:ln w="38100" cmpd="sng">
            <a:solidFill>
              <a:srgbClr val="737373"/>
            </a:solidFill>
            <a:round/>
            <a:headEnd/>
            <a:tailEnd type="triangle" w="med" len="med"/>
          </a:ln>
        </p:spPr>
        <p:txBody>
          <a:bodyPr/>
          <a:lstStyle/>
          <a:p>
            <a:endParaRPr lang="en-GB" sz="150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712CBE-075B-4343-AC57-633D5144CF87}"/>
                  </a:ext>
                </a:extLst>
              </p:cNvPr>
              <p:cNvSpPr txBox="1"/>
              <p:nvPr/>
            </p:nvSpPr>
            <p:spPr>
              <a:xfrm>
                <a:off x="4478033" y="4864485"/>
                <a:ext cx="3528979" cy="537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da-DK" b="0" i="1" smtClean="0">
                              <a:latin typeface="Cambria Math" panose="02040503050406030204" pitchFamily="18" charset="0"/>
                            </a:rPr>
                          </m:ctrlPr>
                        </m:fPr>
                        <m:num>
                          <m:r>
                            <a:rPr lang="da-DK" b="0" i="1" smtClean="0">
                              <a:latin typeface="Cambria Math" panose="02040503050406030204" pitchFamily="18" charset="0"/>
                            </a:rPr>
                            <m:t>𝜕</m:t>
                          </m:r>
                          <m:r>
                            <a:rPr lang="da-DK" b="0" i="1" smtClean="0">
                              <a:latin typeface="Cambria Math" panose="02040503050406030204" pitchFamily="18" charset="0"/>
                            </a:rPr>
                            <m:t>𝑁</m:t>
                          </m:r>
                          <m:d>
                            <m:dPr>
                              <m:ctrlPr>
                                <a:rPr lang="da-DK" b="0" i="1" smtClean="0">
                                  <a:latin typeface="Cambria Math" panose="02040503050406030204" pitchFamily="18" charset="0"/>
                                </a:rPr>
                              </m:ctrlPr>
                            </m:dPr>
                            <m:e>
                              <m:r>
                                <a:rPr lang="da-DK" b="0" i="1" smtClean="0">
                                  <a:latin typeface="Cambria Math" panose="02040503050406030204" pitchFamily="18" charset="0"/>
                                </a:rPr>
                                <m:t>𝑤</m:t>
                              </m:r>
                            </m:e>
                          </m:d>
                        </m:num>
                        <m:den>
                          <m:r>
                            <a:rPr lang="da-DK" b="0" i="1" smtClean="0">
                              <a:latin typeface="Cambria Math" panose="02040503050406030204" pitchFamily="18" charset="0"/>
                            </a:rPr>
                            <m:t>𝜕</m:t>
                          </m:r>
                          <m:r>
                            <a:rPr lang="da-DK" b="0" i="1" smtClean="0">
                              <a:latin typeface="Cambria Math" panose="02040503050406030204" pitchFamily="18" charset="0"/>
                            </a:rPr>
                            <m:t>𝑡</m:t>
                          </m:r>
                        </m:den>
                      </m:f>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m:t>
                          </m:r>
                          <m:r>
                            <a:rPr lang="da-DK" b="0" i="1" smtClean="0">
                              <a:solidFill>
                                <a:schemeClr val="accent1"/>
                              </a:solidFill>
                              <a:latin typeface="Cambria Math" panose="02040503050406030204" pitchFamily="18" charset="0"/>
                            </a:rPr>
                            <m:t>𝑔</m:t>
                          </m:r>
                          <m:d>
                            <m:dPr>
                              <m:ctrlPr>
                                <a:rPr lang="da-DK" b="0" i="1" smtClean="0">
                                  <a:solidFill>
                                    <a:schemeClr val="accent1"/>
                                  </a:solidFill>
                                  <a:latin typeface="Cambria Math" panose="02040503050406030204" pitchFamily="18" charset="0"/>
                                </a:rPr>
                              </m:ctrlPr>
                            </m:dPr>
                            <m:e>
                              <m:r>
                                <a:rPr lang="da-DK" b="0" i="1" smtClean="0">
                                  <a:solidFill>
                                    <a:schemeClr val="accent1"/>
                                  </a:solidFill>
                                  <a:latin typeface="Cambria Math" panose="02040503050406030204" pitchFamily="18" charset="0"/>
                                </a:rPr>
                                <m:t>𝑤</m:t>
                              </m:r>
                            </m:e>
                          </m:d>
                          <m:r>
                            <a:rPr lang="da-DK" b="0" i="1" smtClean="0">
                              <a:latin typeface="Cambria Math" panose="02040503050406030204" pitchFamily="18" charset="0"/>
                            </a:rPr>
                            <m:t>𝑁</m:t>
                          </m:r>
                          <m:d>
                            <m:dPr>
                              <m:ctrlPr>
                                <a:rPr lang="da-DK" b="0" i="1" smtClean="0">
                                  <a:latin typeface="Cambria Math" panose="02040503050406030204" pitchFamily="18" charset="0"/>
                                </a:rPr>
                              </m:ctrlPr>
                            </m:dPr>
                            <m:e>
                              <m:r>
                                <a:rPr lang="da-DK" b="0" i="1" smtClean="0">
                                  <a:latin typeface="Cambria Math" panose="02040503050406030204" pitchFamily="18" charset="0"/>
                                </a:rPr>
                                <m:t>𝑤</m:t>
                              </m:r>
                            </m:e>
                          </m:d>
                        </m:num>
                        <m:den>
                          <m:r>
                            <a:rPr lang="da-DK" b="0" i="1" smtClean="0">
                              <a:latin typeface="Cambria Math" panose="02040503050406030204" pitchFamily="18" charset="0"/>
                            </a:rPr>
                            <m:t>𝜕</m:t>
                          </m:r>
                          <m:r>
                            <a:rPr lang="da-DK" b="0" i="1" smtClean="0">
                              <a:latin typeface="Cambria Math" panose="02040503050406030204" pitchFamily="18" charset="0"/>
                            </a:rPr>
                            <m:t>𝑤</m:t>
                          </m:r>
                        </m:den>
                      </m:f>
                      <m:r>
                        <a:rPr lang="da-DK" b="0" i="1" smtClean="0">
                          <a:latin typeface="Cambria Math" panose="02040503050406030204" pitchFamily="18" charset="0"/>
                        </a:rPr>
                        <m:t>=</m:t>
                      </m:r>
                      <m:r>
                        <a:rPr lang="da-DK" b="0" i="1" smtClean="0">
                          <a:solidFill>
                            <a:schemeClr val="accent1"/>
                          </a:solidFill>
                          <a:latin typeface="Cambria Math" panose="02040503050406030204" pitchFamily="18" charset="0"/>
                        </a:rPr>
                        <m:t>𝜇</m:t>
                      </m:r>
                      <m:r>
                        <a:rPr lang="da-DK" b="0" i="1" smtClean="0">
                          <a:solidFill>
                            <a:schemeClr val="accent1"/>
                          </a:solidFill>
                          <a:latin typeface="Cambria Math" panose="02040503050406030204" pitchFamily="18" charset="0"/>
                        </a:rPr>
                        <m:t>(</m:t>
                      </m:r>
                      <m:r>
                        <a:rPr lang="da-DK" b="0" i="1" smtClean="0">
                          <a:solidFill>
                            <a:schemeClr val="accent1"/>
                          </a:solidFill>
                          <a:latin typeface="Cambria Math" panose="02040503050406030204" pitchFamily="18" charset="0"/>
                        </a:rPr>
                        <m:t>𝑤</m:t>
                      </m:r>
                      <m:r>
                        <a:rPr lang="da-DK" b="0" i="1" smtClean="0">
                          <a:solidFill>
                            <a:schemeClr val="accent1"/>
                          </a:solidFill>
                          <a:latin typeface="Cambria Math" panose="02040503050406030204" pitchFamily="18" charset="0"/>
                        </a:rPr>
                        <m:t>)</m:t>
                      </m:r>
                      <m:r>
                        <a:rPr lang="da-DK" b="0" i="1" smtClean="0">
                          <a:latin typeface="Cambria Math" panose="02040503050406030204" pitchFamily="18" charset="0"/>
                        </a:rPr>
                        <m:t>𝑁</m:t>
                      </m:r>
                      <m:r>
                        <a:rPr lang="da-DK" b="0" i="1" smtClean="0">
                          <a:latin typeface="Cambria Math" panose="02040503050406030204" pitchFamily="18" charset="0"/>
                        </a:rPr>
                        <m:t>(</m:t>
                      </m:r>
                      <m:r>
                        <a:rPr lang="da-DK" b="0" i="1" smtClean="0">
                          <a:latin typeface="Cambria Math" panose="02040503050406030204" pitchFamily="18" charset="0"/>
                        </a:rPr>
                        <m:t>𝑤</m:t>
                      </m:r>
                      <m:r>
                        <a:rPr lang="da-DK" b="0" i="1" smtClean="0">
                          <a:latin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33712CBE-075B-4343-AC57-633D5144CF87}"/>
                  </a:ext>
                </a:extLst>
              </p:cNvPr>
              <p:cNvSpPr txBox="1">
                <a:spLocks noRot="1" noChangeAspect="1" noMove="1" noResize="1" noEditPoints="1" noAdjustHandles="1" noChangeArrowheads="1" noChangeShapeType="1" noTextEdit="1"/>
              </p:cNvSpPr>
              <p:nvPr/>
            </p:nvSpPr>
            <p:spPr>
              <a:xfrm>
                <a:off x="4478033" y="4864485"/>
                <a:ext cx="3528979" cy="537583"/>
              </a:xfrm>
              <a:prstGeom prst="rect">
                <a:avLst/>
              </a:prstGeom>
              <a:blipFill>
                <a:blip r:embed="rId5"/>
                <a:stretch>
                  <a:fillRect l="-1075" r="-1792" b="-16279"/>
                </a:stretch>
              </a:blipFill>
            </p:spPr>
            <p:txBody>
              <a:bodyPr/>
              <a:lstStyle/>
              <a:p>
                <a:r>
                  <a:rPr lang="en-US">
                    <a:noFill/>
                  </a:rPr>
                  <a:t> </a:t>
                </a:r>
              </a:p>
            </p:txBody>
          </p:sp>
        </mc:Fallback>
      </mc:AlternateContent>
      <p:grpSp>
        <p:nvGrpSpPr>
          <p:cNvPr id="15" name="Group 14"/>
          <p:cNvGrpSpPr/>
          <p:nvPr/>
        </p:nvGrpSpPr>
        <p:grpSpPr>
          <a:xfrm>
            <a:off x="1554477" y="3190283"/>
            <a:ext cx="2746907" cy="2046049"/>
            <a:chOff x="950972" y="3828339"/>
            <a:chExt cx="3296288" cy="2455259"/>
          </a:xfrm>
        </p:grpSpPr>
        <p:sp>
          <p:nvSpPr>
            <p:cNvPr id="60" name="Text Box 45"/>
            <p:cNvSpPr txBox="1">
              <a:spLocks noChangeArrowheads="1"/>
            </p:cNvSpPr>
            <p:nvPr/>
          </p:nvSpPr>
          <p:spPr bwMode="auto">
            <a:xfrm>
              <a:off x="1126953" y="5434135"/>
              <a:ext cx="2649326" cy="849463"/>
            </a:xfrm>
            <a:prstGeom prst="rect">
              <a:avLst/>
            </a:prstGeom>
            <a:noFill/>
            <a:ln w="9525">
              <a:noFill/>
              <a:miter lim="800000"/>
              <a:headEnd/>
              <a:tailEnd/>
            </a:ln>
            <a:effectLst/>
          </p:spPr>
          <p:txBody>
            <a:bodyPr wrap="square">
              <a:spAutoFit/>
            </a:bodyPr>
            <a:lstStyle/>
            <a:p>
              <a:pPr algn="ctr"/>
              <a:r>
                <a:rPr lang="da-DK" sz="2000" dirty="0" err="1"/>
                <a:t>Stock-recruitment</a:t>
              </a:r>
              <a:r>
                <a:rPr lang="da-DK" sz="2000" dirty="0"/>
                <a:t> relation</a:t>
              </a:r>
            </a:p>
          </p:txBody>
        </p:sp>
        <p:grpSp>
          <p:nvGrpSpPr>
            <p:cNvPr id="62" name="Group 48"/>
            <p:cNvGrpSpPr>
              <a:grpSpLocks/>
            </p:cNvGrpSpPr>
            <p:nvPr/>
          </p:nvGrpSpPr>
          <p:grpSpPr bwMode="auto">
            <a:xfrm>
              <a:off x="950972" y="3828339"/>
              <a:ext cx="3296288" cy="1691067"/>
              <a:chOff x="960" y="2832"/>
              <a:chExt cx="2352" cy="1200"/>
            </a:xfrm>
          </p:grpSpPr>
          <p:sp>
            <p:nvSpPr>
              <p:cNvPr id="63" name="Line 49"/>
              <p:cNvSpPr>
                <a:spLocks noChangeShapeType="1"/>
              </p:cNvSpPr>
              <p:nvPr/>
            </p:nvSpPr>
            <p:spPr bwMode="auto">
              <a:xfrm>
                <a:off x="3312" y="3504"/>
                <a:ext cx="0" cy="528"/>
              </a:xfrm>
              <a:prstGeom prst="line">
                <a:avLst/>
              </a:prstGeom>
              <a:noFill/>
              <a:ln w="41275">
                <a:solidFill>
                  <a:schemeClr val="accent2"/>
                </a:solidFill>
                <a:round/>
                <a:headEnd/>
                <a:tailEnd/>
              </a:ln>
              <a:effectLst/>
            </p:spPr>
            <p:txBody>
              <a:bodyPr/>
              <a:lstStyle/>
              <a:p>
                <a:endParaRPr lang="en-GB" sz="1500"/>
              </a:p>
            </p:txBody>
          </p:sp>
          <p:sp>
            <p:nvSpPr>
              <p:cNvPr id="64" name="Line 50"/>
              <p:cNvSpPr>
                <a:spLocks noChangeShapeType="1"/>
              </p:cNvSpPr>
              <p:nvPr/>
            </p:nvSpPr>
            <p:spPr bwMode="auto">
              <a:xfrm flipH="1">
                <a:off x="960" y="4032"/>
                <a:ext cx="2352" cy="0"/>
              </a:xfrm>
              <a:prstGeom prst="line">
                <a:avLst/>
              </a:prstGeom>
              <a:noFill/>
              <a:ln w="41275">
                <a:solidFill>
                  <a:schemeClr val="accent2"/>
                </a:solidFill>
                <a:round/>
                <a:headEnd/>
                <a:tailEnd/>
              </a:ln>
              <a:effectLst/>
            </p:spPr>
            <p:txBody>
              <a:bodyPr/>
              <a:lstStyle/>
              <a:p>
                <a:endParaRPr lang="en-GB" sz="1500"/>
              </a:p>
            </p:txBody>
          </p:sp>
          <p:sp>
            <p:nvSpPr>
              <p:cNvPr id="65" name="Line 51"/>
              <p:cNvSpPr>
                <a:spLocks noChangeShapeType="1"/>
              </p:cNvSpPr>
              <p:nvPr/>
            </p:nvSpPr>
            <p:spPr bwMode="auto">
              <a:xfrm flipV="1">
                <a:off x="960" y="2832"/>
                <a:ext cx="0" cy="1200"/>
              </a:xfrm>
              <a:prstGeom prst="line">
                <a:avLst/>
              </a:prstGeom>
              <a:noFill/>
              <a:ln w="41275">
                <a:solidFill>
                  <a:schemeClr val="accent2"/>
                </a:solidFill>
                <a:round/>
                <a:headEnd/>
                <a:tailEnd/>
              </a:ln>
              <a:effectLst/>
            </p:spPr>
            <p:txBody>
              <a:bodyPr/>
              <a:lstStyle/>
              <a:p>
                <a:endParaRPr lang="en-GB" sz="1500"/>
              </a:p>
            </p:txBody>
          </p:sp>
          <p:sp>
            <p:nvSpPr>
              <p:cNvPr id="66" name="Line 52"/>
              <p:cNvSpPr>
                <a:spLocks noChangeShapeType="1"/>
              </p:cNvSpPr>
              <p:nvPr/>
            </p:nvSpPr>
            <p:spPr bwMode="auto">
              <a:xfrm>
                <a:off x="960" y="2832"/>
                <a:ext cx="672" cy="0"/>
              </a:xfrm>
              <a:prstGeom prst="line">
                <a:avLst/>
              </a:prstGeom>
              <a:noFill/>
              <a:ln w="41275">
                <a:solidFill>
                  <a:schemeClr val="accent2"/>
                </a:solidFill>
                <a:round/>
                <a:headEnd/>
                <a:tailEnd type="triangle" w="med" len="med"/>
              </a:ln>
              <a:effectLst/>
            </p:spPr>
            <p:txBody>
              <a:bodyPr/>
              <a:lstStyle/>
              <a:p>
                <a:endParaRPr lang="en-GB" sz="1500"/>
              </a:p>
            </p:txBody>
          </p:sp>
        </p:grpSp>
      </p:grpSp>
    </p:spTree>
    <p:custDataLst>
      <p:tags r:id="rId1"/>
    </p:custDataLst>
    <p:extLst>
      <p:ext uri="{BB962C8B-B14F-4D97-AF65-F5344CB8AC3E}">
        <p14:creationId xmlns:p14="http://schemas.microsoft.com/office/powerpoint/2010/main" val="1219484571"/>
      </p:ext>
    </p:extLst>
  </p:cSld>
  <p:clrMapOvr>
    <a:masterClrMapping/>
  </p:clrMapOvr>
  <mc:AlternateContent xmlns:mc="http://schemas.openxmlformats.org/markup-compatibility/2006" xmlns:p14="http://schemas.microsoft.com/office/powerpoint/2010/main">
    <mc:Choice Requires="p14">
      <p:transition spd="slow" p14:dur="2000" advTm="65727"/>
    </mc:Choice>
    <mc:Fallback xmlns="">
      <p:transition xmlns:p14="http://schemas.microsoft.com/office/powerpoint/2010/main" spd="slow" advTm="657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p:cNvSpPr/>
          <p:nvPr/>
        </p:nvSpPr>
        <p:spPr>
          <a:xfrm>
            <a:off x="4550771" y="3658645"/>
            <a:ext cx="1228084" cy="1335261"/>
          </a:xfrm>
          <a:custGeom>
            <a:avLst/>
            <a:gdLst>
              <a:gd name="connsiteX0" fmla="*/ 87669 w 1620710"/>
              <a:gd name="connsiteY0" fmla="*/ 1638128 h 1653934"/>
              <a:gd name="connsiteX1" fmla="*/ 71992 w 1620710"/>
              <a:gd name="connsiteY1" fmla="*/ 38777 h 1653934"/>
              <a:gd name="connsiteX2" fmla="*/ 871553 w 1620710"/>
              <a:gd name="connsiteY2" fmla="*/ 524855 h 1653934"/>
              <a:gd name="connsiteX3" fmla="*/ 1294850 w 1620710"/>
              <a:gd name="connsiteY3" fmla="*/ 869813 h 1653934"/>
              <a:gd name="connsiteX4" fmla="*/ 1482982 w 1620710"/>
              <a:gd name="connsiteY4" fmla="*/ 1277490 h 1653934"/>
              <a:gd name="connsiteX5" fmla="*/ 1545693 w 1620710"/>
              <a:gd name="connsiteY5" fmla="*/ 1622448 h 1653934"/>
              <a:gd name="connsiteX6" fmla="*/ 385545 w 1620710"/>
              <a:gd name="connsiteY6" fmla="*/ 1638128 h 1653934"/>
              <a:gd name="connsiteX0" fmla="*/ 87669 w 1620710"/>
              <a:gd name="connsiteY0" fmla="*/ 1638128 h 1653934"/>
              <a:gd name="connsiteX1" fmla="*/ 71992 w 1620710"/>
              <a:gd name="connsiteY1" fmla="*/ 38777 h 1653934"/>
              <a:gd name="connsiteX2" fmla="*/ 871553 w 1620710"/>
              <a:gd name="connsiteY2" fmla="*/ 524855 h 1653934"/>
              <a:gd name="connsiteX3" fmla="*/ 1294850 w 1620710"/>
              <a:gd name="connsiteY3" fmla="*/ 869813 h 1653934"/>
              <a:gd name="connsiteX4" fmla="*/ 1482982 w 1620710"/>
              <a:gd name="connsiteY4" fmla="*/ 1277490 h 1653934"/>
              <a:gd name="connsiteX5" fmla="*/ 1545693 w 1620710"/>
              <a:gd name="connsiteY5" fmla="*/ 1622448 h 1653934"/>
              <a:gd name="connsiteX6" fmla="*/ 385545 w 1620710"/>
              <a:gd name="connsiteY6" fmla="*/ 1638128 h 1653934"/>
              <a:gd name="connsiteX0" fmla="*/ 68922 w 1601963"/>
              <a:gd name="connsiteY0" fmla="*/ 1638128 h 1653934"/>
              <a:gd name="connsiteX1" fmla="*/ 53245 w 1601963"/>
              <a:gd name="connsiteY1" fmla="*/ 38777 h 1653934"/>
              <a:gd name="connsiteX2" fmla="*/ 852806 w 1601963"/>
              <a:gd name="connsiteY2" fmla="*/ 524855 h 1653934"/>
              <a:gd name="connsiteX3" fmla="*/ 1276103 w 1601963"/>
              <a:gd name="connsiteY3" fmla="*/ 869813 h 1653934"/>
              <a:gd name="connsiteX4" fmla="*/ 1464235 w 1601963"/>
              <a:gd name="connsiteY4" fmla="*/ 1277490 h 1653934"/>
              <a:gd name="connsiteX5" fmla="*/ 1526946 w 1601963"/>
              <a:gd name="connsiteY5" fmla="*/ 1622448 h 1653934"/>
              <a:gd name="connsiteX6" fmla="*/ 366798 w 1601963"/>
              <a:gd name="connsiteY6" fmla="*/ 1638128 h 1653934"/>
              <a:gd name="connsiteX0" fmla="*/ 68922 w 1601963"/>
              <a:gd name="connsiteY0" fmla="*/ 1638128 h 1653934"/>
              <a:gd name="connsiteX1" fmla="*/ 53245 w 1601963"/>
              <a:gd name="connsiteY1" fmla="*/ 38777 h 1653934"/>
              <a:gd name="connsiteX2" fmla="*/ 852806 w 1601963"/>
              <a:gd name="connsiteY2" fmla="*/ 524855 h 1653934"/>
              <a:gd name="connsiteX3" fmla="*/ 1276103 w 1601963"/>
              <a:gd name="connsiteY3" fmla="*/ 869813 h 1653934"/>
              <a:gd name="connsiteX4" fmla="*/ 1464235 w 1601963"/>
              <a:gd name="connsiteY4" fmla="*/ 1277490 h 1653934"/>
              <a:gd name="connsiteX5" fmla="*/ 1526946 w 1601963"/>
              <a:gd name="connsiteY5" fmla="*/ 1622448 h 1653934"/>
              <a:gd name="connsiteX6" fmla="*/ 366798 w 1601963"/>
              <a:gd name="connsiteY6" fmla="*/ 1638128 h 1653934"/>
              <a:gd name="connsiteX0" fmla="*/ 15677 w 1548718"/>
              <a:gd name="connsiteY0" fmla="*/ 1638128 h 1653934"/>
              <a:gd name="connsiteX1" fmla="*/ 0 w 1548718"/>
              <a:gd name="connsiteY1" fmla="*/ 38777 h 1653934"/>
              <a:gd name="connsiteX2" fmla="*/ 799561 w 1548718"/>
              <a:gd name="connsiteY2" fmla="*/ 524855 h 1653934"/>
              <a:gd name="connsiteX3" fmla="*/ 1222858 w 1548718"/>
              <a:gd name="connsiteY3" fmla="*/ 869813 h 1653934"/>
              <a:gd name="connsiteX4" fmla="*/ 1410990 w 1548718"/>
              <a:gd name="connsiteY4" fmla="*/ 1277490 h 1653934"/>
              <a:gd name="connsiteX5" fmla="*/ 1473701 w 1548718"/>
              <a:gd name="connsiteY5" fmla="*/ 1622448 h 1653934"/>
              <a:gd name="connsiteX6" fmla="*/ 313553 w 1548718"/>
              <a:gd name="connsiteY6" fmla="*/ 1638128 h 1653934"/>
              <a:gd name="connsiteX0" fmla="*/ 15677 w 1548718"/>
              <a:gd name="connsiteY0" fmla="*/ 1599351 h 1615157"/>
              <a:gd name="connsiteX1" fmla="*/ 0 w 1548718"/>
              <a:gd name="connsiteY1" fmla="*/ 0 h 1615157"/>
              <a:gd name="connsiteX2" fmla="*/ 799561 w 1548718"/>
              <a:gd name="connsiteY2" fmla="*/ 486078 h 1615157"/>
              <a:gd name="connsiteX3" fmla="*/ 1222858 w 1548718"/>
              <a:gd name="connsiteY3" fmla="*/ 831036 h 1615157"/>
              <a:gd name="connsiteX4" fmla="*/ 1410990 w 1548718"/>
              <a:gd name="connsiteY4" fmla="*/ 1238713 h 1615157"/>
              <a:gd name="connsiteX5" fmla="*/ 1473701 w 1548718"/>
              <a:gd name="connsiteY5" fmla="*/ 1583671 h 1615157"/>
              <a:gd name="connsiteX6" fmla="*/ 313553 w 1548718"/>
              <a:gd name="connsiteY6" fmla="*/ 1599351 h 1615157"/>
              <a:gd name="connsiteX0" fmla="*/ 15677 w 1548718"/>
              <a:gd name="connsiteY0" fmla="*/ 1599351 h 1615157"/>
              <a:gd name="connsiteX1" fmla="*/ 0 w 1548718"/>
              <a:gd name="connsiteY1" fmla="*/ 0 h 1615157"/>
              <a:gd name="connsiteX2" fmla="*/ 799561 w 1548718"/>
              <a:gd name="connsiteY2" fmla="*/ 486078 h 1615157"/>
              <a:gd name="connsiteX3" fmla="*/ 1222858 w 1548718"/>
              <a:gd name="connsiteY3" fmla="*/ 831036 h 1615157"/>
              <a:gd name="connsiteX4" fmla="*/ 1410990 w 1548718"/>
              <a:gd name="connsiteY4" fmla="*/ 1238713 h 1615157"/>
              <a:gd name="connsiteX5" fmla="*/ 1473701 w 1548718"/>
              <a:gd name="connsiteY5" fmla="*/ 1583671 h 1615157"/>
              <a:gd name="connsiteX6" fmla="*/ 313553 w 1548718"/>
              <a:gd name="connsiteY6" fmla="*/ 1599351 h 1615157"/>
              <a:gd name="connsiteX0" fmla="*/ 15677 w 1473701"/>
              <a:gd name="connsiteY0" fmla="*/ 1599351 h 1615157"/>
              <a:gd name="connsiteX1" fmla="*/ 0 w 1473701"/>
              <a:gd name="connsiteY1" fmla="*/ 0 h 1615157"/>
              <a:gd name="connsiteX2" fmla="*/ 799561 w 1473701"/>
              <a:gd name="connsiteY2" fmla="*/ 486078 h 1615157"/>
              <a:gd name="connsiteX3" fmla="*/ 1222858 w 1473701"/>
              <a:gd name="connsiteY3" fmla="*/ 831036 h 1615157"/>
              <a:gd name="connsiteX4" fmla="*/ 1410990 w 1473701"/>
              <a:gd name="connsiteY4" fmla="*/ 1238713 h 1615157"/>
              <a:gd name="connsiteX5" fmla="*/ 1473701 w 1473701"/>
              <a:gd name="connsiteY5" fmla="*/ 1583671 h 1615157"/>
              <a:gd name="connsiteX6" fmla="*/ 313553 w 1473701"/>
              <a:gd name="connsiteY6" fmla="*/ 1599351 h 1615157"/>
              <a:gd name="connsiteX0" fmla="*/ 15677 w 1473701"/>
              <a:gd name="connsiteY0" fmla="*/ 1599351 h 1602313"/>
              <a:gd name="connsiteX1" fmla="*/ 0 w 1473701"/>
              <a:gd name="connsiteY1" fmla="*/ 0 h 1602313"/>
              <a:gd name="connsiteX2" fmla="*/ 799561 w 1473701"/>
              <a:gd name="connsiteY2" fmla="*/ 486078 h 1602313"/>
              <a:gd name="connsiteX3" fmla="*/ 1222858 w 1473701"/>
              <a:gd name="connsiteY3" fmla="*/ 831036 h 1602313"/>
              <a:gd name="connsiteX4" fmla="*/ 1410990 w 1473701"/>
              <a:gd name="connsiteY4" fmla="*/ 1238713 h 1602313"/>
              <a:gd name="connsiteX5" fmla="*/ 1473701 w 1473701"/>
              <a:gd name="connsiteY5" fmla="*/ 1583671 h 1602313"/>
              <a:gd name="connsiteX6" fmla="*/ 313553 w 1473701"/>
              <a:gd name="connsiteY6" fmla="*/ 1599351 h 1602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01" h="1602313">
                <a:moveTo>
                  <a:pt x="15677" y="1599351"/>
                </a:moveTo>
                <a:cubicBezTo>
                  <a:pt x="20903" y="908128"/>
                  <a:pt x="26130" y="781382"/>
                  <a:pt x="0" y="0"/>
                </a:cubicBezTo>
                <a:cubicBezTo>
                  <a:pt x="365812" y="190772"/>
                  <a:pt x="595751" y="347572"/>
                  <a:pt x="799561" y="486078"/>
                </a:cubicBezTo>
                <a:cubicBezTo>
                  <a:pt x="1003371" y="624584"/>
                  <a:pt x="1120953" y="705597"/>
                  <a:pt x="1222858" y="831036"/>
                </a:cubicBezTo>
                <a:cubicBezTo>
                  <a:pt x="1324763" y="956475"/>
                  <a:pt x="1369183" y="1113274"/>
                  <a:pt x="1410990" y="1238713"/>
                </a:cubicBezTo>
                <a:cubicBezTo>
                  <a:pt x="1452797" y="1364152"/>
                  <a:pt x="1437120" y="1241326"/>
                  <a:pt x="1473701" y="1583671"/>
                </a:cubicBezTo>
                <a:cubicBezTo>
                  <a:pt x="804787" y="1612417"/>
                  <a:pt x="313553" y="1599351"/>
                  <a:pt x="313553" y="1599351"/>
                </a:cubicBezTo>
              </a:path>
            </a:pathLst>
          </a:custGeom>
          <a:solidFill>
            <a:schemeClr val="bg2">
              <a:lumMod val="25000"/>
            </a:schemeClr>
          </a:solidFill>
        </p:spPr>
        <p:txBody>
          <a:bodyPr vert="horz" wrap="square" lIns="0" tIns="0" rIns="0" bIns="0" numCol="1" rtlCol="0" anchor="t" anchorCtr="0" compatLnSpc="1">
            <a:prstTxWarp prst="textNoShape">
              <a:avLst/>
            </a:prstTxWarp>
          </a:bodyPr>
          <a:lstStyle/>
          <a:p>
            <a:pPr defTabSz="761970" fontAlgn="base">
              <a:spcBef>
                <a:spcPct val="50000"/>
              </a:spcBef>
              <a:spcAft>
                <a:spcPct val="0"/>
              </a:spcAft>
            </a:pPr>
            <a:endParaRPr lang="en-US" sz="1333">
              <a:latin typeface="Verdana" pitchFamily="34" charset="0"/>
              <a:ea typeface="ＭＳ Ｐゴシック" pitchFamily="-80" charset="-128"/>
            </a:endParaRPr>
          </a:p>
        </p:txBody>
      </p:sp>
      <p:grpSp>
        <p:nvGrpSpPr>
          <p:cNvPr id="2" name="Group 2"/>
          <p:cNvGrpSpPr>
            <a:grpSpLocks/>
          </p:cNvGrpSpPr>
          <p:nvPr/>
        </p:nvGrpSpPr>
        <p:grpSpPr bwMode="auto">
          <a:xfrm>
            <a:off x="1871928" y="1938073"/>
            <a:ext cx="5880364" cy="2016125"/>
            <a:chOff x="1202" y="1434"/>
            <a:chExt cx="4445" cy="1524"/>
          </a:xfrm>
        </p:grpSpPr>
        <p:pic>
          <p:nvPicPr>
            <p:cNvPr id="125955" name="Picture 3" descr="Atlantic cod"/>
            <p:cNvPicPr>
              <a:picLocks noChangeAspect="1" noChangeArrowheads="1"/>
            </p:cNvPicPr>
            <p:nvPr/>
          </p:nvPicPr>
          <p:blipFill>
            <a:blip r:embed="rId3" cstate="print"/>
            <a:srcRect/>
            <a:stretch>
              <a:fillRect/>
            </a:stretch>
          </p:blipFill>
          <p:spPr bwMode="auto">
            <a:xfrm>
              <a:off x="3515" y="2115"/>
              <a:ext cx="2132" cy="843"/>
            </a:xfrm>
            <a:prstGeom prst="rect">
              <a:avLst/>
            </a:prstGeom>
            <a:noFill/>
          </p:spPr>
        </p:pic>
        <p:pic>
          <p:nvPicPr>
            <p:cNvPr id="125956" name="Picture 4" descr="Atlantic cod"/>
            <p:cNvPicPr>
              <a:picLocks noChangeAspect="1" noChangeArrowheads="1"/>
            </p:cNvPicPr>
            <p:nvPr/>
          </p:nvPicPr>
          <p:blipFill>
            <a:blip r:embed="rId3" cstate="print"/>
            <a:srcRect/>
            <a:stretch>
              <a:fillRect/>
            </a:stretch>
          </p:blipFill>
          <p:spPr bwMode="auto">
            <a:xfrm>
              <a:off x="2653" y="1933"/>
              <a:ext cx="907" cy="358"/>
            </a:xfrm>
            <a:prstGeom prst="rect">
              <a:avLst/>
            </a:prstGeom>
            <a:noFill/>
          </p:spPr>
        </p:pic>
        <p:pic>
          <p:nvPicPr>
            <p:cNvPr id="125957" name="Picture 5" descr="Atlantic cod"/>
            <p:cNvPicPr>
              <a:picLocks noChangeAspect="1" noChangeArrowheads="1"/>
            </p:cNvPicPr>
            <p:nvPr/>
          </p:nvPicPr>
          <p:blipFill>
            <a:blip r:embed="rId4" cstate="print"/>
            <a:srcRect/>
            <a:stretch>
              <a:fillRect/>
            </a:stretch>
          </p:blipFill>
          <p:spPr bwMode="auto">
            <a:xfrm>
              <a:off x="2109" y="1797"/>
              <a:ext cx="454" cy="179"/>
            </a:xfrm>
            <a:prstGeom prst="rect">
              <a:avLst/>
            </a:prstGeom>
            <a:noFill/>
          </p:spPr>
        </p:pic>
        <p:pic>
          <p:nvPicPr>
            <p:cNvPr id="125958" name="Picture 6" descr="Atlantic cod"/>
            <p:cNvPicPr>
              <a:picLocks noChangeAspect="1" noChangeArrowheads="1"/>
            </p:cNvPicPr>
            <p:nvPr/>
          </p:nvPicPr>
          <p:blipFill>
            <a:blip r:embed="rId5" cstate="print"/>
            <a:srcRect/>
            <a:stretch>
              <a:fillRect/>
            </a:stretch>
          </p:blipFill>
          <p:spPr bwMode="auto">
            <a:xfrm>
              <a:off x="1791" y="1706"/>
              <a:ext cx="227" cy="90"/>
            </a:xfrm>
            <a:prstGeom prst="rect">
              <a:avLst/>
            </a:prstGeom>
            <a:noFill/>
          </p:spPr>
        </p:pic>
        <p:pic>
          <p:nvPicPr>
            <p:cNvPr id="125959" name="Picture 7" descr="Atlantic cod"/>
            <p:cNvPicPr>
              <a:picLocks noChangeAspect="1" noChangeArrowheads="1"/>
            </p:cNvPicPr>
            <p:nvPr/>
          </p:nvPicPr>
          <p:blipFill>
            <a:blip r:embed="rId6" cstate="print"/>
            <a:srcRect/>
            <a:stretch>
              <a:fillRect/>
            </a:stretch>
          </p:blipFill>
          <p:spPr bwMode="auto">
            <a:xfrm>
              <a:off x="1519" y="1661"/>
              <a:ext cx="161" cy="64"/>
            </a:xfrm>
            <a:prstGeom prst="rect">
              <a:avLst/>
            </a:prstGeom>
            <a:noFill/>
          </p:spPr>
        </p:pic>
        <p:sp>
          <p:nvSpPr>
            <p:cNvPr id="125960" name="Text Box 8"/>
            <p:cNvSpPr txBox="1">
              <a:spLocks noChangeArrowheads="1"/>
            </p:cNvSpPr>
            <p:nvPr/>
          </p:nvSpPr>
          <p:spPr bwMode="auto">
            <a:xfrm>
              <a:off x="1202" y="1434"/>
              <a:ext cx="240" cy="244"/>
            </a:xfrm>
            <a:prstGeom prst="rect">
              <a:avLst/>
            </a:prstGeom>
            <a:noFill/>
            <a:ln w="9525">
              <a:noFill/>
              <a:miter lim="800000"/>
              <a:headEnd/>
              <a:tailEnd/>
            </a:ln>
            <a:effectLst/>
          </p:spPr>
          <p:txBody>
            <a:bodyPr wrap="none">
              <a:spAutoFit/>
            </a:bodyPr>
            <a:lstStyle/>
            <a:p>
              <a:r>
                <a:rPr lang="en-US" sz="1500" dirty="0"/>
                <a:t>…</a:t>
              </a:r>
            </a:p>
          </p:txBody>
        </p:sp>
      </p:grpSp>
      <p:sp>
        <p:nvSpPr>
          <p:cNvPr id="125962" name="Line 10"/>
          <p:cNvSpPr>
            <a:spLocks noChangeShapeType="1"/>
          </p:cNvSpPr>
          <p:nvPr/>
        </p:nvSpPr>
        <p:spPr bwMode="auto">
          <a:xfrm>
            <a:off x="1143001" y="1075668"/>
            <a:ext cx="6794500" cy="0"/>
          </a:xfrm>
          <a:prstGeom prst="line">
            <a:avLst/>
          </a:prstGeom>
          <a:noFill/>
          <a:ln w="38100">
            <a:solidFill>
              <a:schemeClr val="tx1"/>
            </a:solidFill>
            <a:round/>
            <a:headEnd/>
            <a:tailEnd/>
          </a:ln>
          <a:effectLst/>
        </p:spPr>
        <p:txBody>
          <a:bodyPr/>
          <a:lstStyle/>
          <a:p>
            <a:endParaRPr lang="da-DK" sz="1500"/>
          </a:p>
        </p:txBody>
      </p:sp>
      <p:grpSp>
        <p:nvGrpSpPr>
          <p:cNvPr id="3" name="Group 11"/>
          <p:cNvGrpSpPr>
            <a:grpSpLocks/>
          </p:cNvGrpSpPr>
          <p:nvPr/>
        </p:nvGrpSpPr>
        <p:grpSpPr bwMode="auto">
          <a:xfrm>
            <a:off x="911490" y="2076980"/>
            <a:ext cx="5617104" cy="3305969"/>
            <a:chOff x="1113" y="1344"/>
            <a:chExt cx="4246" cy="2499"/>
          </a:xfrm>
        </p:grpSpPr>
        <p:sp>
          <p:nvSpPr>
            <p:cNvPr id="125964" name="Line 12"/>
            <p:cNvSpPr>
              <a:spLocks noChangeShapeType="1"/>
            </p:cNvSpPr>
            <p:nvPr/>
          </p:nvSpPr>
          <p:spPr bwMode="auto">
            <a:xfrm flipV="1">
              <a:off x="1645" y="3531"/>
              <a:ext cx="1" cy="22"/>
            </a:xfrm>
            <a:prstGeom prst="line">
              <a:avLst/>
            </a:prstGeom>
            <a:noFill/>
            <a:ln w="0">
              <a:solidFill>
                <a:srgbClr val="000000"/>
              </a:solidFill>
              <a:round/>
              <a:headEnd/>
              <a:tailEnd/>
            </a:ln>
          </p:spPr>
          <p:txBody>
            <a:bodyPr/>
            <a:lstStyle/>
            <a:p>
              <a:endParaRPr lang="da-DK" sz="1500"/>
            </a:p>
          </p:txBody>
        </p:sp>
        <p:sp>
          <p:nvSpPr>
            <p:cNvPr id="125965" name="Rectangle 13"/>
            <p:cNvSpPr>
              <a:spLocks noChangeArrowheads="1"/>
            </p:cNvSpPr>
            <p:nvPr/>
          </p:nvSpPr>
          <p:spPr bwMode="auto">
            <a:xfrm>
              <a:off x="1554" y="3588"/>
              <a:ext cx="104" cy="174"/>
            </a:xfrm>
            <a:prstGeom prst="rect">
              <a:avLst/>
            </a:prstGeom>
            <a:noFill/>
            <a:ln w="9525">
              <a:noFill/>
              <a:miter lim="800000"/>
              <a:headEnd/>
              <a:tailEnd/>
            </a:ln>
          </p:spPr>
          <p:txBody>
            <a:bodyPr wrap="none" lIns="0" tIns="0" rIns="0" bIns="0">
              <a:spAutoFit/>
            </a:bodyPr>
            <a:lstStyle/>
            <a:p>
              <a:r>
                <a:rPr lang="en-US" sz="1500"/>
                <a:t>w</a:t>
              </a:r>
            </a:p>
          </p:txBody>
        </p:sp>
        <p:sp>
          <p:nvSpPr>
            <p:cNvPr id="125966" name="Rectangle 14"/>
            <p:cNvSpPr>
              <a:spLocks noChangeArrowheads="1"/>
            </p:cNvSpPr>
            <p:nvPr/>
          </p:nvSpPr>
          <p:spPr bwMode="auto">
            <a:xfrm>
              <a:off x="1667" y="3657"/>
              <a:ext cx="74" cy="174"/>
            </a:xfrm>
            <a:prstGeom prst="rect">
              <a:avLst/>
            </a:prstGeom>
            <a:noFill/>
            <a:ln w="9525">
              <a:noFill/>
              <a:miter lim="800000"/>
              <a:headEnd/>
              <a:tailEnd/>
            </a:ln>
          </p:spPr>
          <p:txBody>
            <a:bodyPr wrap="none" lIns="0" tIns="0" rIns="0" bIns="0">
              <a:spAutoFit/>
            </a:bodyPr>
            <a:lstStyle/>
            <a:p>
              <a:r>
                <a:rPr lang="en-US" sz="1500">
                  <a:solidFill>
                    <a:srgbClr val="000000"/>
                  </a:solidFill>
                </a:rPr>
                <a:t>0</a:t>
              </a:r>
              <a:endParaRPr lang="en-US" sz="1500"/>
            </a:p>
          </p:txBody>
        </p:sp>
        <p:sp>
          <p:nvSpPr>
            <p:cNvPr id="125967" name="Line 15"/>
            <p:cNvSpPr>
              <a:spLocks noChangeShapeType="1"/>
            </p:cNvSpPr>
            <p:nvPr/>
          </p:nvSpPr>
          <p:spPr bwMode="auto">
            <a:xfrm flipV="1">
              <a:off x="2269" y="3531"/>
              <a:ext cx="1" cy="22"/>
            </a:xfrm>
            <a:prstGeom prst="line">
              <a:avLst/>
            </a:prstGeom>
            <a:noFill/>
            <a:ln w="0">
              <a:solidFill>
                <a:srgbClr val="000000"/>
              </a:solidFill>
              <a:round/>
              <a:headEnd/>
              <a:tailEnd/>
            </a:ln>
          </p:spPr>
          <p:txBody>
            <a:bodyPr/>
            <a:lstStyle/>
            <a:p>
              <a:endParaRPr lang="da-DK" sz="1500"/>
            </a:p>
          </p:txBody>
        </p:sp>
        <p:sp>
          <p:nvSpPr>
            <p:cNvPr id="125968" name="Line 16"/>
            <p:cNvSpPr>
              <a:spLocks noChangeShapeType="1"/>
            </p:cNvSpPr>
            <p:nvPr/>
          </p:nvSpPr>
          <p:spPr bwMode="auto">
            <a:xfrm flipV="1">
              <a:off x="3539" y="3531"/>
              <a:ext cx="1" cy="22"/>
            </a:xfrm>
            <a:prstGeom prst="line">
              <a:avLst/>
            </a:prstGeom>
            <a:noFill/>
            <a:ln w="0">
              <a:solidFill>
                <a:srgbClr val="000000"/>
              </a:solidFill>
              <a:round/>
              <a:headEnd/>
              <a:tailEnd/>
            </a:ln>
          </p:spPr>
          <p:txBody>
            <a:bodyPr/>
            <a:lstStyle/>
            <a:p>
              <a:endParaRPr lang="da-DK" sz="1500"/>
            </a:p>
          </p:txBody>
        </p:sp>
        <p:sp>
          <p:nvSpPr>
            <p:cNvPr id="125969" name="Line 17"/>
            <p:cNvSpPr>
              <a:spLocks noChangeShapeType="1"/>
            </p:cNvSpPr>
            <p:nvPr/>
          </p:nvSpPr>
          <p:spPr bwMode="auto">
            <a:xfrm flipV="1">
              <a:off x="4808" y="3531"/>
              <a:ext cx="1" cy="22"/>
            </a:xfrm>
            <a:prstGeom prst="line">
              <a:avLst/>
            </a:prstGeom>
            <a:noFill/>
            <a:ln w="0">
              <a:solidFill>
                <a:srgbClr val="000000"/>
              </a:solidFill>
              <a:round/>
              <a:headEnd/>
              <a:tailEnd/>
            </a:ln>
          </p:spPr>
          <p:txBody>
            <a:bodyPr/>
            <a:lstStyle/>
            <a:p>
              <a:endParaRPr lang="da-DK" sz="1500"/>
            </a:p>
          </p:txBody>
        </p:sp>
        <p:sp>
          <p:nvSpPr>
            <p:cNvPr id="125970" name="Rectangle 18"/>
            <p:cNvSpPr>
              <a:spLocks noChangeArrowheads="1"/>
            </p:cNvSpPr>
            <p:nvPr/>
          </p:nvSpPr>
          <p:spPr bwMode="auto">
            <a:xfrm>
              <a:off x="4695" y="3588"/>
              <a:ext cx="130" cy="174"/>
            </a:xfrm>
            <a:prstGeom prst="rect">
              <a:avLst/>
            </a:prstGeom>
            <a:noFill/>
            <a:ln w="9525">
              <a:noFill/>
              <a:miter lim="800000"/>
              <a:headEnd/>
              <a:tailEnd/>
            </a:ln>
          </p:spPr>
          <p:txBody>
            <a:bodyPr wrap="none" lIns="0" tIns="0" rIns="0" bIns="0">
              <a:spAutoFit/>
            </a:bodyPr>
            <a:lstStyle/>
            <a:p>
              <a:r>
                <a:rPr lang="en-US" sz="1500" dirty="0">
                  <a:solidFill>
                    <a:srgbClr val="000000"/>
                  </a:solidFill>
                </a:rPr>
                <a:t>W</a:t>
              </a:r>
              <a:endParaRPr lang="en-US" sz="1500" dirty="0"/>
            </a:p>
          </p:txBody>
        </p:sp>
        <p:sp>
          <p:nvSpPr>
            <p:cNvPr id="125971" name="Rectangle 19"/>
            <p:cNvSpPr>
              <a:spLocks noChangeArrowheads="1"/>
            </p:cNvSpPr>
            <p:nvPr/>
          </p:nvSpPr>
          <p:spPr bwMode="auto">
            <a:xfrm>
              <a:off x="4820" y="3669"/>
              <a:ext cx="104" cy="174"/>
            </a:xfrm>
            <a:prstGeom prst="rect">
              <a:avLst/>
            </a:prstGeom>
            <a:noFill/>
            <a:ln w="9525">
              <a:noFill/>
              <a:miter lim="800000"/>
              <a:headEnd/>
              <a:tailEnd/>
            </a:ln>
          </p:spPr>
          <p:txBody>
            <a:bodyPr wrap="none" lIns="0" tIns="0" rIns="0" bIns="0">
              <a:spAutoFit/>
            </a:bodyPr>
            <a:lstStyle/>
            <a:p>
              <a:r>
                <a:rPr lang="en-US" sz="1500" dirty="0">
                  <a:solidFill>
                    <a:srgbClr val="000000"/>
                  </a:solidFill>
                  <a:latin typeface="Symbol" pitchFamily="18" charset="2"/>
                  <a:sym typeface="Symbol" pitchFamily="18" charset="2"/>
                </a:rPr>
                <a:t></a:t>
              </a:r>
              <a:endParaRPr lang="en-US" sz="1500" dirty="0">
                <a:latin typeface="Symbol" pitchFamily="18" charset="2"/>
                <a:sym typeface="Symbol" pitchFamily="18" charset="2"/>
              </a:endParaRPr>
            </a:p>
          </p:txBody>
        </p:sp>
        <p:sp>
          <p:nvSpPr>
            <p:cNvPr id="125972" name="Line 20"/>
            <p:cNvSpPr>
              <a:spLocks noChangeShapeType="1"/>
            </p:cNvSpPr>
            <p:nvPr/>
          </p:nvSpPr>
          <p:spPr bwMode="auto">
            <a:xfrm>
              <a:off x="1566" y="3553"/>
              <a:ext cx="3322" cy="1"/>
            </a:xfrm>
            <a:prstGeom prst="line">
              <a:avLst/>
            </a:prstGeom>
            <a:noFill/>
            <a:ln w="0">
              <a:solidFill>
                <a:srgbClr val="000000"/>
              </a:solidFill>
              <a:round/>
              <a:headEnd/>
              <a:tailEnd/>
            </a:ln>
          </p:spPr>
          <p:txBody>
            <a:bodyPr/>
            <a:lstStyle/>
            <a:p>
              <a:endParaRPr lang="da-DK" sz="1500"/>
            </a:p>
          </p:txBody>
        </p:sp>
        <p:sp>
          <p:nvSpPr>
            <p:cNvPr id="125973" name="Rectangle 21"/>
            <p:cNvSpPr>
              <a:spLocks noChangeArrowheads="1"/>
            </p:cNvSpPr>
            <p:nvPr/>
          </p:nvSpPr>
          <p:spPr bwMode="auto">
            <a:xfrm>
              <a:off x="4989" y="3452"/>
              <a:ext cx="370" cy="174"/>
            </a:xfrm>
            <a:prstGeom prst="rect">
              <a:avLst/>
            </a:prstGeom>
            <a:noFill/>
            <a:ln w="9525">
              <a:noFill/>
              <a:miter lim="800000"/>
              <a:headEnd/>
              <a:tailEnd/>
            </a:ln>
          </p:spPr>
          <p:txBody>
            <a:bodyPr wrap="none" lIns="0" tIns="0" rIns="0" bIns="0">
              <a:spAutoFit/>
            </a:bodyPr>
            <a:lstStyle/>
            <a:p>
              <a:r>
                <a:rPr lang="en-US" sz="1500"/>
                <a:t>log(</a:t>
              </a:r>
              <a:r>
                <a:rPr lang="en-US" sz="1500" i="1"/>
                <a:t>w</a:t>
              </a:r>
              <a:r>
                <a:rPr lang="en-US" sz="1500"/>
                <a:t>)</a:t>
              </a:r>
            </a:p>
          </p:txBody>
        </p:sp>
        <p:sp>
          <p:nvSpPr>
            <p:cNvPr id="125974" name="Line 22"/>
            <p:cNvSpPr>
              <a:spLocks noChangeShapeType="1"/>
            </p:cNvSpPr>
            <p:nvPr/>
          </p:nvSpPr>
          <p:spPr bwMode="auto">
            <a:xfrm>
              <a:off x="1633" y="3553"/>
              <a:ext cx="24" cy="1"/>
            </a:xfrm>
            <a:prstGeom prst="line">
              <a:avLst/>
            </a:prstGeom>
            <a:noFill/>
            <a:ln w="0">
              <a:solidFill>
                <a:srgbClr val="000000"/>
              </a:solidFill>
              <a:round/>
              <a:headEnd/>
              <a:tailEnd/>
            </a:ln>
          </p:spPr>
          <p:txBody>
            <a:bodyPr/>
            <a:lstStyle/>
            <a:p>
              <a:endParaRPr lang="da-DK" sz="1500"/>
            </a:p>
          </p:txBody>
        </p:sp>
        <p:sp>
          <p:nvSpPr>
            <p:cNvPr id="125975" name="Line 23"/>
            <p:cNvSpPr>
              <a:spLocks noChangeShapeType="1"/>
            </p:cNvSpPr>
            <p:nvPr/>
          </p:nvSpPr>
          <p:spPr bwMode="auto">
            <a:xfrm>
              <a:off x="1633" y="2889"/>
              <a:ext cx="24" cy="1"/>
            </a:xfrm>
            <a:prstGeom prst="line">
              <a:avLst/>
            </a:prstGeom>
            <a:noFill/>
            <a:ln w="0">
              <a:solidFill>
                <a:srgbClr val="000000"/>
              </a:solidFill>
              <a:round/>
              <a:headEnd/>
              <a:tailEnd/>
            </a:ln>
          </p:spPr>
          <p:txBody>
            <a:bodyPr/>
            <a:lstStyle/>
            <a:p>
              <a:endParaRPr lang="da-DK" sz="1500"/>
            </a:p>
          </p:txBody>
        </p:sp>
        <p:sp>
          <p:nvSpPr>
            <p:cNvPr id="125976" name="Line 24"/>
            <p:cNvSpPr>
              <a:spLocks noChangeShapeType="1"/>
            </p:cNvSpPr>
            <p:nvPr/>
          </p:nvSpPr>
          <p:spPr bwMode="auto">
            <a:xfrm>
              <a:off x="1633" y="2225"/>
              <a:ext cx="24" cy="1"/>
            </a:xfrm>
            <a:prstGeom prst="line">
              <a:avLst/>
            </a:prstGeom>
            <a:noFill/>
            <a:ln w="0">
              <a:solidFill>
                <a:srgbClr val="000000"/>
              </a:solidFill>
              <a:round/>
              <a:headEnd/>
              <a:tailEnd/>
            </a:ln>
          </p:spPr>
          <p:txBody>
            <a:bodyPr/>
            <a:lstStyle/>
            <a:p>
              <a:endParaRPr lang="da-DK" sz="1500"/>
            </a:p>
          </p:txBody>
        </p:sp>
        <p:sp>
          <p:nvSpPr>
            <p:cNvPr id="125977" name="Line 25"/>
            <p:cNvSpPr>
              <a:spLocks noChangeShapeType="1"/>
            </p:cNvSpPr>
            <p:nvPr/>
          </p:nvSpPr>
          <p:spPr bwMode="auto">
            <a:xfrm>
              <a:off x="1633" y="1561"/>
              <a:ext cx="24" cy="1"/>
            </a:xfrm>
            <a:prstGeom prst="line">
              <a:avLst/>
            </a:prstGeom>
            <a:noFill/>
            <a:ln w="0">
              <a:solidFill>
                <a:srgbClr val="000000"/>
              </a:solidFill>
              <a:round/>
              <a:headEnd/>
              <a:tailEnd/>
            </a:ln>
          </p:spPr>
          <p:txBody>
            <a:bodyPr/>
            <a:lstStyle/>
            <a:p>
              <a:endParaRPr lang="da-DK" sz="1500"/>
            </a:p>
          </p:txBody>
        </p:sp>
        <p:sp>
          <p:nvSpPr>
            <p:cNvPr id="125978" name="Rectangle 26"/>
            <p:cNvSpPr>
              <a:spLocks noChangeArrowheads="1"/>
            </p:cNvSpPr>
            <p:nvPr/>
          </p:nvSpPr>
          <p:spPr bwMode="auto">
            <a:xfrm>
              <a:off x="1169" y="1344"/>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79" name="Rectangle 27"/>
            <p:cNvSpPr>
              <a:spLocks noChangeArrowheads="1"/>
            </p:cNvSpPr>
            <p:nvPr/>
          </p:nvSpPr>
          <p:spPr bwMode="auto">
            <a:xfrm>
              <a:off x="1271" y="1344"/>
              <a:ext cx="33" cy="174"/>
            </a:xfrm>
            <a:prstGeom prst="rect">
              <a:avLst/>
            </a:prstGeom>
            <a:noFill/>
            <a:ln w="9525">
              <a:noFill/>
              <a:miter lim="800000"/>
              <a:headEnd/>
              <a:tailEnd/>
            </a:ln>
          </p:spPr>
          <p:txBody>
            <a:bodyPr wrap="none" lIns="0" tIns="0" rIns="0" bIns="0">
              <a:spAutoFit/>
            </a:bodyPr>
            <a:lstStyle/>
            <a:p>
              <a:r>
                <a:rPr lang="en-US" sz="1500">
                  <a:solidFill>
                    <a:srgbClr val="000000"/>
                  </a:solidFill>
                </a:rPr>
                <a:t> </a:t>
              </a:r>
              <a:endParaRPr lang="en-US" sz="1500"/>
            </a:p>
          </p:txBody>
        </p:sp>
        <p:sp>
          <p:nvSpPr>
            <p:cNvPr id="125980" name="Rectangle 28"/>
            <p:cNvSpPr>
              <a:spLocks noChangeArrowheads="1"/>
            </p:cNvSpPr>
            <p:nvPr/>
          </p:nvSpPr>
          <p:spPr bwMode="auto">
            <a:xfrm>
              <a:off x="1339" y="1344"/>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81" name="Rectangle 29"/>
            <p:cNvSpPr>
              <a:spLocks noChangeArrowheads="1"/>
            </p:cNvSpPr>
            <p:nvPr/>
          </p:nvSpPr>
          <p:spPr bwMode="auto">
            <a:xfrm>
              <a:off x="1113" y="1447"/>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82" name="Rectangle 30"/>
            <p:cNvSpPr>
              <a:spLocks noChangeArrowheads="1"/>
            </p:cNvSpPr>
            <p:nvPr/>
          </p:nvSpPr>
          <p:spPr bwMode="auto">
            <a:xfrm>
              <a:off x="1430" y="1447"/>
              <a:ext cx="0" cy="174"/>
            </a:xfrm>
            <a:prstGeom prst="rect">
              <a:avLst/>
            </a:prstGeom>
            <a:noFill/>
            <a:ln w="9525">
              <a:noFill/>
              <a:miter lim="800000"/>
              <a:headEnd/>
              <a:tailEnd/>
            </a:ln>
          </p:spPr>
          <p:txBody>
            <a:bodyPr wrap="none" lIns="0" tIns="0" rIns="0" bIns="0">
              <a:spAutoFit/>
            </a:bodyPr>
            <a:lstStyle/>
            <a:p>
              <a:endParaRPr lang="da-DK" sz="1500"/>
            </a:p>
          </p:txBody>
        </p:sp>
        <p:sp>
          <p:nvSpPr>
            <p:cNvPr id="125983" name="Rectangle 31"/>
            <p:cNvSpPr>
              <a:spLocks noChangeArrowheads="1"/>
            </p:cNvSpPr>
            <p:nvPr/>
          </p:nvSpPr>
          <p:spPr bwMode="auto">
            <a:xfrm>
              <a:off x="1510" y="1447"/>
              <a:ext cx="0" cy="174"/>
            </a:xfrm>
            <a:prstGeom prst="rect">
              <a:avLst/>
            </a:prstGeom>
            <a:noFill/>
            <a:ln w="9525">
              <a:noFill/>
              <a:miter lim="800000"/>
              <a:headEnd/>
              <a:tailEnd/>
            </a:ln>
          </p:spPr>
          <p:txBody>
            <a:bodyPr wrap="none" lIns="0" tIns="0" rIns="0" bIns="0">
              <a:spAutoFit/>
            </a:bodyPr>
            <a:lstStyle/>
            <a:p>
              <a:endParaRPr lang="da-DK" sz="1500"/>
            </a:p>
          </p:txBody>
        </p:sp>
        <p:sp>
          <p:nvSpPr>
            <p:cNvPr id="125984" name="Rectangle 32"/>
            <p:cNvSpPr>
              <a:spLocks noChangeArrowheads="1"/>
            </p:cNvSpPr>
            <p:nvPr/>
          </p:nvSpPr>
          <p:spPr bwMode="auto">
            <a:xfrm>
              <a:off x="1520" y="1447"/>
              <a:ext cx="0" cy="174"/>
            </a:xfrm>
            <a:prstGeom prst="rect">
              <a:avLst/>
            </a:prstGeom>
            <a:noFill/>
            <a:ln w="9525">
              <a:noFill/>
              <a:miter lim="800000"/>
              <a:headEnd/>
              <a:tailEnd/>
            </a:ln>
          </p:spPr>
          <p:txBody>
            <a:bodyPr wrap="none" lIns="0" tIns="0" rIns="0" bIns="0">
              <a:spAutoFit/>
            </a:bodyPr>
            <a:lstStyle/>
            <a:p>
              <a:endParaRPr lang="da-DK" sz="1500"/>
            </a:p>
          </p:txBody>
        </p:sp>
        <p:sp>
          <p:nvSpPr>
            <p:cNvPr id="125985" name="Rectangle 33"/>
            <p:cNvSpPr>
              <a:spLocks noChangeArrowheads="1"/>
            </p:cNvSpPr>
            <p:nvPr/>
          </p:nvSpPr>
          <p:spPr bwMode="auto">
            <a:xfrm>
              <a:off x="1135" y="1549"/>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86" name="Rectangle 34"/>
            <p:cNvSpPr>
              <a:spLocks noChangeArrowheads="1"/>
            </p:cNvSpPr>
            <p:nvPr/>
          </p:nvSpPr>
          <p:spPr bwMode="auto">
            <a:xfrm>
              <a:off x="1238" y="1549"/>
              <a:ext cx="33" cy="174"/>
            </a:xfrm>
            <a:prstGeom prst="rect">
              <a:avLst/>
            </a:prstGeom>
            <a:noFill/>
            <a:ln w="9525">
              <a:noFill/>
              <a:miter lim="800000"/>
              <a:headEnd/>
              <a:tailEnd/>
            </a:ln>
          </p:spPr>
          <p:txBody>
            <a:bodyPr wrap="none" lIns="0" tIns="0" rIns="0" bIns="0">
              <a:spAutoFit/>
            </a:bodyPr>
            <a:lstStyle/>
            <a:p>
              <a:r>
                <a:rPr lang="en-US" sz="1500">
                  <a:solidFill>
                    <a:srgbClr val="000000"/>
                  </a:solidFill>
                </a:rPr>
                <a:t> </a:t>
              </a:r>
              <a:endParaRPr lang="en-US" sz="1500"/>
            </a:p>
          </p:txBody>
        </p:sp>
        <p:sp>
          <p:nvSpPr>
            <p:cNvPr id="125987" name="Rectangle 35"/>
            <p:cNvSpPr>
              <a:spLocks noChangeArrowheads="1"/>
            </p:cNvSpPr>
            <p:nvPr/>
          </p:nvSpPr>
          <p:spPr bwMode="auto">
            <a:xfrm>
              <a:off x="1305" y="1549"/>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89" name="Line 37"/>
            <p:cNvSpPr>
              <a:spLocks noChangeShapeType="1"/>
            </p:cNvSpPr>
            <p:nvPr/>
          </p:nvSpPr>
          <p:spPr bwMode="auto">
            <a:xfrm flipV="1">
              <a:off x="1633" y="1480"/>
              <a:ext cx="2" cy="2073"/>
            </a:xfrm>
            <a:prstGeom prst="line">
              <a:avLst/>
            </a:prstGeom>
            <a:noFill/>
            <a:ln w="0">
              <a:solidFill>
                <a:srgbClr val="000000"/>
              </a:solidFill>
              <a:round/>
              <a:headEnd/>
              <a:tailEnd/>
            </a:ln>
          </p:spPr>
          <p:txBody>
            <a:bodyPr/>
            <a:lstStyle/>
            <a:p>
              <a:endParaRPr lang="da-DK" sz="1500"/>
            </a:p>
          </p:txBody>
        </p:sp>
        <p:sp>
          <p:nvSpPr>
            <p:cNvPr id="125990" name="Freeform 38"/>
            <p:cNvSpPr>
              <a:spLocks/>
            </p:cNvSpPr>
            <p:nvPr/>
          </p:nvSpPr>
          <p:spPr bwMode="auto">
            <a:xfrm>
              <a:off x="1645" y="1561"/>
              <a:ext cx="3151" cy="1992"/>
            </a:xfrm>
            <a:custGeom>
              <a:avLst/>
              <a:gdLst/>
              <a:ahLst/>
              <a:cxnLst>
                <a:cxn ang="0">
                  <a:pos x="0" y="0"/>
                </a:cxn>
                <a:cxn ang="0">
                  <a:pos x="11" y="4"/>
                </a:cxn>
                <a:cxn ang="0">
                  <a:pos x="23" y="10"/>
                </a:cxn>
                <a:cxn ang="0">
                  <a:pos x="35" y="14"/>
                </a:cxn>
                <a:cxn ang="0">
                  <a:pos x="46" y="19"/>
                </a:cxn>
                <a:cxn ang="0">
                  <a:pos x="58" y="24"/>
                </a:cxn>
                <a:cxn ang="0">
                  <a:pos x="69" y="29"/>
                </a:cxn>
                <a:cxn ang="0">
                  <a:pos x="81" y="34"/>
                </a:cxn>
                <a:cxn ang="0">
                  <a:pos x="93" y="39"/>
                </a:cxn>
                <a:cxn ang="0">
                  <a:pos x="104" y="44"/>
                </a:cxn>
                <a:cxn ang="0">
                  <a:pos x="116" y="49"/>
                </a:cxn>
                <a:cxn ang="0">
                  <a:pos x="128" y="54"/>
                </a:cxn>
                <a:cxn ang="0">
                  <a:pos x="139" y="59"/>
                </a:cxn>
                <a:cxn ang="0">
                  <a:pos x="151" y="64"/>
                </a:cxn>
                <a:cxn ang="0">
                  <a:pos x="162" y="69"/>
                </a:cxn>
                <a:cxn ang="0">
                  <a:pos x="174" y="75"/>
                </a:cxn>
                <a:cxn ang="0">
                  <a:pos x="186" y="81"/>
                </a:cxn>
                <a:cxn ang="0">
                  <a:pos x="197" y="86"/>
                </a:cxn>
                <a:cxn ang="0">
                  <a:pos x="209" y="92"/>
                </a:cxn>
                <a:cxn ang="0">
                  <a:pos x="220" y="99"/>
                </a:cxn>
                <a:cxn ang="0">
                  <a:pos x="233" y="106"/>
                </a:cxn>
                <a:cxn ang="0">
                  <a:pos x="244" y="114"/>
                </a:cxn>
                <a:cxn ang="0">
                  <a:pos x="256" y="124"/>
                </a:cxn>
                <a:cxn ang="0">
                  <a:pos x="261" y="129"/>
                </a:cxn>
                <a:cxn ang="0">
                  <a:pos x="261" y="130"/>
                </a:cxn>
                <a:cxn ang="0">
                  <a:pos x="264" y="133"/>
                </a:cxn>
                <a:cxn ang="0">
                  <a:pos x="268" y="138"/>
                </a:cxn>
                <a:cxn ang="0">
                  <a:pos x="271" y="143"/>
                </a:cxn>
                <a:cxn ang="0">
                  <a:pos x="273" y="150"/>
                </a:cxn>
                <a:cxn ang="0">
                  <a:pos x="275" y="154"/>
                </a:cxn>
                <a:cxn ang="0">
                  <a:pos x="275" y="157"/>
                </a:cxn>
                <a:cxn ang="0">
                  <a:pos x="276" y="161"/>
                </a:cxn>
                <a:cxn ang="0">
                  <a:pos x="277" y="165"/>
                </a:cxn>
                <a:cxn ang="0">
                  <a:pos x="277" y="167"/>
                </a:cxn>
                <a:cxn ang="0">
                  <a:pos x="277" y="171"/>
                </a:cxn>
                <a:cxn ang="0">
                  <a:pos x="278" y="174"/>
                </a:cxn>
              </a:cxnLst>
              <a:rect l="0" t="0" r="r" b="b"/>
              <a:pathLst>
                <a:path w="278" h="174">
                  <a:moveTo>
                    <a:pt x="0" y="0"/>
                  </a:moveTo>
                  <a:lnTo>
                    <a:pt x="11" y="4"/>
                  </a:lnTo>
                  <a:lnTo>
                    <a:pt x="23" y="10"/>
                  </a:lnTo>
                  <a:lnTo>
                    <a:pt x="35" y="14"/>
                  </a:lnTo>
                  <a:lnTo>
                    <a:pt x="46" y="19"/>
                  </a:lnTo>
                  <a:lnTo>
                    <a:pt x="58" y="24"/>
                  </a:lnTo>
                  <a:lnTo>
                    <a:pt x="69" y="29"/>
                  </a:lnTo>
                  <a:lnTo>
                    <a:pt x="81" y="34"/>
                  </a:lnTo>
                  <a:lnTo>
                    <a:pt x="93" y="39"/>
                  </a:lnTo>
                  <a:lnTo>
                    <a:pt x="104" y="44"/>
                  </a:lnTo>
                  <a:lnTo>
                    <a:pt x="116" y="49"/>
                  </a:lnTo>
                  <a:lnTo>
                    <a:pt x="128" y="54"/>
                  </a:lnTo>
                  <a:lnTo>
                    <a:pt x="139" y="59"/>
                  </a:lnTo>
                  <a:lnTo>
                    <a:pt x="151" y="64"/>
                  </a:lnTo>
                  <a:lnTo>
                    <a:pt x="162" y="69"/>
                  </a:lnTo>
                  <a:lnTo>
                    <a:pt x="174" y="75"/>
                  </a:lnTo>
                  <a:lnTo>
                    <a:pt x="186" y="81"/>
                  </a:lnTo>
                  <a:lnTo>
                    <a:pt x="197" y="86"/>
                  </a:lnTo>
                  <a:lnTo>
                    <a:pt x="209" y="92"/>
                  </a:lnTo>
                  <a:lnTo>
                    <a:pt x="220" y="99"/>
                  </a:lnTo>
                  <a:lnTo>
                    <a:pt x="233" y="106"/>
                  </a:lnTo>
                  <a:lnTo>
                    <a:pt x="244" y="114"/>
                  </a:lnTo>
                  <a:lnTo>
                    <a:pt x="256" y="124"/>
                  </a:lnTo>
                  <a:lnTo>
                    <a:pt x="261" y="129"/>
                  </a:lnTo>
                  <a:lnTo>
                    <a:pt x="261" y="130"/>
                  </a:lnTo>
                  <a:lnTo>
                    <a:pt x="264" y="133"/>
                  </a:lnTo>
                  <a:lnTo>
                    <a:pt x="268" y="138"/>
                  </a:lnTo>
                  <a:lnTo>
                    <a:pt x="271" y="143"/>
                  </a:lnTo>
                  <a:lnTo>
                    <a:pt x="273" y="150"/>
                  </a:lnTo>
                  <a:lnTo>
                    <a:pt x="275" y="154"/>
                  </a:lnTo>
                  <a:lnTo>
                    <a:pt x="275" y="157"/>
                  </a:lnTo>
                  <a:lnTo>
                    <a:pt x="276" y="161"/>
                  </a:lnTo>
                  <a:lnTo>
                    <a:pt x="277" y="165"/>
                  </a:lnTo>
                  <a:lnTo>
                    <a:pt x="277" y="167"/>
                  </a:lnTo>
                  <a:lnTo>
                    <a:pt x="277" y="171"/>
                  </a:lnTo>
                  <a:lnTo>
                    <a:pt x="278" y="174"/>
                  </a:lnTo>
                </a:path>
              </a:pathLst>
            </a:custGeom>
            <a:noFill/>
            <a:ln w="76200">
              <a:solidFill>
                <a:srgbClr val="FF0000"/>
              </a:solidFill>
              <a:prstDash val="solid"/>
              <a:round/>
              <a:headEnd/>
              <a:tailEnd/>
            </a:ln>
          </p:spPr>
          <p:txBody>
            <a:bodyPr/>
            <a:lstStyle/>
            <a:p>
              <a:endParaRPr lang="da-DK" sz="1500"/>
            </a:p>
          </p:txBody>
        </p:sp>
        <p:sp>
          <p:nvSpPr>
            <p:cNvPr id="125991" name="Line 39"/>
            <p:cNvSpPr>
              <a:spLocks noChangeShapeType="1"/>
            </p:cNvSpPr>
            <p:nvPr/>
          </p:nvSpPr>
          <p:spPr bwMode="auto">
            <a:xfrm>
              <a:off x="1645" y="1561"/>
              <a:ext cx="57" cy="22"/>
            </a:xfrm>
            <a:prstGeom prst="line">
              <a:avLst/>
            </a:prstGeom>
            <a:noFill/>
            <a:ln w="0">
              <a:solidFill>
                <a:srgbClr val="000000"/>
              </a:solidFill>
              <a:round/>
              <a:headEnd/>
              <a:tailEnd/>
            </a:ln>
          </p:spPr>
          <p:txBody>
            <a:bodyPr/>
            <a:lstStyle/>
            <a:p>
              <a:endParaRPr lang="da-DK" sz="1500"/>
            </a:p>
          </p:txBody>
        </p:sp>
        <p:sp>
          <p:nvSpPr>
            <p:cNvPr id="125992" name="Freeform 40"/>
            <p:cNvSpPr>
              <a:spLocks/>
            </p:cNvSpPr>
            <p:nvPr/>
          </p:nvSpPr>
          <p:spPr bwMode="auto">
            <a:xfrm>
              <a:off x="1770" y="1607"/>
              <a:ext cx="56" cy="23"/>
            </a:xfrm>
            <a:custGeom>
              <a:avLst/>
              <a:gdLst/>
              <a:ahLst/>
              <a:cxnLst>
                <a:cxn ang="0">
                  <a:pos x="0" y="0"/>
                </a:cxn>
                <a:cxn ang="0">
                  <a:pos x="0" y="0"/>
                </a:cxn>
                <a:cxn ang="0">
                  <a:pos x="5" y="2"/>
                </a:cxn>
              </a:cxnLst>
              <a:rect l="0" t="0" r="r" b="b"/>
              <a:pathLst>
                <a:path w="5" h="2">
                  <a:moveTo>
                    <a:pt x="0" y="0"/>
                  </a:moveTo>
                  <a:lnTo>
                    <a:pt x="0" y="0"/>
                  </a:lnTo>
                  <a:lnTo>
                    <a:pt x="5" y="2"/>
                  </a:lnTo>
                </a:path>
              </a:pathLst>
            </a:custGeom>
            <a:noFill/>
            <a:ln w="0">
              <a:solidFill>
                <a:srgbClr val="000000"/>
              </a:solidFill>
              <a:prstDash val="solid"/>
              <a:round/>
              <a:headEnd/>
              <a:tailEnd/>
            </a:ln>
          </p:spPr>
          <p:txBody>
            <a:bodyPr/>
            <a:lstStyle/>
            <a:p>
              <a:endParaRPr lang="da-DK" sz="1500"/>
            </a:p>
          </p:txBody>
        </p:sp>
        <p:sp>
          <p:nvSpPr>
            <p:cNvPr id="125993" name="Freeform 41"/>
            <p:cNvSpPr>
              <a:spLocks/>
            </p:cNvSpPr>
            <p:nvPr/>
          </p:nvSpPr>
          <p:spPr bwMode="auto">
            <a:xfrm>
              <a:off x="1883" y="1664"/>
              <a:ext cx="68" cy="23"/>
            </a:xfrm>
            <a:custGeom>
              <a:avLst/>
              <a:gdLst/>
              <a:ahLst/>
              <a:cxnLst>
                <a:cxn ang="0">
                  <a:pos x="0" y="0"/>
                </a:cxn>
                <a:cxn ang="0">
                  <a:pos x="2" y="0"/>
                </a:cxn>
                <a:cxn ang="0">
                  <a:pos x="6" y="2"/>
                </a:cxn>
              </a:cxnLst>
              <a:rect l="0" t="0" r="r" b="b"/>
              <a:pathLst>
                <a:path w="6" h="2">
                  <a:moveTo>
                    <a:pt x="0" y="0"/>
                  </a:moveTo>
                  <a:lnTo>
                    <a:pt x="2" y="0"/>
                  </a:lnTo>
                  <a:lnTo>
                    <a:pt x="6" y="2"/>
                  </a:lnTo>
                </a:path>
              </a:pathLst>
            </a:custGeom>
            <a:noFill/>
            <a:ln w="0">
              <a:solidFill>
                <a:srgbClr val="000000"/>
              </a:solidFill>
              <a:prstDash val="solid"/>
              <a:round/>
              <a:headEnd/>
              <a:tailEnd/>
            </a:ln>
          </p:spPr>
          <p:txBody>
            <a:bodyPr/>
            <a:lstStyle/>
            <a:p>
              <a:endParaRPr lang="da-DK" sz="1500"/>
            </a:p>
          </p:txBody>
        </p:sp>
        <p:sp>
          <p:nvSpPr>
            <p:cNvPr id="125994" name="Freeform 42"/>
            <p:cNvSpPr>
              <a:spLocks/>
            </p:cNvSpPr>
            <p:nvPr/>
          </p:nvSpPr>
          <p:spPr bwMode="auto">
            <a:xfrm>
              <a:off x="2008" y="1710"/>
              <a:ext cx="68" cy="23"/>
            </a:xfrm>
            <a:custGeom>
              <a:avLst/>
              <a:gdLst/>
              <a:ahLst/>
              <a:cxnLst>
                <a:cxn ang="0">
                  <a:pos x="0" y="0"/>
                </a:cxn>
                <a:cxn ang="0">
                  <a:pos x="3" y="1"/>
                </a:cxn>
                <a:cxn ang="0">
                  <a:pos x="6" y="2"/>
                </a:cxn>
              </a:cxnLst>
              <a:rect l="0" t="0" r="r" b="b"/>
              <a:pathLst>
                <a:path w="6" h="2">
                  <a:moveTo>
                    <a:pt x="0" y="0"/>
                  </a:moveTo>
                  <a:lnTo>
                    <a:pt x="3" y="1"/>
                  </a:lnTo>
                  <a:lnTo>
                    <a:pt x="6" y="2"/>
                  </a:lnTo>
                </a:path>
              </a:pathLst>
            </a:custGeom>
            <a:noFill/>
            <a:ln w="0">
              <a:solidFill>
                <a:srgbClr val="000000"/>
              </a:solidFill>
              <a:prstDash val="solid"/>
              <a:round/>
              <a:headEnd/>
              <a:tailEnd/>
            </a:ln>
          </p:spPr>
          <p:txBody>
            <a:bodyPr/>
            <a:lstStyle/>
            <a:p>
              <a:endParaRPr lang="da-DK" sz="1500"/>
            </a:p>
          </p:txBody>
        </p:sp>
        <p:sp>
          <p:nvSpPr>
            <p:cNvPr id="125995" name="Freeform 43"/>
            <p:cNvSpPr>
              <a:spLocks/>
            </p:cNvSpPr>
            <p:nvPr/>
          </p:nvSpPr>
          <p:spPr bwMode="auto">
            <a:xfrm>
              <a:off x="2132" y="1755"/>
              <a:ext cx="69" cy="24"/>
            </a:xfrm>
            <a:custGeom>
              <a:avLst/>
              <a:gdLst/>
              <a:ahLst/>
              <a:cxnLst>
                <a:cxn ang="0">
                  <a:pos x="0" y="0"/>
                </a:cxn>
                <a:cxn ang="0">
                  <a:pos x="3" y="1"/>
                </a:cxn>
                <a:cxn ang="0">
                  <a:pos x="6" y="2"/>
                </a:cxn>
              </a:cxnLst>
              <a:rect l="0" t="0" r="r" b="b"/>
              <a:pathLst>
                <a:path w="6" h="2">
                  <a:moveTo>
                    <a:pt x="0" y="0"/>
                  </a:moveTo>
                  <a:lnTo>
                    <a:pt x="3" y="1"/>
                  </a:lnTo>
                  <a:lnTo>
                    <a:pt x="6" y="2"/>
                  </a:lnTo>
                </a:path>
              </a:pathLst>
            </a:custGeom>
            <a:noFill/>
            <a:ln w="0">
              <a:solidFill>
                <a:srgbClr val="000000"/>
              </a:solidFill>
              <a:prstDash val="solid"/>
              <a:round/>
              <a:headEnd/>
              <a:tailEnd/>
            </a:ln>
          </p:spPr>
          <p:txBody>
            <a:bodyPr/>
            <a:lstStyle/>
            <a:p>
              <a:endParaRPr lang="da-DK" sz="1500"/>
            </a:p>
          </p:txBody>
        </p:sp>
        <p:sp>
          <p:nvSpPr>
            <p:cNvPr id="125996" name="Freeform 44"/>
            <p:cNvSpPr>
              <a:spLocks/>
            </p:cNvSpPr>
            <p:nvPr/>
          </p:nvSpPr>
          <p:spPr bwMode="auto">
            <a:xfrm>
              <a:off x="2257" y="1812"/>
              <a:ext cx="57" cy="24"/>
            </a:xfrm>
            <a:custGeom>
              <a:avLst/>
              <a:gdLst/>
              <a:ahLst/>
              <a:cxnLst>
                <a:cxn ang="0">
                  <a:pos x="0" y="0"/>
                </a:cxn>
                <a:cxn ang="0">
                  <a:pos x="4" y="1"/>
                </a:cxn>
                <a:cxn ang="0">
                  <a:pos x="5" y="2"/>
                </a:cxn>
              </a:cxnLst>
              <a:rect l="0" t="0" r="r" b="b"/>
              <a:pathLst>
                <a:path w="5" h="2">
                  <a:moveTo>
                    <a:pt x="0" y="0"/>
                  </a:moveTo>
                  <a:lnTo>
                    <a:pt x="4" y="1"/>
                  </a:lnTo>
                  <a:lnTo>
                    <a:pt x="5" y="2"/>
                  </a:lnTo>
                </a:path>
              </a:pathLst>
            </a:custGeom>
            <a:noFill/>
            <a:ln w="0">
              <a:solidFill>
                <a:srgbClr val="000000"/>
              </a:solidFill>
              <a:prstDash val="solid"/>
              <a:round/>
              <a:headEnd/>
              <a:tailEnd/>
            </a:ln>
          </p:spPr>
          <p:txBody>
            <a:bodyPr/>
            <a:lstStyle/>
            <a:p>
              <a:endParaRPr lang="da-DK" sz="1500"/>
            </a:p>
          </p:txBody>
        </p:sp>
        <p:sp>
          <p:nvSpPr>
            <p:cNvPr id="125997" name="Freeform 45"/>
            <p:cNvSpPr>
              <a:spLocks/>
            </p:cNvSpPr>
            <p:nvPr/>
          </p:nvSpPr>
          <p:spPr bwMode="auto">
            <a:xfrm>
              <a:off x="2382" y="1858"/>
              <a:ext cx="56" cy="23"/>
            </a:xfrm>
            <a:custGeom>
              <a:avLst/>
              <a:gdLst/>
              <a:ahLst/>
              <a:cxnLst>
                <a:cxn ang="0">
                  <a:pos x="0" y="0"/>
                </a:cxn>
                <a:cxn ang="0">
                  <a:pos x="4" y="2"/>
                </a:cxn>
                <a:cxn ang="0">
                  <a:pos x="5" y="2"/>
                </a:cxn>
              </a:cxnLst>
              <a:rect l="0" t="0" r="r" b="b"/>
              <a:pathLst>
                <a:path w="5" h="2">
                  <a:moveTo>
                    <a:pt x="0" y="0"/>
                  </a:moveTo>
                  <a:lnTo>
                    <a:pt x="4" y="2"/>
                  </a:lnTo>
                  <a:lnTo>
                    <a:pt x="5" y="2"/>
                  </a:lnTo>
                </a:path>
              </a:pathLst>
            </a:custGeom>
            <a:noFill/>
            <a:ln w="0">
              <a:solidFill>
                <a:srgbClr val="000000"/>
              </a:solidFill>
              <a:prstDash val="solid"/>
              <a:round/>
              <a:headEnd/>
              <a:tailEnd/>
            </a:ln>
          </p:spPr>
          <p:txBody>
            <a:bodyPr/>
            <a:lstStyle/>
            <a:p>
              <a:endParaRPr lang="da-DK" sz="1500"/>
            </a:p>
          </p:txBody>
        </p:sp>
        <p:sp>
          <p:nvSpPr>
            <p:cNvPr id="125998" name="Line 46"/>
            <p:cNvSpPr>
              <a:spLocks noChangeShapeType="1"/>
            </p:cNvSpPr>
            <p:nvPr/>
          </p:nvSpPr>
          <p:spPr bwMode="auto">
            <a:xfrm>
              <a:off x="2507" y="1905"/>
              <a:ext cx="56" cy="34"/>
            </a:xfrm>
            <a:prstGeom prst="line">
              <a:avLst/>
            </a:prstGeom>
            <a:noFill/>
            <a:ln w="0">
              <a:solidFill>
                <a:srgbClr val="000000"/>
              </a:solidFill>
              <a:round/>
              <a:headEnd/>
              <a:tailEnd/>
            </a:ln>
          </p:spPr>
          <p:txBody>
            <a:bodyPr/>
            <a:lstStyle/>
            <a:p>
              <a:endParaRPr lang="da-DK" sz="1500"/>
            </a:p>
          </p:txBody>
        </p:sp>
        <p:sp>
          <p:nvSpPr>
            <p:cNvPr id="125999" name="Line 47"/>
            <p:cNvSpPr>
              <a:spLocks noChangeShapeType="1"/>
            </p:cNvSpPr>
            <p:nvPr/>
          </p:nvSpPr>
          <p:spPr bwMode="auto">
            <a:xfrm>
              <a:off x="2631" y="1962"/>
              <a:ext cx="57" cy="22"/>
            </a:xfrm>
            <a:prstGeom prst="line">
              <a:avLst/>
            </a:prstGeom>
            <a:noFill/>
            <a:ln w="0">
              <a:solidFill>
                <a:srgbClr val="000000"/>
              </a:solidFill>
              <a:round/>
              <a:headEnd/>
              <a:tailEnd/>
            </a:ln>
          </p:spPr>
          <p:txBody>
            <a:bodyPr/>
            <a:lstStyle/>
            <a:p>
              <a:endParaRPr lang="da-DK" sz="1500"/>
            </a:p>
          </p:txBody>
        </p:sp>
        <p:sp>
          <p:nvSpPr>
            <p:cNvPr id="126000" name="Line 48"/>
            <p:cNvSpPr>
              <a:spLocks noChangeShapeType="1"/>
            </p:cNvSpPr>
            <p:nvPr/>
          </p:nvSpPr>
          <p:spPr bwMode="auto">
            <a:xfrm>
              <a:off x="2744" y="2008"/>
              <a:ext cx="69" cy="22"/>
            </a:xfrm>
            <a:prstGeom prst="line">
              <a:avLst/>
            </a:prstGeom>
            <a:noFill/>
            <a:ln w="0">
              <a:solidFill>
                <a:srgbClr val="000000"/>
              </a:solidFill>
              <a:round/>
              <a:headEnd/>
              <a:tailEnd/>
            </a:ln>
          </p:spPr>
          <p:txBody>
            <a:bodyPr/>
            <a:lstStyle/>
            <a:p>
              <a:endParaRPr lang="da-DK" sz="1500"/>
            </a:p>
          </p:txBody>
        </p:sp>
        <p:sp>
          <p:nvSpPr>
            <p:cNvPr id="126001" name="Line 49"/>
            <p:cNvSpPr>
              <a:spLocks noChangeShapeType="1"/>
            </p:cNvSpPr>
            <p:nvPr/>
          </p:nvSpPr>
          <p:spPr bwMode="auto">
            <a:xfrm>
              <a:off x="2869" y="2065"/>
              <a:ext cx="68" cy="22"/>
            </a:xfrm>
            <a:prstGeom prst="line">
              <a:avLst/>
            </a:prstGeom>
            <a:noFill/>
            <a:ln w="0">
              <a:solidFill>
                <a:srgbClr val="000000"/>
              </a:solidFill>
              <a:round/>
              <a:headEnd/>
              <a:tailEnd/>
            </a:ln>
          </p:spPr>
          <p:txBody>
            <a:bodyPr/>
            <a:lstStyle/>
            <a:p>
              <a:endParaRPr lang="da-DK" sz="1500"/>
            </a:p>
          </p:txBody>
        </p:sp>
        <p:sp>
          <p:nvSpPr>
            <p:cNvPr id="126002" name="Line 50"/>
            <p:cNvSpPr>
              <a:spLocks noChangeShapeType="1"/>
            </p:cNvSpPr>
            <p:nvPr/>
          </p:nvSpPr>
          <p:spPr bwMode="auto">
            <a:xfrm>
              <a:off x="2994" y="2111"/>
              <a:ext cx="68" cy="23"/>
            </a:xfrm>
            <a:prstGeom prst="line">
              <a:avLst/>
            </a:prstGeom>
            <a:noFill/>
            <a:ln w="0">
              <a:solidFill>
                <a:srgbClr val="000000"/>
              </a:solidFill>
              <a:round/>
              <a:headEnd/>
              <a:tailEnd/>
            </a:ln>
          </p:spPr>
          <p:txBody>
            <a:bodyPr/>
            <a:lstStyle/>
            <a:p>
              <a:endParaRPr lang="da-DK" sz="1500"/>
            </a:p>
          </p:txBody>
        </p:sp>
        <p:sp>
          <p:nvSpPr>
            <p:cNvPr id="126003" name="Line 51"/>
            <p:cNvSpPr>
              <a:spLocks noChangeShapeType="1"/>
            </p:cNvSpPr>
            <p:nvPr/>
          </p:nvSpPr>
          <p:spPr bwMode="auto">
            <a:xfrm>
              <a:off x="3119" y="2156"/>
              <a:ext cx="68" cy="24"/>
            </a:xfrm>
            <a:prstGeom prst="line">
              <a:avLst/>
            </a:prstGeom>
            <a:noFill/>
            <a:ln w="0">
              <a:solidFill>
                <a:srgbClr val="000000"/>
              </a:solidFill>
              <a:round/>
              <a:headEnd/>
              <a:tailEnd/>
            </a:ln>
          </p:spPr>
          <p:txBody>
            <a:bodyPr/>
            <a:lstStyle/>
            <a:p>
              <a:endParaRPr lang="da-DK" sz="1500"/>
            </a:p>
          </p:txBody>
        </p:sp>
        <p:sp>
          <p:nvSpPr>
            <p:cNvPr id="126004" name="Line 52"/>
            <p:cNvSpPr>
              <a:spLocks noChangeShapeType="1"/>
            </p:cNvSpPr>
            <p:nvPr/>
          </p:nvSpPr>
          <p:spPr bwMode="auto">
            <a:xfrm>
              <a:off x="3243" y="2213"/>
              <a:ext cx="57" cy="24"/>
            </a:xfrm>
            <a:prstGeom prst="line">
              <a:avLst/>
            </a:prstGeom>
            <a:noFill/>
            <a:ln w="0">
              <a:solidFill>
                <a:srgbClr val="000000"/>
              </a:solidFill>
              <a:round/>
              <a:headEnd/>
              <a:tailEnd/>
            </a:ln>
          </p:spPr>
          <p:txBody>
            <a:bodyPr/>
            <a:lstStyle/>
            <a:p>
              <a:endParaRPr lang="da-DK" sz="1500"/>
            </a:p>
          </p:txBody>
        </p:sp>
        <p:sp>
          <p:nvSpPr>
            <p:cNvPr id="126005" name="Line 53"/>
            <p:cNvSpPr>
              <a:spLocks noChangeShapeType="1"/>
            </p:cNvSpPr>
            <p:nvPr/>
          </p:nvSpPr>
          <p:spPr bwMode="auto">
            <a:xfrm>
              <a:off x="3368" y="2259"/>
              <a:ext cx="57" cy="23"/>
            </a:xfrm>
            <a:prstGeom prst="line">
              <a:avLst/>
            </a:prstGeom>
            <a:noFill/>
            <a:ln w="0">
              <a:solidFill>
                <a:srgbClr val="000000"/>
              </a:solidFill>
              <a:round/>
              <a:headEnd/>
              <a:tailEnd/>
            </a:ln>
          </p:spPr>
          <p:txBody>
            <a:bodyPr/>
            <a:lstStyle/>
            <a:p>
              <a:endParaRPr lang="da-DK" sz="1500"/>
            </a:p>
          </p:txBody>
        </p:sp>
        <p:sp>
          <p:nvSpPr>
            <p:cNvPr id="126006" name="Line 54"/>
            <p:cNvSpPr>
              <a:spLocks noChangeShapeType="1"/>
            </p:cNvSpPr>
            <p:nvPr/>
          </p:nvSpPr>
          <p:spPr bwMode="auto">
            <a:xfrm>
              <a:off x="3493" y="2306"/>
              <a:ext cx="57" cy="34"/>
            </a:xfrm>
            <a:prstGeom prst="line">
              <a:avLst/>
            </a:prstGeom>
            <a:noFill/>
            <a:ln w="0">
              <a:solidFill>
                <a:srgbClr val="000000"/>
              </a:solidFill>
              <a:round/>
              <a:headEnd/>
              <a:tailEnd/>
            </a:ln>
          </p:spPr>
          <p:txBody>
            <a:bodyPr/>
            <a:lstStyle/>
            <a:p>
              <a:endParaRPr lang="da-DK" sz="1500"/>
            </a:p>
          </p:txBody>
        </p:sp>
        <p:sp>
          <p:nvSpPr>
            <p:cNvPr id="126007" name="Freeform 55"/>
            <p:cNvSpPr>
              <a:spLocks/>
            </p:cNvSpPr>
            <p:nvPr/>
          </p:nvSpPr>
          <p:spPr bwMode="auto">
            <a:xfrm>
              <a:off x="3618" y="2363"/>
              <a:ext cx="56" cy="22"/>
            </a:xfrm>
            <a:custGeom>
              <a:avLst/>
              <a:gdLst/>
              <a:ahLst/>
              <a:cxnLst>
                <a:cxn ang="0">
                  <a:pos x="0" y="0"/>
                </a:cxn>
                <a:cxn ang="0">
                  <a:pos x="0" y="0"/>
                </a:cxn>
                <a:cxn ang="0">
                  <a:pos x="5" y="2"/>
                </a:cxn>
              </a:cxnLst>
              <a:rect l="0" t="0" r="r" b="b"/>
              <a:pathLst>
                <a:path w="5" h="2">
                  <a:moveTo>
                    <a:pt x="0" y="0"/>
                  </a:moveTo>
                  <a:lnTo>
                    <a:pt x="0" y="0"/>
                  </a:lnTo>
                  <a:lnTo>
                    <a:pt x="5" y="2"/>
                  </a:lnTo>
                </a:path>
              </a:pathLst>
            </a:custGeom>
            <a:noFill/>
            <a:ln w="0">
              <a:solidFill>
                <a:srgbClr val="000000"/>
              </a:solidFill>
              <a:prstDash val="solid"/>
              <a:round/>
              <a:headEnd/>
              <a:tailEnd/>
            </a:ln>
          </p:spPr>
          <p:txBody>
            <a:bodyPr/>
            <a:lstStyle/>
            <a:p>
              <a:endParaRPr lang="da-DK" sz="1500"/>
            </a:p>
          </p:txBody>
        </p:sp>
        <p:sp>
          <p:nvSpPr>
            <p:cNvPr id="126008" name="Freeform 56"/>
            <p:cNvSpPr>
              <a:spLocks/>
            </p:cNvSpPr>
            <p:nvPr/>
          </p:nvSpPr>
          <p:spPr bwMode="auto">
            <a:xfrm>
              <a:off x="3731" y="2409"/>
              <a:ext cx="68" cy="22"/>
            </a:xfrm>
            <a:custGeom>
              <a:avLst/>
              <a:gdLst/>
              <a:ahLst/>
              <a:cxnLst>
                <a:cxn ang="0">
                  <a:pos x="0" y="0"/>
                </a:cxn>
                <a:cxn ang="0">
                  <a:pos x="2" y="1"/>
                </a:cxn>
                <a:cxn ang="0">
                  <a:pos x="6" y="2"/>
                </a:cxn>
              </a:cxnLst>
              <a:rect l="0" t="0" r="r" b="b"/>
              <a:pathLst>
                <a:path w="6" h="2">
                  <a:moveTo>
                    <a:pt x="0" y="0"/>
                  </a:moveTo>
                  <a:lnTo>
                    <a:pt x="2" y="1"/>
                  </a:lnTo>
                  <a:lnTo>
                    <a:pt x="6" y="2"/>
                  </a:lnTo>
                </a:path>
              </a:pathLst>
            </a:custGeom>
            <a:noFill/>
            <a:ln w="0">
              <a:solidFill>
                <a:srgbClr val="000000"/>
              </a:solidFill>
              <a:prstDash val="solid"/>
              <a:round/>
              <a:headEnd/>
              <a:tailEnd/>
            </a:ln>
          </p:spPr>
          <p:txBody>
            <a:bodyPr/>
            <a:lstStyle/>
            <a:p>
              <a:endParaRPr lang="da-DK" sz="1500"/>
            </a:p>
          </p:txBody>
        </p:sp>
        <p:sp>
          <p:nvSpPr>
            <p:cNvPr id="126009" name="Freeform 57"/>
            <p:cNvSpPr>
              <a:spLocks/>
            </p:cNvSpPr>
            <p:nvPr/>
          </p:nvSpPr>
          <p:spPr bwMode="auto">
            <a:xfrm>
              <a:off x="3856" y="2466"/>
              <a:ext cx="68" cy="22"/>
            </a:xfrm>
            <a:custGeom>
              <a:avLst/>
              <a:gdLst/>
              <a:ahLst/>
              <a:cxnLst>
                <a:cxn ang="0">
                  <a:pos x="0" y="0"/>
                </a:cxn>
                <a:cxn ang="0">
                  <a:pos x="2" y="0"/>
                </a:cxn>
                <a:cxn ang="0">
                  <a:pos x="6" y="2"/>
                </a:cxn>
              </a:cxnLst>
              <a:rect l="0" t="0" r="r" b="b"/>
              <a:pathLst>
                <a:path w="6" h="2">
                  <a:moveTo>
                    <a:pt x="0" y="0"/>
                  </a:moveTo>
                  <a:lnTo>
                    <a:pt x="2" y="0"/>
                  </a:lnTo>
                  <a:lnTo>
                    <a:pt x="6" y="2"/>
                  </a:lnTo>
                </a:path>
              </a:pathLst>
            </a:custGeom>
            <a:noFill/>
            <a:ln w="0">
              <a:solidFill>
                <a:srgbClr val="000000"/>
              </a:solidFill>
              <a:prstDash val="solid"/>
              <a:round/>
              <a:headEnd/>
              <a:tailEnd/>
            </a:ln>
          </p:spPr>
          <p:txBody>
            <a:bodyPr/>
            <a:lstStyle/>
            <a:p>
              <a:endParaRPr lang="da-DK" sz="1500"/>
            </a:p>
          </p:txBody>
        </p:sp>
        <p:sp>
          <p:nvSpPr>
            <p:cNvPr id="126010" name="Freeform 58"/>
            <p:cNvSpPr>
              <a:spLocks/>
            </p:cNvSpPr>
            <p:nvPr/>
          </p:nvSpPr>
          <p:spPr bwMode="auto">
            <a:xfrm>
              <a:off x="3980" y="2512"/>
              <a:ext cx="69" cy="23"/>
            </a:xfrm>
            <a:custGeom>
              <a:avLst/>
              <a:gdLst/>
              <a:ahLst/>
              <a:cxnLst>
                <a:cxn ang="0">
                  <a:pos x="0" y="0"/>
                </a:cxn>
                <a:cxn ang="0">
                  <a:pos x="3" y="1"/>
                </a:cxn>
                <a:cxn ang="0">
                  <a:pos x="6" y="2"/>
                </a:cxn>
              </a:cxnLst>
              <a:rect l="0" t="0" r="r" b="b"/>
              <a:pathLst>
                <a:path w="6" h="2">
                  <a:moveTo>
                    <a:pt x="0" y="0"/>
                  </a:moveTo>
                  <a:lnTo>
                    <a:pt x="3" y="1"/>
                  </a:lnTo>
                  <a:lnTo>
                    <a:pt x="6" y="2"/>
                  </a:lnTo>
                </a:path>
              </a:pathLst>
            </a:custGeom>
            <a:noFill/>
            <a:ln w="0">
              <a:solidFill>
                <a:srgbClr val="000000"/>
              </a:solidFill>
              <a:prstDash val="solid"/>
              <a:round/>
              <a:headEnd/>
              <a:tailEnd/>
            </a:ln>
          </p:spPr>
          <p:txBody>
            <a:bodyPr/>
            <a:lstStyle/>
            <a:p>
              <a:endParaRPr lang="da-DK" sz="1500"/>
            </a:p>
          </p:txBody>
        </p:sp>
        <p:sp>
          <p:nvSpPr>
            <p:cNvPr id="126011" name="Freeform 59"/>
            <p:cNvSpPr>
              <a:spLocks/>
            </p:cNvSpPr>
            <p:nvPr/>
          </p:nvSpPr>
          <p:spPr bwMode="auto">
            <a:xfrm>
              <a:off x="4105" y="2557"/>
              <a:ext cx="57" cy="24"/>
            </a:xfrm>
            <a:custGeom>
              <a:avLst/>
              <a:gdLst/>
              <a:ahLst/>
              <a:cxnLst>
                <a:cxn ang="0">
                  <a:pos x="0" y="0"/>
                </a:cxn>
                <a:cxn ang="0">
                  <a:pos x="3" y="2"/>
                </a:cxn>
                <a:cxn ang="0">
                  <a:pos x="5" y="2"/>
                </a:cxn>
              </a:cxnLst>
              <a:rect l="0" t="0" r="r" b="b"/>
              <a:pathLst>
                <a:path w="5" h="2">
                  <a:moveTo>
                    <a:pt x="0" y="0"/>
                  </a:moveTo>
                  <a:lnTo>
                    <a:pt x="3" y="2"/>
                  </a:lnTo>
                  <a:lnTo>
                    <a:pt x="5" y="2"/>
                  </a:lnTo>
                </a:path>
              </a:pathLst>
            </a:custGeom>
            <a:noFill/>
            <a:ln w="0">
              <a:solidFill>
                <a:srgbClr val="000000"/>
              </a:solidFill>
              <a:prstDash val="solid"/>
              <a:round/>
              <a:headEnd/>
              <a:tailEnd/>
            </a:ln>
          </p:spPr>
          <p:txBody>
            <a:bodyPr/>
            <a:lstStyle/>
            <a:p>
              <a:endParaRPr lang="da-DK" sz="1500"/>
            </a:p>
          </p:txBody>
        </p:sp>
        <p:sp>
          <p:nvSpPr>
            <p:cNvPr id="126012" name="Freeform 60"/>
            <p:cNvSpPr>
              <a:spLocks/>
            </p:cNvSpPr>
            <p:nvPr/>
          </p:nvSpPr>
          <p:spPr bwMode="auto">
            <a:xfrm>
              <a:off x="4230" y="2614"/>
              <a:ext cx="56" cy="24"/>
            </a:xfrm>
            <a:custGeom>
              <a:avLst/>
              <a:gdLst/>
              <a:ahLst/>
              <a:cxnLst>
                <a:cxn ang="0">
                  <a:pos x="0" y="0"/>
                </a:cxn>
                <a:cxn ang="0">
                  <a:pos x="5" y="2"/>
                </a:cxn>
                <a:cxn ang="0">
                  <a:pos x="5" y="2"/>
                </a:cxn>
              </a:cxnLst>
              <a:rect l="0" t="0" r="r" b="b"/>
              <a:pathLst>
                <a:path w="5" h="2">
                  <a:moveTo>
                    <a:pt x="0" y="0"/>
                  </a:moveTo>
                  <a:lnTo>
                    <a:pt x="5" y="2"/>
                  </a:lnTo>
                  <a:lnTo>
                    <a:pt x="5" y="2"/>
                  </a:lnTo>
                </a:path>
              </a:pathLst>
            </a:custGeom>
            <a:noFill/>
            <a:ln w="0">
              <a:solidFill>
                <a:srgbClr val="000000"/>
              </a:solidFill>
              <a:prstDash val="solid"/>
              <a:round/>
              <a:headEnd/>
              <a:tailEnd/>
            </a:ln>
          </p:spPr>
          <p:txBody>
            <a:bodyPr/>
            <a:lstStyle/>
            <a:p>
              <a:endParaRPr lang="da-DK" sz="1500"/>
            </a:p>
          </p:txBody>
        </p:sp>
        <p:sp>
          <p:nvSpPr>
            <p:cNvPr id="126013" name="Line 61"/>
            <p:cNvSpPr>
              <a:spLocks noChangeShapeType="1"/>
            </p:cNvSpPr>
            <p:nvPr/>
          </p:nvSpPr>
          <p:spPr bwMode="auto">
            <a:xfrm>
              <a:off x="4355" y="2660"/>
              <a:ext cx="56" cy="23"/>
            </a:xfrm>
            <a:prstGeom prst="line">
              <a:avLst/>
            </a:prstGeom>
            <a:noFill/>
            <a:ln w="0">
              <a:solidFill>
                <a:srgbClr val="000000"/>
              </a:solidFill>
              <a:round/>
              <a:headEnd/>
              <a:tailEnd/>
            </a:ln>
          </p:spPr>
          <p:txBody>
            <a:bodyPr/>
            <a:lstStyle/>
            <a:p>
              <a:endParaRPr lang="da-DK" sz="1500"/>
            </a:p>
          </p:txBody>
        </p:sp>
        <p:sp>
          <p:nvSpPr>
            <p:cNvPr id="126014" name="Line 62"/>
            <p:cNvSpPr>
              <a:spLocks noChangeShapeType="1"/>
            </p:cNvSpPr>
            <p:nvPr/>
          </p:nvSpPr>
          <p:spPr bwMode="auto">
            <a:xfrm>
              <a:off x="4479" y="2706"/>
              <a:ext cx="57" cy="35"/>
            </a:xfrm>
            <a:prstGeom prst="line">
              <a:avLst/>
            </a:prstGeom>
            <a:noFill/>
            <a:ln w="0">
              <a:solidFill>
                <a:srgbClr val="000000"/>
              </a:solidFill>
              <a:round/>
              <a:headEnd/>
              <a:tailEnd/>
            </a:ln>
          </p:spPr>
          <p:txBody>
            <a:bodyPr/>
            <a:lstStyle/>
            <a:p>
              <a:endParaRPr lang="da-DK" sz="1500"/>
            </a:p>
          </p:txBody>
        </p:sp>
        <p:sp>
          <p:nvSpPr>
            <p:cNvPr id="126015" name="Line 63"/>
            <p:cNvSpPr>
              <a:spLocks noChangeShapeType="1"/>
            </p:cNvSpPr>
            <p:nvPr/>
          </p:nvSpPr>
          <p:spPr bwMode="auto">
            <a:xfrm>
              <a:off x="4604" y="2763"/>
              <a:ext cx="57" cy="23"/>
            </a:xfrm>
            <a:prstGeom prst="line">
              <a:avLst/>
            </a:prstGeom>
            <a:noFill/>
            <a:ln w="0">
              <a:solidFill>
                <a:srgbClr val="000000"/>
              </a:solidFill>
              <a:round/>
              <a:headEnd/>
              <a:tailEnd/>
            </a:ln>
          </p:spPr>
          <p:txBody>
            <a:bodyPr/>
            <a:lstStyle/>
            <a:p>
              <a:endParaRPr lang="da-DK" sz="1500"/>
            </a:p>
          </p:txBody>
        </p:sp>
        <p:sp>
          <p:nvSpPr>
            <p:cNvPr id="126016" name="Line 64"/>
            <p:cNvSpPr>
              <a:spLocks noChangeShapeType="1"/>
            </p:cNvSpPr>
            <p:nvPr/>
          </p:nvSpPr>
          <p:spPr bwMode="auto">
            <a:xfrm>
              <a:off x="4717" y="2810"/>
              <a:ext cx="68" cy="22"/>
            </a:xfrm>
            <a:prstGeom prst="line">
              <a:avLst/>
            </a:prstGeom>
            <a:noFill/>
            <a:ln w="0">
              <a:solidFill>
                <a:srgbClr val="000000"/>
              </a:solidFill>
              <a:round/>
              <a:headEnd/>
              <a:tailEnd/>
            </a:ln>
          </p:spPr>
          <p:txBody>
            <a:bodyPr/>
            <a:lstStyle/>
            <a:p>
              <a:endParaRPr lang="da-DK" sz="1500"/>
            </a:p>
          </p:txBody>
        </p:sp>
      </p:grpSp>
      <p:sp>
        <p:nvSpPr>
          <p:cNvPr id="126018" name="AutoShape 66"/>
          <p:cNvSpPr>
            <a:spLocks noChangeArrowheads="1"/>
          </p:cNvSpPr>
          <p:nvPr/>
        </p:nvSpPr>
        <p:spPr bwMode="auto">
          <a:xfrm flipH="1">
            <a:off x="4382824" y="4402667"/>
            <a:ext cx="899583" cy="420688"/>
          </a:xfrm>
          <a:prstGeom prst="notchedRightArrow">
            <a:avLst>
              <a:gd name="adj1" fmla="val 50000"/>
              <a:gd name="adj2" fmla="val 53459"/>
            </a:avLst>
          </a:prstGeom>
          <a:solidFill>
            <a:srgbClr val="99CC00"/>
          </a:solidFill>
          <a:ln w="9525">
            <a:noFill/>
            <a:miter lim="800000"/>
            <a:headEnd/>
            <a:tailEnd/>
          </a:ln>
          <a:effectLst/>
        </p:spPr>
        <p:txBody>
          <a:bodyPr wrap="none" anchor="ctr"/>
          <a:lstStyle/>
          <a:p>
            <a:endParaRPr lang="da-DK" sz="1500"/>
          </a:p>
        </p:txBody>
      </p:sp>
      <p:sp>
        <p:nvSpPr>
          <p:cNvPr id="126020" name="AutoShape 68"/>
          <p:cNvSpPr>
            <a:spLocks noChangeArrowheads="1"/>
          </p:cNvSpPr>
          <p:nvPr/>
        </p:nvSpPr>
        <p:spPr bwMode="auto">
          <a:xfrm>
            <a:off x="5892271" y="4417219"/>
            <a:ext cx="1021292" cy="420688"/>
          </a:xfrm>
          <a:prstGeom prst="notchedRightArrow">
            <a:avLst>
              <a:gd name="adj1" fmla="val 50000"/>
              <a:gd name="adj2" fmla="val 60692"/>
            </a:avLst>
          </a:prstGeom>
          <a:solidFill>
            <a:srgbClr val="99CC00"/>
          </a:solidFill>
          <a:ln w="9525">
            <a:noFill/>
            <a:miter lim="800000"/>
            <a:headEnd/>
            <a:tailEnd/>
          </a:ln>
          <a:effectLst/>
        </p:spPr>
        <p:txBody>
          <a:bodyPr wrap="none" anchor="ctr"/>
          <a:lstStyle/>
          <a:p>
            <a:endParaRPr lang="da-DK" sz="1500"/>
          </a:p>
        </p:txBody>
      </p:sp>
      <p:sp>
        <p:nvSpPr>
          <p:cNvPr id="65538" name="Rectangle 2"/>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65539" name="Rectangle 3"/>
          <p:cNvSpPr>
            <a:spLocks noChangeArrowheads="1"/>
          </p:cNvSpPr>
          <p:nvPr/>
        </p:nvSpPr>
        <p:spPr bwMode="auto">
          <a:xfrm>
            <a:off x="762000" y="949425"/>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65541" name="Rectangle 5"/>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pic>
        <p:nvPicPr>
          <p:cNvPr id="65540" name="Picture 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321835" y="4464855"/>
            <a:ext cx="1031875" cy="285750"/>
          </a:xfrm>
          <a:prstGeom prst="rect">
            <a:avLst/>
          </a:prstGeom>
          <a:noFill/>
        </p:spPr>
      </p:pic>
      <p:sp>
        <p:nvSpPr>
          <p:cNvPr id="65542" name="Rectangle 6"/>
          <p:cNvSpPr>
            <a:spLocks noChangeArrowheads="1"/>
          </p:cNvSpPr>
          <p:nvPr/>
        </p:nvSpPr>
        <p:spPr bwMode="auto">
          <a:xfrm>
            <a:off x="762000" y="70336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65544" name="Rectangle 8"/>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pic>
        <p:nvPicPr>
          <p:cNvPr id="65543" name="Picture 7"/>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7072330" y="4524387"/>
            <a:ext cx="896938" cy="285750"/>
          </a:xfrm>
          <a:prstGeom prst="rect">
            <a:avLst/>
          </a:prstGeom>
          <a:noFill/>
        </p:spPr>
      </p:pic>
      <p:sp>
        <p:nvSpPr>
          <p:cNvPr id="65545" name="Rectangle 9"/>
          <p:cNvSpPr>
            <a:spLocks noChangeArrowheads="1"/>
          </p:cNvSpPr>
          <p:nvPr/>
        </p:nvSpPr>
        <p:spPr bwMode="auto">
          <a:xfrm>
            <a:off x="762000" y="70336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grpSp>
        <p:nvGrpSpPr>
          <p:cNvPr id="16" name="Gruppe 15"/>
          <p:cNvGrpSpPr/>
          <p:nvPr/>
        </p:nvGrpSpPr>
        <p:grpSpPr>
          <a:xfrm>
            <a:off x="815200" y="2841385"/>
            <a:ext cx="4864082" cy="2880702"/>
            <a:chOff x="71438" y="3419702"/>
            <a:chExt cx="5836898" cy="3456842"/>
          </a:xfrm>
        </p:grpSpPr>
        <p:sp>
          <p:nvSpPr>
            <p:cNvPr id="14" name="Rektangel 13"/>
            <p:cNvSpPr/>
            <p:nvPr/>
          </p:nvSpPr>
          <p:spPr>
            <a:xfrm>
              <a:off x="5378905" y="6128544"/>
              <a:ext cx="242094" cy="3841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500"/>
            </a:p>
          </p:txBody>
        </p:sp>
        <p:grpSp>
          <p:nvGrpSpPr>
            <p:cNvPr id="15" name="Gruppe 14"/>
            <p:cNvGrpSpPr/>
            <p:nvPr/>
          </p:nvGrpSpPr>
          <p:grpSpPr>
            <a:xfrm>
              <a:off x="71438" y="3419702"/>
              <a:ext cx="5836898" cy="3456842"/>
              <a:chOff x="71438" y="3419702"/>
              <a:chExt cx="5836898" cy="3456842"/>
            </a:xfrm>
          </p:grpSpPr>
          <p:sp>
            <p:nvSpPr>
              <p:cNvPr id="5" name="Tekstboks 4"/>
              <p:cNvSpPr txBox="1"/>
              <p:nvPr/>
            </p:nvSpPr>
            <p:spPr>
              <a:xfrm>
                <a:off x="71438" y="3419702"/>
                <a:ext cx="577850" cy="603319"/>
              </a:xfrm>
              <a:prstGeom prst="rect">
                <a:avLst/>
              </a:prstGeom>
              <a:noFill/>
            </p:spPr>
            <p:txBody>
              <a:bodyPr wrap="square" rtlCol="0">
                <a:spAutoFit/>
              </a:bodyPr>
              <a:lstStyle/>
              <a:p>
                <a:r>
                  <a:rPr lang="da-DK" sz="2667" dirty="0"/>
                  <a:t>R</a:t>
                </a:r>
                <a:endParaRPr lang="da-DK" sz="2667" baseline="-25000" dirty="0"/>
              </a:p>
            </p:txBody>
          </p:sp>
          <p:sp>
            <p:nvSpPr>
              <p:cNvPr id="10" name="L-form 9"/>
              <p:cNvSpPr/>
              <p:nvPr/>
            </p:nvSpPr>
            <p:spPr>
              <a:xfrm>
                <a:off x="179389" y="6192044"/>
                <a:ext cx="5434012" cy="513556"/>
              </a:xfrm>
              <a:prstGeom prst="corne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500"/>
              </a:p>
            </p:txBody>
          </p:sp>
          <p:sp>
            <p:nvSpPr>
              <p:cNvPr id="85" name="L-form 84"/>
              <p:cNvSpPr/>
              <p:nvPr/>
            </p:nvSpPr>
            <p:spPr>
              <a:xfrm rot="5400000">
                <a:off x="-702469" y="4901407"/>
                <a:ext cx="2262979" cy="513558"/>
              </a:xfrm>
              <a:prstGeom prst="corne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500"/>
              </a:p>
            </p:txBody>
          </p:sp>
          <p:sp>
            <p:nvSpPr>
              <p:cNvPr id="12" name="Ligebenet trekant 11"/>
              <p:cNvSpPr/>
              <p:nvPr/>
            </p:nvSpPr>
            <p:spPr>
              <a:xfrm rot="5400000">
                <a:off x="578643" y="4029870"/>
                <a:ext cx="530228" cy="322262"/>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500"/>
              </a:p>
            </p:txBody>
          </p:sp>
          <p:sp>
            <p:nvSpPr>
              <p:cNvPr id="89" name="Tekstboks 88"/>
              <p:cNvSpPr txBox="1"/>
              <p:nvPr/>
            </p:nvSpPr>
            <p:spPr>
              <a:xfrm>
                <a:off x="1778041" y="6273225"/>
                <a:ext cx="4130295" cy="603319"/>
              </a:xfrm>
              <a:prstGeom prst="rect">
                <a:avLst/>
              </a:prstGeom>
              <a:noFill/>
            </p:spPr>
            <p:txBody>
              <a:bodyPr wrap="square" rtlCol="0">
                <a:spAutoFit/>
              </a:bodyPr>
              <a:lstStyle/>
              <a:p>
                <a:r>
                  <a:rPr lang="da-DK" sz="2667" dirty="0"/>
                  <a:t>BH </a:t>
                </a:r>
                <a:r>
                  <a:rPr lang="da-DK" sz="2667" dirty="0" err="1"/>
                  <a:t>Recruitment</a:t>
                </a:r>
                <a:endParaRPr lang="da-DK" sz="2667" baseline="-25000" dirty="0"/>
              </a:p>
            </p:txBody>
          </p:sp>
        </p:grpSp>
      </p:grpSp>
      <p:sp>
        <p:nvSpPr>
          <p:cNvPr id="4" name="Rektangel 3"/>
          <p:cNvSpPr/>
          <p:nvPr/>
        </p:nvSpPr>
        <p:spPr>
          <a:xfrm>
            <a:off x="5083214" y="5121995"/>
            <a:ext cx="490840" cy="502766"/>
          </a:xfrm>
          <a:prstGeom prst="rect">
            <a:avLst/>
          </a:prstGeom>
        </p:spPr>
        <p:txBody>
          <a:bodyPr wrap="none">
            <a:spAutoFit/>
          </a:bodyPr>
          <a:lstStyle/>
          <a:p>
            <a:pPr lvl="0"/>
            <a:r>
              <a:rPr lang="da-DK" sz="2667" dirty="0" err="1">
                <a:solidFill>
                  <a:prstClr val="black"/>
                </a:solidFill>
              </a:rPr>
              <a:t>R</a:t>
            </a:r>
            <a:r>
              <a:rPr lang="da-DK" sz="2667" baseline="-25000" dirty="0" err="1">
                <a:solidFill>
                  <a:prstClr val="black"/>
                </a:solidFill>
              </a:rPr>
              <a:t>p</a:t>
            </a:r>
            <a:endParaRPr lang="da-DK" sz="2667" baseline="-25000" dirty="0">
              <a:solidFill>
                <a:prstClr val="black"/>
              </a:solidFill>
            </a:endParaRPr>
          </a:p>
        </p:txBody>
      </p:sp>
      <p:sp>
        <p:nvSpPr>
          <p:cNvPr id="6" name="Title 5"/>
          <p:cNvSpPr>
            <a:spLocks noGrp="1"/>
          </p:cNvSpPr>
          <p:nvPr>
            <p:ph type="title"/>
          </p:nvPr>
        </p:nvSpPr>
        <p:spPr>
          <a:xfrm>
            <a:off x="1165754" y="231510"/>
            <a:ext cx="7886700" cy="1104636"/>
          </a:xfrm>
        </p:spPr>
        <p:txBody>
          <a:bodyPr/>
          <a:lstStyle/>
          <a:p>
            <a:r>
              <a:rPr lang="en-US" dirty="0"/>
              <a:t>Single species perspective</a:t>
            </a:r>
          </a:p>
        </p:txBody>
      </p:sp>
      <p:sp>
        <p:nvSpPr>
          <p:cNvPr id="8" name="TextBox 7"/>
          <p:cNvSpPr txBox="1"/>
          <p:nvPr/>
        </p:nvSpPr>
        <p:spPr>
          <a:xfrm rot="16200000">
            <a:off x="892616" y="2501504"/>
            <a:ext cx="1069524" cy="323165"/>
          </a:xfrm>
          <a:prstGeom prst="rect">
            <a:avLst/>
          </a:prstGeom>
          <a:noFill/>
        </p:spPr>
        <p:txBody>
          <a:bodyPr wrap="none" rtlCol="0">
            <a:spAutoFit/>
          </a:bodyPr>
          <a:lstStyle/>
          <a:p>
            <a:r>
              <a:rPr lang="en-US" sz="1500" dirty="0"/>
              <a:t>Abundance</a:t>
            </a:r>
          </a:p>
        </p:txBody>
      </p:sp>
    </p:spTree>
    <p:extLst>
      <p:ext uri="{BB962C8B-B14F-4D97-AF65-F5344CB8AC3E}">
        <p14:creationId xmlns:p14="http://schemas.microsoft.com/office/powerpoint/2010/main" val="200681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54" name="Line 446"/>
          <p:cNvSpPr>
            <a:spLocks noChangeShapeType="1"/>
          </p:cNvSpPr>
          <p:nvPr/>
        </p:nvSpPr>
        <p:spPr bwMode="auto">
          <a:xfrm>
            <a:off x="1588824" y="5090584"/>
            <a:ext cx="605102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6" name="Line 448"/>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7" name="Line 449"/>
          <p:cNvSpPr>
            <a:spLocks noChangeShapeType="1"/>
          </p:cNvSpPr>
          <p:nvPr/>
        </p:nvSpPr>
        <p:spPr bwMode="auto">
          <a:xfrm>
            <a:off x="1588824" y="5090584"/>
            <a:ext cx="605102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8" name="Line 450"/>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9" name="Line 451"/>
          <p:cNvSpPr>
            <a:spLocks noChangeShapeType="1"/>
          </p:cNvSpPr>
          <p:nvPr/>
        </p:nvSpPr>
        <p:spPr bwMode="auto">
          <a:xfrm flipV="1">
            <a:off x="15888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0" name="Line 452"/>
          <p:cNvSpPr>
            <a:spLocks noChangeShapeType="1"/>
          </p:cNvSpPr>
          <p:nvPr/>
        </p:nvSpPr>
        <p:spPr bwMode="auto">
          <a:xfrm>
            <a:off x="1588824" y="310886"/>
            <a:ext cx="1323" cy="1984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1" name="Line 453"/>
          <p:cNvSpPr>
            <a:spLocks noChangeShapeType="1"/>
          </p:cNvSpPr>
          <p:nvPr/>
        </p:nvSpPr>
        <p:spPr bwMode="auto">
          <a:xfrm flipV="1">
            <a:off x="1588824"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2" name="Line 454"/>
          <p:cNvSpPr>
            <a:spLocks noChangeShapeType="1"/>
          </p:cNvSpPr>
          <p:nvPr/>
        </p:nvSpPr>
        <p:spPr bwMode="auto">
          <a:xfrm>
            <a:off x="1588824" y="310886"/>
            <a:ext cx="1323" cy="50271"/>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5" name="Line 457"/>
          <p:cNvSpPr>
            <a:spLocks noChangeShapeType="1"/>
          </p:cNvSpPr>
          <p:nvPr/>
        </p:nvSpPr>
        <p:spPr bwMode="auto">
          <a:xfrm flipV="1">
            <a:off x="18428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7" name="Line 459"/>
          <p:cNvSpPr>
            <a:spLocks noChangeShapeType="1"/>
          </p:cNvSpPr>
          <p:nvPr/>
        </p:nvSpPr>
        <p:spPr bwMode="auto">
          <a:xfrm flipV="1">
            <a:off x="19949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9" name="Line 461"/>
          <p:cNvSpPr>
            <a:spLocks noChangeShapeType="1"/>
          </p:cNvSpPr>
          <p:nvPr/>
        </p:nvSpPr>
        <p:spPr bwMode="auto">
          <a:xfrm flipV="1">
            <a:off x="210740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1" name="Line 463"/>
          <p:cNvSpPr>
            <a:spLocks noChangeShapeType="1"/>
          </p:cNvSpPr>
          <p:nvPr/>
        </p:nvSpPr>
        <p:spPr bwMode="auto">
          <a:xfrm flipV="1">
            <a:off x="218810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3" name="Line 465"/>
          <p:cNvSpPr>
            <a:spLocks noChangeShapeType="1"/>
          </p:cNvSpPr>
          <p:nvPr/>
        </p:nvSpPr>
        <p:spPr bwMode="auto">
          <a:xfrm flipV="1">
            <a:off x="225954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5" name="Line 467"/>
          <p:cNvSpPr>
            <a:spLocks noChangeShapeType="1"/>
          </p:cNvSpPr>
          <p:nvPr/>
        </p:nvSpPr>
        <p:spPr bwMode="auto">
          <a:xfrm flipV="1">
            <a:off x="231113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7" name="Line 469"/>
          <p:cNvSpPr>
            <a:spLocks noChangeShapeType="1"/>
          </p:cNvSpPr>
          <p:nvPr/>
        </p:nvSpPr>
        <p:spPr bwMode="auto">
          <a:xfrm flipV="1">
            <a:off x="236140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9" name="Line 471"/>
          <p:cNvSpPr>
            <a:spLocks noChangeShapeType="1"/>
          </p:cNvSpPr>
          <p:nvPr/>
        </p:nvSpPr>
        <p:spPr bwMode="auto">
          <a:xfrm flipV="1">
            <a:off x="241167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1" name="Line 473"/>
          <p:cNvSpPr>
            <a:spLocks noChangeShapeType="1"/>
          </p:cNvSpPr>
          <p:nvPr/>
        </p:nvSpPr>
        <p:spPr bwMode="auto">
          <a:xfrm flipV="1">
            <a:off x="245268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3" name="Line 475"/>
          <p:cNvSpPr>
            <a:spLocks noChangeShapeType="1"/>
          </p:cNvSpPr>
          <p:nvPr/>
        </p:nvSpPr>
        <p:spPr bwMode="auto">
          <a:xfrm flipV="1">
            <a:off x="2452688"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7" name="Line 479"/>
          <p:cNvSpPr>
            <a:spLocks noChangeShapeType="1"/>
          </p:cNvSpPr>
          <p:nvPr/>
        </p:nvSpPr>
        <p:spPr bwMode="auto">
          <a:xfrm flipV="1">
            <a:off x="270668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9" name="Line 481"/>
          <p:cNvSpPr>
            <a:spLocks noChangeShapeType="1"/>
          </p:cNvSpPr>
          <p:nvPr/>
        </p:nvSpPr>
        <p:spPr bwMode="auto">
          <a:xfrm flipV="1">
            <a:off x="286014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1" name="Line 483"/>
          <p:cNvSpPr>
            <a:spLocks noChangeShapeType="1"/>
          </p:cNvSpPr>
          <p:nvPr/>
        </p:nvSpPr>
        <p:spPr bwMode="auto">
          <a:xfrm flipV="1">
            <a:off x="297127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3" name="Line 485"/>
          <p:cNvSpPr>
            <a:spLocks noChangeShapeType="1"/>
          </p:cNvSpPr>
          <p:nvPr/>
        </p:nvSpPr>
        <p:spPr bwMode="auto">
          <a:xfrm flipV="1">
            <a:off x="30532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5" name="Line 487"/>
          <p:cNvSpPr>
            <a:spLocks noChangeShapeType="1"/>
          </p:cNvSpPr>
          <p:nvPr/>
        </p:nvSpPr>
        <p:spPr bwMode="auto">
          <a:xfrm flipV="1">
            <a:off x="312472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7" name="Line 489"/>
          <p:cNvSpPr>
            <a:spLocks noChangeShapeType="1"/>
          </p:cNvSpPr>
          <p:nvPr/>
        </p:nvSpPr>
        <p:spPr bwMode="auto">
          <a:xfrm flipV="1">
            <a:off x="317500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9" name="Line 491"/>
          <p:cNvSpPr>
            <a:spLocks noChangeShapeType="1"/>
          </p:cNvSpPr>
          <p:nvPr/>
        </p:nvSpPr>
        <p:spPr bwMode="auto">
          <a:xfrm flipV="1">
            <a:off x="322527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1" name="Line 493"/>
          <p:cNvSpPr>
            <a:spLocks noChangeShapeType="1"/>
          </p:cNvSpPr>
          <p:nvPr/>
        </p:nvSpPr>
        <p:spPr bwMode="auto">
          <a:xfrm flipV="1">
            <a:off x="327686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3" name="Line 495"/>
          <p:cNvSpPr>
            <a:spLocks noChangeShapeType="1"/>
          </p:cNvSpPr>
          <p:nvPr/>
        </p:nvSpPr>
        <p:spPr bwMode="auto">
          <a:xfrm flipV="1">
            <a:off x="33178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5" name="Line 497"/>
          <p:cNvSpPr>
            <a:spLocks noChangeShapeType="1"/>
          </p:cNvSpPr>
          <p:nvPr/>
        </p:nvSpPr>
        <p:spPr bwMode="auto">
          <a:xfrm flipV="1">
            <a:off x="3317875"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9" name="Line 501"/>
          <p:cNvSpPr>
            <a:spLocks noChangeShapeType="1"/>
          </p:cNvSpPr>
          <p:nvPr/>
        </p:nvSpPr>
        <p:spPr bwMode="auto">
          <a:xfrm flipV="1">
            <a:off x="35718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1" name="Line 503"/>
          <p:cNvSpPr>
            <a:spLocks noChangeShapeType="1"/>
          </p:cNvSpPr>
          <p:nvPr/>
        </p:nvSpPr>
        <p:spPr bwMode="auto">
          <a:xfrm flipV="1">
            <a:off x="37240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3" name="Line 505"/>
          <p:cNvSpPr>
            <a:spLocks noChangeShapeType="1"/>
          </p:cNvSpPr>
          <p:nvPr/>
        </p:nvSpPr>
        <p:spPr bwMode="auto">
          <a:xfrm flipV="1">
            <a:off x="3836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5" name="Line 507"/>
          <p:cNvSpPr>
            <a:spLocks noChangeShapeType="1"/>
          </p:cNvSpPr>
          <p:nvPr/>
        </p:nvSpPr>
        <p:spPr bwMode="auto">
          <a:xfrm flipV="1">
            <a:off x="391715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7" name="Line 509"/>
          <p:cNvSpPr>
            <a:spLocks noChangeShapeType="1"/>
          </p:cNvSpPr>
          <p:nvPr/>
        </p:nvSpPr>
        <p:spPr bwMode="auto">
          <a:xfrm flipV="1">
            <a:off x="398859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9" name="Line 511"/>
          <p:cNvSpPr>
            <a:spLocks noChangeShapeType="1"/>
          </p:cNvSpPr>
          <p:nvPr/>
        </p:nvSpPr>
        <p:spPr bwMode="auto">
          <a:xfrm flipV="1">
            <a:off x="403886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1" name="Line 513"/>
          <p:cNvSpPr>
            <a:spLocks noChangeShapeType="1"/>
          </p:cNvSpPr>
          <p:nvPr/>
        </p:nvSpPr>
        <p:spPr bwMode="auto">
          <a:xfrm flipV="1">
            <a:off x="4090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3" name="Line 515"/>
          <p:cNvSpPr>
            <a:spLocks noChangeShapeType="1"/>
          </p:cNvSpPr>
          <p:nvPr/>
        </p:nvSpPr>
        <p:spPr bwMode="auto">
          <a:xfrm flipV="1">
            <a:off x="414072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5" name="Line 517"/>
          <p:cNvSpPr>
            <a:spLocks noChangeShapeType="1"/>
          </p:cNvSpPr>
          <p:nvPr/>
        </p:nvSpPr>
        <p:spPr bwMode="auto">
          <a:xfrm flipV="1">
            <a:off x="41817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7" name="Line 519"/>
          <p:cNvSpPr>
            <a:spLocks noChangeShapeType="1"/>
          </p:cNvSpPr>
          <p:nvPr/>
        </p:nvSpPr>
        <p:spPr bwMode="auto">
          <a:xfrm flipV="1">
            <a:off x="4181740"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1" name="Line 523"/>
          <p:cNvSpPr>
            <a:spLocks noChangeShapeType="1"/>
          </p:cNvSpPr>
          <p:nvPr/>
        </p:nvSpPr>
        <p:spPr bwMode="auto">
          <a:xfrm flipV="1">
            <a:off x="44357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3" name="Line 525"/>
          <p:cNvSpPr>
            <a:spLocks noChangeShapeType="1"/>
          </p:cNvSpPr>
          <p:nvPr/>
        </p:nvSpPr>
        <p:spPr bwMode="auto">
          <a:xfrm flipV="1">
            <a:off x="458919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5" name="Line 527"/>
          <p:cNvSpPr>
            <a:spLocks noChangeShapeType="1"/>
          </p:cNvSpPr>
          <p:nvPr/>
        </p:nvSpPr>
        <p:spPr bwMode="auto">
          <a:xfrm flipV="1">
            <a:off x="47003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7" name="Line 529"/>
          <p:cNvSpPr>
            <a:spLocks noChangeShapeType="1"/>
          </p:cNvSpPr>
          <p:nvPr/>
        </p:nvSpPr>
        <p:spPr bwMode="auto">
          <a:xfrm flipV="1">
            <a:off x="478234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9" name="Line 531"/>
          <p:cNvSpPr>
            <a:spLocks noChangeShapeType="1"/>
          </p:cNvSpPr>
          <p:nvPr/>
        </p:nvSpPr>
        <p:spPr bwMode="auto">
          <a:xfrm flipV="1">
            <a:off x="4852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1" name="Line 533"/>
          <p:cNvSpPr>
            <a:spLocks noChangeShapeType="1"/>
          </p:cNvSpPr>
          <p:nvPr/>
        </p:nvSpPr>
        <p:spPr bwMode="auto">
          <a:xfrm flipV="1">
            <a:off x="490405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3" name="Line 535"/>
          <p:cNvSpPr>
            <a:spLocks noChangeShapeType="1"/>
          </p:cNvSpPr>
          <p:nvPr/>
        </p:nvSpPr>
        <p:spPr bwMode="auto">
          <a:xfrm flipV="1">
            <a:off x="49543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5" name="Line 537"/>
          <p:cNvSpPr>
            <a:spLocks noChangeShapeType="1"/>
          </p:cNvSpPr>
          <p:nvPr/>
        </p:nvSpPr>
        <p:spPr bwMode="auto">
          <a:xfrm flipV="1">
            <a:off x="500591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7" name="Line 539"/>
          <p:cNvSpPr>
            <a:spLocks noChangeShapeType="1"/>
          </p:cNvSpPr>
          <p:nvPr/>
        </p:nvSpPr>
        <p:spPr bwMode="auto">
          <a:xfrm flipV="1">
            <a:off x="5046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9" name="Line 541"/>
          <p:cNvSpPr>
            <a:spLocks noChangeShapeType="1"/>
          </p:cNvSpPr>
          <p:nvPr/>
        </p:nvSpPr>
        <p:spPr bwMode="auto">
          <a:xfrm flipV="1">
            <a:off x="5046928"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3" name="Line 545"/>
          <p:cNvSpPr>
            <a:spLocks noChangeShapeType="1"/>
          </p:cNvSpPr>
          <p:nvPr/>
        </p:nvSpPr>
        <p:spPr bwMode="auto">
          <a:xfrm flipV="1">
            <a:off x="5300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5" name="Line 547"/>
          <p:cNvSpPr>
            <a:spLocks noChangeShapeType="1"/>
          </p:cNvSpPr>
          <p:nvPr/>
        </p:nvSpPr>
        <p:spPr bwMode="auto">
          <a:xfrm flipV="1">
            <a:off x="545306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7" name="Line 549"/>
          <p:cNvSpPr>
            <a:spLocks noChangeShapeType="1"/>
          </p:cNvSpPr>
          <p:nvPr/>
        </p:nvSpPr>
        <p:spPr bwMode="auto">
          <a:xfrm flipV="1">
            <a:off x="5565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9" name="Line 551"/>
          <p:cNvSpPr>
            <a:spLocks noChangeShapeType="1"/>
          </p:cNvSpPr>
          <p:nvPr/>
        </p:nvSpPr>
        <p:spPr bwMode="auto">
          <a:xfrm flipV="1">
            <a:off x="564620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1" name="Line 553"/>
          <p:cNvSpPr>
            <a:spLocks noChangeShapeType="1"/>
          </p:cNvSpPr>
          <p:nvPr/>
        </p:nvSpPr>
        <p:spPr bwMode="auto">
          <a:xfrm flipV="1">
            <a:off x="571764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3" name="Line 555"/>
          <p:cNvSpPr>
            <a:spLocks noChangeShapeType="1"/>
          </p:cNvSpPr>
          <p:nvPr/>
        </p:nvSpPr>
        <p:spPr bwMode="auto">
          <a:xfrm flipV="1">
            <a:off x="576791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5" name="Line 557"/>
          <p:cNvSpPr>
            <a:spLocks noChangeShapeType="1"/>
          </p:cNvSpPr>
          <p:nvPr/>
        </p:nvSpPr>
        <p:spPr bwMode="auto">
          <a:xfrm flipV="1">
            <a:off x="5819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7" name="Line 559"/>
          <p:cNvSpPr>
            <a:spLocks noChangeShapeType="1"/>
          </p:cNvSpPr>
          <p:nvPr/>
        </p:nvSpPr>
        <p:spPr bwMode="auto">
          <a:xfrm flipV="1">
            <a:off x="586978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9" name="Line 561"/>
          <p:cNvSpPr>
            <a:spLocks noChangeShapeType="1"/>
          </p:cNvSpPr>
          <p:nvPr/>
        </p:nvSpPr>
        <p:spPr bwMode="auto">
          <a:xfrm flipV="1">
            <a:off x="59107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1" name="Line 563"/>
          <p:cNvSpPr>
            <a:spLocks noChangeShapeType="1"/>
          </p:cNvSpPr>
          <p:nvPr/>
        </p:nvSpPr>
        <p:spPr bwMode="auto">
          <a:xfrm flipV="1">
            <a:off x="5910792"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5" name="Line 567"/>
          <p:cNvSpPr>
            <a:spLocks noChangeShapeType="1"/>
          </p:cNvSpPr>
          <p:nvPr/>
        </p:nvSpPr>
        <p:spPr bwMode="auto">
          <a:xfrm flipV="1">
            <a:off x="61647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7" name="Line 569"/>
          <p:cNvSpPr>
            <a:spLocks noChangeShapeType="1"/>
          </p:cNvSpPr>
          <p:nvPr/>
        </p:nvSpPr>
        <p:spPr bwMode="auto">
          <a:xfrm flipV="1">
            <a:off x="6316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9" name="Line 571"/>
          <p:cNvSpPr>
            <a:spLocks noChangeShapeType="1"/>
          </p:cNvSpPr>
          <p:nvPr/>
        </p:nvSpPr>
        <p:spPr bwMode="auto">
          <a:xfrm flipV="1">
            <a:off x="64293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1" name="Line 573"/>
          <p:cNvSpPr>
            <a:spLocks noChangeShapeType="1"/>
          </p:cNvSpPr>
          <p:nvPr/>
        </p:nvSpPr>
        <p:spPr bwMode="auto">
          <a:xfrm flipV="1">
            <a:off x="651139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3" name="Line 575"/>
          <p:cNvSpPr>
            <a:spLocks noChangeShapeType="1"/>
          </p:cNvSpPr>
          <p:nvPr/>
        </p:nvSpPr>
        <p:spPr bwMode="auto">
          <a:xfrm flipV="1">
            <a:off x="6581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5" name="Line 577"/>
          <p:cNvSpPr>
            <a:spLocks noChangeShapeType="1"/>
          </p:cNvSpPr>
          <p:nvPr/>
        </p:nvSpPr>
        <p:spPr bwMode="auto">
          <a:xfrm flipV="1">
            <a:off x="663310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7" name="Line 579"/>
          <p:cNvSpPr>
            <a:spLocks noChangeShapeType="1"/>
          </p:cNvSpPr>
          <p:nvPr/>
        </p:nvSpPr>
        <p:spPr bwMode="auto">
          <a:xfrm flipV="1">
            <a:off x="66833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9" name="Line 581"/>
          <p:cNvSpPr>
            <a:spLocks noChangeShapeType="1"/>
          </p:cNvSpPr>
          <p:nvPr/>
        </p:nvSpPr>
        <p:spPr bwMode="auto">
          <a:xfrm flipV="1">
            <a:off x="673496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1" name="Line 583"/>
          <p:cNvSpPr>
            <a:spLocks noChangeShapeType="1"/>
          </p:cNvSpPr>
          <p:nvPr/>
        </p:nvSpPr>
        <p:spPr bwMode="auto">
          <a:xfrm flipV="1">
            <a:off x="677465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3" name="Line 585"/>
          <p:cNvSpPr>
            <a:spLocks noChangeShapeType="1"/>
          </p:cNvSpPr>
          <p:nvPr/>
        </p:nvSpPr>
        <p:spPr bwMode="auto">
          <a:xfrm flipV="1">
            <a:off x="6774657"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7" name="Line 589"/>
          <p:cNvSpPr>
            <a:spLocks noChangeShapeType="1"/>
          </p:cNvSpPr>
          <p:nvPr/>
        </p:nvSpPr>
        <p:spPr bwMode="auto">
          <a:xfrm flipV="1">
            <a:off x="702997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9" name="Line 591"/>
          <p:cNvSpPr>
            <a:spLocks noChangeShapeType="1"/>
          </p:cNvSpPr>
          <p:nvPr/>
        </p:nvSpPr>
        <p:spPr bwMode="auto">
          <a:xfrm flipV="1">
            <a:off x="718211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1" name="Line 593"/>
          <p:cNvSpPr>
            <a:spLocks noChangeShapeType="1"/>
          </p:cNvSpPr>
          <p:nvPr/>
        </p:nvSpPr>
        <p:spPr bwMode="auto">
          <a:xfrm flipV="1">
            <a:off x="72932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3" name="Line 595"/>
          <p:cNvSpPr>
            <a:spLocks noChangeShapeType="1"/>
          </p:cNvSpPr>
          <p:nvPr/>
        </p:nvSpPr>
        <p:spPr bwMode="auto">
          <a:xfrm flipV="1">
            <a:off x="737526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5" name="Line 597"/>
          <p:cNvSpPr>
            <a:spLocks noChangeShapeType="1"/>
          </p:cNvSpPr>
          <p:nvPr/>
        </p:nvSpPr>
        <p:spPr bwMode="auto">
          <a:xfrm flipV="1">
            <a:off x="744669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7" name="Line 599"/>
          <p:cNvSpPr>
            <a:spLocks noChangeShapeType="1"/>
          </p:cNvSpPr>
          <p:nvPr/>
        </p:nvSpPr>
        <p:spPr bwMode="auto">
          <a:xfrm flipV="1">
            <a:off x="749696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9" name="Line 601"/>
          <p:cNvSpPr>
            <a:spLocks noChangeShapeType="1"/>
          </p:cNvSpPr>
          <p:nvPr/>
        </p:nvSpPr>
        <p:spPr bwMode="auto">
          <a:xfrm flipV="1">
            <a:off x="754856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1" name="Line 603"/>
          <p:cNvSpPr>
            <a:spLocks noChangeShapeType="1"/>
          </p:cNvSpPr>
          <p:nvPr/>
        </p:nvSpPr>
        <p:spPr bwMode="auto">
          <a:xfrm flipV="1">
            <a:off x="759883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3" name="Line 605"/>
          <p:cNvSpPr>
            <a:spLocks noChangeShapeType="1"/>
          </p:cNvSpPr>
          <p:nvPr/>
        </p:nvSpPr>
        <p:spPr bwMode="auto">
          <a:xfrm flipV="1">
            <a:off x="763984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5" name="Line 607"/>
          <p:cNvSpPr>
            <a:spLocks noChangeShapeType="1"/>
          </p:cNvSpPr>
          <p:nvPr/>
        </p:nvSpPr>
        <p:spPr bwMode="auto">
          <a:xfrm flipV="1">
            <a:off x="7639844"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9" name="Line 611"/>
          <p:cNvSpPr>
            <a:spLocks noChangeShapeType="1"/>
          </p:cNvSpPr>
          <p:nvPr/>
        </p:nvSpPr>
        <p:spPr bwMode="auto">
          <a:xfrm>
            <a:off x="1588824" y="50905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0" name="Line 612"/>
          <p:cNvSpPr>
            <a:spLocks noChangeShapeType="1"/>
          </p:cNvSpPr>
          <p:nvPr/>
        </p:nvSpPr>
        <p:spPr bwMode="auto">
          <a:xfrm flipH="1">
            <a:off x="7609417" y="5090584"/>
            <a:ext cx="30428"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1" name="Line 613"/>
          <p:cNvSpPr>
            <a:spLocks noChangeShapeType="1"/>
          </p:cNvSpPr>
          <p:nvPr/>
        </p:nvSpPr>
        <p:spPr bwMode="auto">
          <a:xfrm>
            <a:off x="1588824" y="5090584"/>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2" name="Line 614"/>
          <p:cNvSpPr>
            <a:spLocks noChangeShapeType="1"/>
          </p:cNvSpPr>
          <p:nvPr/>
        </p:nvSpPr>
        <p:spPr bwMode="auto">
          <a:xfrm flipH="1">
            <a:off x="7578991" y="5090584"/>
            <a:ext cx="6085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3" name="Rectangle 615"/>
          <p:cNvSpPr>
            <a:spLocks noChangeArrowheads="1"/>
          </p:cNvSpPr>
          <p:nvPr/>
        </p:nvSpPr>
        <p:spPr bwMode="auto">
          <a:xfrm>
            <a:off x="1272646" y="5008564"/>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24" name="Rectangle 616"/>
          <p:cNvSpPr>
            <a:spLocks noChangeArrowheads="1"/>
          </p:cNvSpPr>
          <p:nvPr/>
        </p:nvSpPr>
        <p:spPr bwMode="auto">
          <a:xfrm>
            <a:off x="1415521" y="4958293"/>
            <a:ext cx="137858"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solidFill>
                  <a:srgbClr val="000000"/>
                </a:solidFill>
                <a:latin typeface="Helvetica" charset="0"/>
              </a:rPr>
              <a:t>-10</a:t>
            </a:r>
            <a:endParaRPr lang="en-US" sz="1500">
              <a:latin typeface="Arial" pitchFamily="34" charset="0"/>
            </a:endParaRPr>
          </a:p>
        </p:txBody>
      </p:sp>
      <p:sp>
        <p:nvSpPr>
          <p:cNvPr id="18025" name="Line 617"/>
          <p:cNvSpPr>
            <a:spLocks noChangeShapeType="1"/>
          </p:cNvSpPr>
          <p:nvPr/>
        </p:nvSpPr>
        <p:spPr bwMode="auto">
          <a:xfrm>
            <a:off x="1588824" y="4937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7" name="Line 619"/>
          <p:cNvSpPr>
            <a:spLocks noChangeShapeType="1"/>
          </p:cNvSpPr>
          <p:nvPr/>
        </p:nvSpPr>
        <p:spPr bwMode="auto">
          <a:xfrm>
            <a:off x="1588824" y="48564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9" name="Line 621"/>
          <p:cNvSpPr>
            <a:spLocks noChangeShapeType="1"/>
          </p:cNvSpPr>
          <p:nvPr/>
        </p:nvSpPr>
        <p:spPr bwMode="auto">
          <a:xfrm>
            <a:off x="1588824" y="47955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1" name="Line 623"/>
          <p:cNvSpPr>
            <a:spLocks noChangeShapeType="1"/>
          </p:cNvSpPr>
          <p:nvPr/>
        </p:nvSpPr>
        <p:spPr bwMode="auto">
          <a:xfrm>
            <a:off x="1588824" y="475456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3" name="Line 625"/>
          <p:cNvSpPr>
            <a:spLocks noChangeShapeType="1"/>
          </p:cNvSpPr>
          <p:nvPr/>
        </p:nvSpPr>
        <p:spPr bwMode="auto">
          <a:xfrm>
            <a:off x="1588824" y="4713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5" name="Line 627"/>
          <p:cNvSpPr>
            <a:spLocks noChangeShapeType="1"/>
          </p:cNvSpPr>
          <p:nvPr/>
        </p:nvSpPr>
        <p:spPr bwMode="auto">
          <a:xfrm>
            <a:off x="1588824" y="4683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7" name="Line 629"/>
          <p:cNvSpPr>
            <a:spLocks noChangeShapeType="1"/>
          </p:cNvSpPr>
          <p:nvPr/>
        </p:nvSpPr>
        <p:spPr bwMode="auto">
          <a:xfrm>
            <a:off x="1588824" y="465269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9" name="Line 631"/>
          <p:cNvSpPr>
            <a:spLocks noChangeShapeType="1"/>
          </p:cNvSpPr>
          <p:nvPr/>
        </p:nvSpPr>
        <p:spPr bwMode="auto">
          <a:xfrm>
            <a:off x="1588824" y="463285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1" name="Line 633"/>
          <p:cNvSpPr>
            <a:spLocks noChangeShapeType="1"/>
          </p:cNvSpPr>
          <p:nvPr/>
        </p:nvSpPr>
        <p:spPr bwMode="auto">
          <a:xfrm>
            <a:off x="1588824" y="461168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3" name="Line 635"/>
          <p:cNvSpPr>
            <a:spLocks noChangeShapeType="1"/>
          </p:cNvSpPr>
          <p:nvPr/>
        </p:nvSpPr>
        <p:spPr bwMode="auto">
          <a:xfrm>
            <a:off x="1588824" y="4611689"/>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5" name="Rectangle 637"/>
          <p:cNvSpPr>
            <a:spLocks noChangeArrowheads="1"/>
          </p:cNvSpPr>
          <p:nvPr/>
        </p:nvSpPr>
        <p:spPr bwMode="auto">
          <a:xfrm>
            <a:off x="1272646" y="4530991"/>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46" name="Rectangle 638"/>
          <p:cNvSpPr>
            <a:spLocks noChangeArrowheads="1"/>
          </p:cNvSpPr>
          <p:nvPr/>
        </p:nvSpPr>
        <p:spPr bwMode="auto">
          <a:xfrm>
            <a:off x="1415521" y="4479397"/>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-9</a:t>
            </a:r>
            <a:endParaRPr lang="en-US" sz="1500">
              <a:latin typeface="Arial" pitchFamily="34" charset="0"/>
            </a:endParaRPr>
          </a:p>
        </p:txBody>
      </p:sp>
      <p:sp>
        <p:nvSpPr>
          <p:cNvPr id="18047" name="Line 639"/>
          <p:cNvSpPr>
            <a:spLocks noChangeShapeType="1"/>
          </p:cNvSpPr>
          <p:nvPr/>
        </p:nvSpPr>
        <p:spPr bwMode="auto">
          <a:xfrm>
            <a:off x="1588824" y="4459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9" name="Line 641"/>
          <p:cNvSpPr>
            <a:spLocks noChangeShapeType="1"/>
          </p:cNvSpPr>
          <p:nvPr/>
        </p:nvSpPr>
        <p:spPr bwMode="auto">
          <a:xfrm>
            <a:off x="1588824" y="437885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2" name="Line 644"/>
          <p:cNvSpPr>
            <a:spLocks noChangeShapeType="1"/>
          </p:cNvSpPr>
          <p:nvPr/>
        </p:nvSpPr>
        <p:spPr bwMode="auto">
          <a:xfrm>
            <a:off x="1588824" y="431667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4" name="Line 646"/>
          <p:cNvSpPr>
            <a:spLocks noChangeShapeType="1"/>
          </p:cNvSpPr>
          <p:nvPr/>
        </p:nvSpPr>
        <p:spPr bwMode="auto">
          <a:xfrm>
            <a:off x="1588824" y="427699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6" name="Line 648"/>
          <p:cNvSpPr>
            <a:spLocks noChangeShapeType="1"/>
          </p:cNvSpPr>
          <p:nvPr/>
        </p:nvSpPr>
        <p:spPr bwMode="auto">
          <a:xfrm>
            <a:off x="1588824" y="4235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8" name="Line 650"/>
          <p:cNvSpPr>
            <a:spLocks noChangeShapeType="1"/>
          </p:cNvSpPr>
          <p:nvPr/>
        </p:nvSpPr>
        <p:spPr bwMode="auto">
          <a:xfrm>
            <a:off x="1588824" y="4205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0" name="Line 652"/>
          <p:cNvSpPr>
            <a:spLocks noChangeShapeType="1"/>
          </p:cNvSpPr>
          <p:nvPr/>
        </p:nvSpPr>
        <p:spPr bwMode="auto">
          <a:xfrm>
            <a:off x="1588824" y="4175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2" name="Line 654"/>
          <p:cNvSpPr>
            <a:spLocks noChangeShapeType="1"/>
          </p:cNvSpPr>
          <p:nvPr/>
        </p:nvSpPr>
        <p:spPr bwMode="auto">
          <a:xfrm>
            <a:off x="1588824" y="4153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4" name="Line 656"/>
          <p:cNvSpPr>
            <a:spLocks noChangeShapeType="1"/>
          </p:cNvSpPr>
          <p:nvPr/>
        </p:nvSpPr>
        <p:spPr bwMode="auto">
          <a:xfrm>
            <a:off x="1588824" y="413411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6" name="Line 658"/>
          <p:cNvSpPr>
            <a:spLocks noChangeShapeType="1"/>
          </p:cNvSpPr>
          <p:nvPr/>
        </p:nvSpPr>
        <p:spPr bwMode="auto">
          <a:xfrm>
            <a:off x="1588824" y="4134115"/>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8" name="Rectangle 660"/>
          <p:cNvSpPr>
            <a:spLocks noChangeArrowheads="1"/>
          </p:cNvSpPr>
          <p:nvPr/>
        </p:nvSpPr>
        <p:spPr bwMode="auto">
          <a:xfrm>
            <a:off x="1272646" y="4053418"/>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69" name="Rectangle 661"/>
          <p:cNvSpPr>
            <a:spLocks noChangeArrowheads="1"/>
          </p:cNvSpPr>
          <p:nvPr/>
        </p:nvSpPr>
        <p:spPr bwMode="auto">
          <a:xfrm>
            <a:off x="1415521" y="4001823"/>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-8</a:t>
            </a:r>
            <a:endParaRPr lang="en-US" sz="1500">
              <a:latin typeface="Arial" pitchFamily="34" charset="0"/>
            </a:endParaRPr>
          </a:p>
        </p:txBody>
      </p:sp>
      <p:sp>
        <p:nvSpPr>
          <p:cNvPr id="18070" name="Line 662"/>
          <p:cNvSpPr>
            <a:spLocks noChangeShapeType="1"/>
          </p:cNvSpPr>
          <p:nvPr/>
        </p:nvSpPr>
        <p:spPr bwMode="auto">
          <a:xfrm>
            <a:off x="1588824" y="3981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2" name="Line 664"/>
          <p:cNvSpPr>
            <a:spLocks noChangeShapeType="1"/>
          </p:cNvSpPr>
          <p:nvPr/>
        </p:nvSpPr>
        <p:spPr bwMode="auto">
          <a:xfrm>
            <a:off x="1588824" y="3899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4" name="Line 666"/>
          <p:cNvSpPr>
            <a:spLocks noChangeShapeType="1"/>
          </p:cNvSpPr>
          <p:nvPr/>
        </p:nvSpPr>
        <p:spPr bwMode="auto">
          <a:xfrm>
            <a:off x="1588824" y="383910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6" name="Line 668"/>
          <p:cNvSpPr>
            <a:spLocks noChangeShapeType="1"/>
          </p:cNvSpPr>
          <p:nvPr/>
        </p:nvSpPr>
        <p:spPr bwMode="auto">
          <a:xfrm>
            <a:off x="1588824" y="379809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8" name="Line 670"/>
          <p:cNvSpPr>
            <a:spLocks noChangeShapeType="1"/>
          </p:cNvSpPr>
          <p:nvPr/>
        </p:nvSpPr>
        <p:spPr bwMode="auto">
          <a:xfrm>
            <a:off x="1588824" y="375840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0" name="Line 672"/>
          <p:cNvSpPr>
            <a:spLocks noChangeShapeType="1"/>
          </p:cNvSpPr>
          <p:nvPr/>
        </p:nvSpPr>
        <p:spPr bwMode="auto">
          <a:xfrm>
            <a:off x="1588824" y="3727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2" name="Line 674"/>
          <p:cNvSpPr>
            <a:spLocks noChangeShapeType="1"/>
          </p:cNvSpPr>
          <p:nvPr/>
        </p:nvSpPr>
        <p:spPr bwMode="auto">
          <a:xfrm>
            <a:off x="1588824" y="3697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4" name="Line 676"/>
          <p:cNvSpPr>
            <a:spLocks noChangeShapeType="1"/>
          </p:cNvSpPr>
          <p:nvPr/>
        </p:nvSpPr>
        <p:spPr bwMode="auto">
          <a:xfrm>
            <a:off x="1588824" y="36763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6" name="Line 678"/>
          <p:cNvSpPr>
            <a:spLocks noChangeShapeType="1"/>
          </p:cNvSpPr>
          <p:nvPr/>
        </p:nvSpPr>
        <p:spPr bwMode="auto">
          <a:xfrm>
            <a:off x="1588824" y="36565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8" name="Line 680"/>
          <p:cNvSpPr>
            <a:spLocks noChangeShapeType="1"/>
          </p:cNvSpPr>
          <p:nvPr/>
        </p:nvSpPr>
        <p:spPr bwMode="auto">
          <a:xfrm>
            <a:off x="1588824" y="3656543"/>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0" name="Rectangle 682"/>
          <p:cNvSpPr>
            <a:spLocks noChangeArrowheads="1"/>
          </p:cNvSpPr>
          <p:nvPr/>
        </p:nvSpPr>
        <p:spPr bwMode="auto">
          <a:xfrm>
            <a:off x="1272646" y="3574522"/>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91" name="Rectangle 683"/>
          <p:cNvSpPr>
            <a:spLocks noChangeArrowheads="1"/>
          </p:cNvSpPr>
          <p:nvPr/>
        </p:nvSpPr>
        <p:spPr bwMode="auto">
          <a:xfrm>
            <a:off x="1415521" y="3524251"/>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-7</a:t>
            </a:r>
            <a:endParaRPr lang="en-US" sz="1500">
              <a:latin typeface="Arial" pitchFamily="34" charset="0"/>
            </a:endParaRPr>
          </a:p>
        </p:txBody>
      </p:sp>
      <p:sp>
        <p:nvSpPr>
          <p:cNvPr id="18092" name="Line 684"/>
          <p:cNvSpPr>
            <a:spLocks noChangeShapeType="1"/>
          </p:cNvSpPr>
          <p:nvPr/>
        </p:nvSpPr>
        <p:spPr bwMode="auto">
          <a:xfrm>
            <a:off x="1588824" y="3503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4" name="Line 686"/>
          <p:cNvSpPr>
            <a:spLocks noChangeShapeType="1"/>
          </p:cNvSpPr>
          <p:nvPr/>
        </p:nvSpPr>
        <p:spPr bwMode="auto">
          <a:xfrm>
            <a:off x="1588824" y="34223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6" name="Line 688"/>
          <p:cNvSpPr>
            <a:spLocks noChangeShapeType="1"/>
          </p:cNvSpPr>
          <p:nvPr/>
        </p:nvSpPr>
        <p:spPr bwMode="auto">
          <a:xfrm>
            <a:off x="1588824" y="336153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8" name="Line 690"/>
          <p:cNvSpPr>
            <a:spLocks noChangeShapeType="1"/>
          </p:cNvSpPr>
          <p:nvPr/>
        </p:nvSpPr>
        <p:spPr bwMode="auto">
          <a:xfrm>
            <a:off x="1588824" y="332052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0" name="Line 692"/>
          <p:cNvSpPr>
            <a:spLocks noChangeShapeType="1"/>
          </p:cNvSpPr>
          <p:nvPr/>
        </p:nvSpPr>
        <p:spPr bwMode="auto">
          <a:xfrm>
            <a:off x="1588824" y="3279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2" name="Line 694"/>
          <p:cNvSpPr>
            <a:spLocks noChangeShapeType="1"/>
          </p:cNvSpPr>
          <p:nvPr/>
        </p:nvSpPr>
        <p:spPr bwMode="auto">
          <a:xfrm>
            <a:off x="1588824" y="3249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4" name="Line 696"/>
          <p:cNvSpPr>
            <a:spLocks noChangeShapeType="1"/>
          </p:cNvSpPr>
          <p:nvPr/>
        </p:nvSpPr>
        <p:spPr bwMode="auto">
          <a:xfrm>
            <a:off x="1588824" y="321865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6" name="Line 698"/>
          <p:cNvSpPr>
            <a:spLocks noChangeShapeType="1"/>
          </p:cNvSpPr>
          <p:nvPr/>
        </p:nvSpPr>
        <p:spPr bwMode="auto">
          <a:xfrm>
            <a:off x="1588824" y="319881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8" name="Line 700"/>
          <p:cNvSpPr>
            <a:spLocks noChangeShapeType="1"/>
          </p:cNvSpPr>
          <p:nvPr/>
        </p:nvSpPr>
        <p:spPr bwMode="auto">
          <a:xfrm>
            <a:off x="1588824" y="317764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0" name="Line 702"/>
          <p:cNvSpPr>
            <a:spLocks noChangeShapeType="1"/>
          </p:cNvSpPr>
          <p:nvPr/>
        </p:nvSpPr>
        <p:spPr bwMode="auto">
          <a:xfrm>
            <a:off x="1588824" y="3177647"/>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2" name="Rectangle 704"/>
          <p:cNvSpPr>
            <a:spLocks noChangeArrowheads="1"/>
          </p:cNvSpPr>
          <p:nvPr/>
        </p:nvSpPr>
        <p:spPr bwMode="auto">
          <a:xfrm>
            <a:off x="1272646" y="3096949"/>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13" name="Rectangle 705"/>
          <p:cNvSpPr>
            <a:spLocks noChangeArrowheads="1"/>
          </p:cNvSpPr>
          <p:nvPr/>
        </p:nvSpPr>
        <p:spPr bwMode="auto">
          <a:xfrm>
            <a:off x="1415521" y="3046678"/>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-6</a:t>
            </a:r>
            <a:endParaRPr lang="en-US" sz="1500">
              <a:latin typeface="Arial" pitchFamily="34" charset="0"/>
            </a:endParaRPr>
          </a:p>
        </p:txBody>
      </p:sp>
      <p:sp>
        <p:nvSpPr>
          <p:cNvPr id="18114" name="Line 706"/>
          <p:cNvSpPr>
            <a:spLocks noChangeShapeType="1"/>
          </p:cNvSpPr>
          <p:nvPr/>
        </p:nvSpPr>
        <p:spPr bwMode="auto">
          <a:xfrm>
            <a:off x="1588824" y="3025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6" name="Line 708"/>
          <p:cNvSpPr>
            <a:spLocks noChangeShapeType="1"/>
          </p:cNvSpPr>
          <p:nvPr/>
        </p:nvSpPr>
        <p:spPr bwMode="auto">
          <a:xfrm>
            <a:off x="1588824" y="294481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8" name="Line 710"/>
          <p:cNvSpPr>
            <a:spLocks noChangeShapeType="1"/>
          </p:cNvSpPr>
          <p:nvPr/>
        </p:nvSpPr>
        <p:spPr bwMode="auto">
          <a:xfrm>
            <a:off x="1588824" y="2883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0" name="Line 712"/>
          <p:cNvSpPr>
            <a:spLocks noChangeShapeType="1"/>
          </p:cNvSpPr>
          <p:nvPr/>
        </p:nvSpPr>
        <p:spPr bwMode="auto">
          <a:xfrm>
            <a:off x="1588824" y="284294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2" name="Line 714"/>
          <p:cNvSpPr>
            <a:spLocks noChangeShapeType="1"/>
          </p:cNvSpPr>
          <p:nvPr/>
        </p:nvSpPr>
        <p:spPr bwMode="auto">
          <a:xfrm>
            <a:off x="1588824" y="2801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4" name="Line 716"/>
          <p:cNvSpPr>
            <a:spLocks noChangeShapeType="1"/>
          </p:cNvSpPr>
          <p:nvPr/>
        </p:nvSpPr>
        <p:spPr bwMode="auto">
          <a:xfrm>
            <a:off x="1588824" y="2771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6" name="Line 718"/>
          <p:cNvSpPr>
            <a:spLocks noChangeShapeType="1"/>
          </p:cNvSpPr>
          <p:nvPr/>
        </p:nvSpPr>
        <p:spPr bwMode="auto">
          <a:xfrm>
            <a:off x="1588824" y="2741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8" name="Line 720"/>
          <p:cNvSpPr>
            <a:spLocks noChangeShapeType="1"/>
          </p:cNvSpPr>
          <p:nvPr/>
        </p:nvSpPr>
        <p:spPr bwMode="auto">
          <a:xfrm>
            <a:off x="1588824" y="272124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0" name="Line 722"/>
          <p:cNvSpPr>
            <a:spLocks noChangeShapeType="1"/>
          </p:cNvSpPr>
          <p:nvPr/>
        </p:nvSpPr>
        <p:spPr bwMode="auto">
          <a:xfrm>
            <a:off x="1588824" y="27000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2" name="Line 724"/>
          <p:cNvSpPr>
            <a:spLocks noChangeShapeType="1"/>
          </p:cNvSpPr>
          <p:nvPr/>
        </p:nvSpPr>
        <p:spPr bwMode="auto">
          <a:xfrm>
            <a:off x="1588824" y="2700074"/>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4" name="Rectangle 726"/>
          <p:cNvSpPr>
            <a:spLocks noChangeArrowheads="1"/>
          </p:cNvSpPr>
          <p:nvPr/>
        </p:nvSpPr>
        <p:spPr bwMode="auto">
          <a:xfrm>
            <a:off x="1272646" y="2619376"/>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35" name="Rectangle 727"/>
          <p:cNvSpPr>
            <a:spLocks noChangeArrowheads="1"/>
          </p:cNvSpPr>
          <p:nvPr/>
        </p:nvSpPr>
        <p:spPr bwMode="auto">
          <a:xfrm>
            <a:off x="1415521" y="2567782"/>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-5</a:t>
            </a:r>
            <a:endParaRPr lang="en-US" sz="1500">
              <a:latin typeface="Arial" pitchFamily="34" charset="0"/>
            </a:endParaRPr>
          </a:p>
        </p:txBody>
      </p:sp>
      <p:sp>
        <p:nvSpPr>
          <p:cNvPr id="18136" name="Line 728"/>
          <p:cNvSpPr>
            <a:spLocks noChangeShapeType="1"/>
          </p:cNvSpPr>
          <p:nvPr/>
        </p:nvSpPr>
        <p:spPr bwMode="auto">
          <a:xfrm>
            <a:off x="1588824" y="2547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8" name="Line 730"/>
          <p:cNvSpPr>
            <a:spLocks noChangeShapeType="1"/>
          </p:cNvSpPr>
          <p:nvPr/>
        </p:nvSpPr>
        <p:spPr bwMode="auto">
          <a:xfrm>
            <a:off x="1588824" y="246591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0" name="Line 732"/>
          <p:cNvSpPr>
            <a:spLocks noChangeShapeType="1"/>
          </p:cNvSpPr>
          <p:nvPr/>
        </p:nvSpPr>
        <p:spPr bwMode="auto">
          <a:xfrm>
            <a:off x="1588824" y="240506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2" name="Line 734"/>
          <p:cNvSpPr>
            <a:spLocks noChangeShapeType="1"/>
          </p:cNvSpPr>
          <p:nvPr/>
        </p:nvSpPr>
        <p:spPr bwMode="auto">
          <a:xfrm>
            <a:off x="1588824" y="23640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4" name="Line 736"/>
          <p:cNvSpPr>
            <a:spLocks noChangeShapeType="1"/>
          </p:cNvSpPr>
          <p:nvPr/>
        </p:nvSpPr>
        <p:spPr bwMode="auto">
          <a:xfrm>
            <a:off x="1588824" y="232436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6" name="Line 738"/>
          <p:cNvSpPr>
            <a:spLocks noChangeShapeType="1"/>
          </p:cNvSpPr>
          <p:nvPr/>
        </p:nvSpPr>
        <p:spPr bwMode="auto">
          <a:xfrm>
            <a:off x="1588824" y="2293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8" name="Line 740"/>
          <p:cNvSpPr>
            <a:spLocks noChangeShapeType="1"/>
          </p:cNvSpPr>
          <p:nvPr/>
        </p:nvSpPr>
        <p:spPr bwMode="auto">
          <a:xfrm>
            <a:off x="1588824" y="2263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0" name="Line 742"/>
          <p:cNvSpPr>
            <a:spLocks noChangeShapeType="1"/>
          </p:cNvSpPr>
          <p:nvPr/>
        </p:nvSpPr>
        <p:spPr bwMode="auto">
          <a:xfrm>
            <a:off x="1588824" y="224234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2" name="Line 744"/>
          <p:cNvSpPr>
            <a:spLocks noChangeShapeType="1"/>
          </p:cNvSpPr>
          <p:nvPr/>
        </p:nvSpPr>
        <p:spPr bwMode="auto">
          <a:xfrm>
            <a:off x="1588824" y="222250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4" name="Line 746"/>
          <p:cNvSpPr>
            <a:spLocks noChangeShapeType="1"/>
          </p:cNvSpPr>
          <p:nvPr/>
        </p:nvSpPr>
        <p:spPr bwMode="auto">
          <a:xfrm>
            <a:off x="1588824" y="2222501"/>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6" name="Rectangle 748"/>
          <p:cNvSpPr>
            <a:spLocks noChangeArrowheads="1"/>
          </p:cNvSpPr>
          <p:nvPr/>
        </p:nvSpPr>
        <p:spPr bwMode="auto">
          <a:xfrm>
            <a:off x="1272646" y="2140481"/>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57" name="Rectangle 749"/>
          <p:cNvSpPr>
            <a:spLocks noChangeArrowheads="1"/>
          </p:cNvSpPr>
          <p:nvPr/>
        </p:nvSpPr>
        <p:spPr bwMode="auto">
          <a:xfrm>
            <a:off x="1415521" y="2090209"/>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-4</a:t>
            </a:r>
            <a:endParaRPr lang="en-US" sz="1500">
              <a:latin typeface="Arial" pitchFamily="34" charset="0"/>
            </a:endParaRPr>
          </a:p>
        </p:txBody>
      </p:sp>
      <p:sp>
        <p:nvSpPr>
          <p:cNvPr id="18158" name="Line 750"/>
          <p:cNvSpPr>
            <a:spLocks noChangeShapeType="1"/>
          </p:cNvSpPr>
          <p:nvPr/>
        </p:nvSpPr>
        <p:spPr bwMode="auto">
          <a:xfrm>
            <a:off x="1588824" y="207036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0" name="Line 752"/>
          <p:cNvSpPr>
            <a:spLocks noChangeShapeType="1"/>
          </p:cNvSpPr>
          <p:nvPr/>
        </p:nvSpPr>
        <p:spPr bwMode="auto">
          <a:xfrm>
            <a:off x="1588824" y="198834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2" name="Line 754"/>
          <p:cNvSpPr>
            <a:spLocks noChangeShapeType="1"/>
          </p:cNvSpPr>
          <p:nvPr/>
        </p:nvSpPr>
        <p:spPr bwMode="auto">
          <a:xfrm>
            <a:off x="1588824" y="192749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4" name="Line 756"/>
          <p:cNvSpPr>
            <a:spLocks noChangeShapeType="1"/>
          </p:cNvSpPr>
          <p:nvPr/>
        </p:nvSpPr>
        <p:spPr bwMode="auto">
          <a:xfrm>
            <a:off x="1588824" y="18864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6" name="Line 758"/>
          <p:cNvSpPr>
            <a:spLocks noChangeShapeType="1"/>
          </p:cNvSpPr>
          <p:nvPr/>
        </p:nvSpPr>
        <p:spPr bwMode="auto">
          <a:xfrm>
            <a:off x="1588824" y="1845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8" name="Line 760"/>
          <p:cNvSpPr>
            <a:spLocks noChangeShapeType="1"/>
          </p:cNvSpPr>
          <p:nvPr/>
        </p:nvSpPr>
        <p:spPr bwMode="auto">
          <a:xfrm>
            <a:off x="1588824" y="18150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0" name="Line 762"/>
          <p:cNvSpPr>
            <a:spLocks noChangeShapeType="1"/>
          </p:cNvSpPr>
          <p:nvPr/>
        </p:nvSpPr>
        <p:spPr bwMode="auto">
          <a:xfrm>
            <a:off x="1588824" y="178461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2" name="Line 764"/>
          <p:cNvSpPr>
            <a:spLocks noChangeShapeType="1"/>
          </p:cNvSpPr>
          <p:nvPr/>
        </p:nvSpPr>
        <p:spPr bwMode="auto">
          <a:xfrm>
            <a:off x="1588824" y="176477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4" name="Line 766"/>
          <p:cNvSpPr>
            <a:spLocks noChangeShapeType="1"/>
          </p:cNvSpPr>
          <p:nvPr/>
        </p:nvSpPr>
        <p:spPr bwMode="auto">
          <a:xfrm>
            <a:off x="1588824" y="17449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6" name="Line 768"/>
          <p:cNvSpPr>
            <a:spLocks noChangeShapeType="1"/>
          </p:cNvSpPr>
          <p:nvPr/>
        </p:nvSpPr>
        <p:spPr bwMode="auto">
          <a:xfrm>
            <a:off x="1588824" y="1744928"/>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8" name="Rectangle 770"/>
          <p:cNvSpPr>
            <a:spLocks noChangeArrowheads="1"/>
          </p:cNvSpPr>
          <p:nvPr/>
        </p:nvSpPr>
        <p:spPr bwMode="auto">
          <a:xfrm>
            <a:off x="1272646" y="1662907"/>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79" name="Rectangle 771"/>
          <p:cNvSpPr>
            <a:spLocks noChangeArrowheads="1"/>
          </p:cNvSpPr>
          <p:nvPr/>
        </p:nvSpPr>
        <p:spPr bwMode="auto">
          <a:xfrm>
            <a:off x="1415521" y="1612636"/>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-3</a:t>
            </a:r>
            <a:endParaRPr lang="en-US" sz="1500">
              <a:latin typeface="Arial" pitchFamily="34" charset="0"/>
            </a:endParaRPr>
          </a:p>
        </p:txBody>
      </p:sp>
      <p:sp>
        <p:nvSpPr>
          <p:cNvPr id="18180" name="Line 772"/>
          <p:cNvSpPr>
            <a:spLocks noChangeShapeType="1"/>
          </p:cNvSpPr>
          <p:nvPr/>
        </p:nvSpPr>
        <p:spPr bwMode="auto">
          <a:xfrm>
            <a:off x="1588824" y="1591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2" name="Line 774"/>
          <p:cNvSpPr>
            <a:spLocks noChangeShapeType="1"/>
          </p:cNvSpPr>
          <p:nvPr/>
        </p:nvSpPr>
        <p:spPr bwMode="auto">
          <a:xfrm>
            <a:off x="1588824" y="151077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4" name="Line 776"/>
          <p:cNvSpPr>
            <a:spLocks noChangeShapeType="1"/>
          </p:cNvSpPr>
          <p:nvPr/>
        </p:nvSpPr>
        <p:spPr bwMode="auto">
          <a:xfrm>
            <a:off x="1588824" y="144991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6" name="Line 778"/>
          <p:cNvSpPr>
            <a:spLocks noChangeShapeType="1"/>
          </p:cNvSpPr>
          <p:nvPr/>
        </p:nvSpPr>
        <p:spPr bwMode="auto">
          <a:xfrm>
            <a:off x="1588824" y="140890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8" name="Line 780"/>
          <p:cNvSpPr>
            <a:spLocks noChangeShapeType="1"/>
          </p:cNvSpPr>
          <p:nvPr/>
        </p:nvSpPr>
        <p:spPr bwMode="auto">
          <a:xfrm>
            <a:off x="1588824" y="1367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0" name="Line 782"/>
          <p:cNvSpPr>
            <a:spLocks noChangeShapeType="1"/>
          </p:cNvSpPr>
          <p:nvPr/>
        </p:nvSpPr>
        <p:spPr bwMode="auto">
          <a:xfrm>
            <a:off x="1588824" y="1337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2" name="Line 784"/>
          <p:cNvSpPr>
            <a:spLocks noChangeShapeType="1"/>
          </p:cNvSpPr>
          <p:nvPr/>
        </p:nvSpPr>
        <p:spPr bwMode="auto">
          <a:xfrm>
            <a:off x="1588824" y="13070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4" name="Line 786"/>
          <p:cNvSpPr>
            <a:spLocks noChangeShapeType="1"/>
          </p:cNvSpPr>
          <p:nvPr/>
        </p:nvSpPr>
        <p:spPr bwMode="auto">
          <a:xfrm>
            <a:off x="1588824" y="128719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6" name="Line 788"/>
          <p:cNvSpPr>
            <a:spLocks noChangeShapeType="1"/>
          </p:cNvSpPr>
          <p:nvPr/>
        </p:nvSpPr>
        <p:spPr bwMode="auto">
          <a:xfrm>
            <a:off x="1588824" y="126603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8" name="Line 790"/>
          <p:cNvSpPr>
            <a:spLocks noChangeShapeType="1"/>
          </p:cNvSpPr>
          <p:nvPr/>
        </p:nvSpPr>
        <p:spPr bwMode="auto">
          <a:xfrm>
            <a:off x="1588824" y="1266032"/>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0" name="Rectangle 792"/>
          <p:cNvSpPr>
            <a:spLocks noChangeArrowheads="1"/>
          </p:cNvSpPr>
          <p:nvPr/>
        </p:nvSpPr>
        <p:spPr bwMode="auto">
          <a:xfrm>
            <a:off x="1272646" y="1185335"/>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01" name="Rectangle 793"/>
          <p:cNvSpPr>
            <a:spLocks noChangeArrowheads="1"/>
          </p:cNvSpPr>
          <p:nvPr/>
        </p:nvSpPr>
        <p:spPr bwMode="auto">
          <a:xfrm>
            <a:off x="1415521" y="1133740"/>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-2</a:t>
            </a:r>
            <a:endParaRPr lang="en-US" sz="1500">
              <a:latin typeface="Arial" pitchFamily="34" charset="0"/>
            </a:endParaRPr>
          </a:p>
        </p:txBody>
      </p:sp>
      <p:sp>
        <p:nvSpPr>
          <p:cNvPr id="18202" name="Line 794"/>
          <p:cNvSpPr>
            <a:spLocks noChangeShapeType="1"/>
          </p:cNvSpPr>
          <p:nvPr/>
        </p:nvSpPr>
        <p:spPr bwMode="auto">
          <a:xfrm>
            <a:off x="1588824" y="1113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4" name="Line 796"/>
          <p:cNvSpPr>
            <a:spLocks noChangeShapeType="1"/>
          </p:cNvSpPr>
          <p:nvPr/>
        </p:nvSpPr>
        <p:spPr bwMode="auto">
          <a:xfrm>
            <a:off x="1588824" y="103187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6" name="Line 798"/>
          <p:cNvSpPr>
            <a:spLocks noChangeShapeType="1"/>
          </p:cNvSpPr>
          <p:nvPr/>
        </p:nvSpPr>
        <p:spPr bwMode="auto">
          <a:xfrm>
            <a:off x="1588824" y="97102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8" name="Line 800"/>
          <p:cNvSpPr>
            <a:spLocks noChangeShapeType="1"/>
          </p:cNvSpPr>
          <p:nvPr/>
        </p:nvSpPr>
        <p:spPr bwMode="auto">
          <a:xfrm>
            <a:off x="1588824" y="93133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0" name="Line 802"/>
          <p:cNvSpPr>
            <a:spLocks noChangeShapeType="1"/>
          </p:cNvSpPr>
          <p:nvPr/>
        </p:nvSpPr>
        <p:spPr bwMode="auto">
          <a:xfrm>
            <a:off x="1588824" y="89032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2" name="Line 804"/>
          <p:cNvSpPr>
            <a:spLocks noChangeShapeType="1"/>
          </p:cNvSpPr>
          <p:nvPr/>
        </p:nvSpPr>
        <p:spPr bwMode="auto">
          <a:xfrm>
            <a:off x="1588824" y="859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4" name="Line 806"/>
          <p:cNvSpPr>
            <a:spLocks noChangeShapeType="1"/>
          </p:cNvSpPr>
          <p:nvPr/>
        </p:nvSpPr>
        <p:spPr bwMode="auto">
          <a:xfrm>
            <a:off x="1588824" y="829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6" name="Line 808"/>
          <p:cNvSpPr>
            <a:spLocks noChangeShapeType="1"/>
          </p:cNvSpPr>
          <p:nvPr/>
        </p:nvSpPr>
        <p:spPr bwMode="auto">
          <a:xfrm>
            <a:off x="1588824" y="80830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8" name="Line 810"/>
          <p:cNvSpPr>
            <a:spLocks noChangeShapeType="1"/>
          </p:cNvSpPr>
          <p:nvPr/>
        </p:nvSpPr>
        <p:spPr bwMode="auto">
          <a:xfrm>
            <a:off x="1588824" y="7884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0" name="Line 812"/>
          <p:cNvSpPr>
            <a:spLocks noChangeShapeType="1"/>
          </p:cNvSpPr>
          <p:nvPr/>
        </p:nvSpPr>
        <p:spPr bwMode="auto">
          <a:xfrm>
            <a:off x="1588824" y="788459"/>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2" name="Rectangle 814"/>
          <p:cNvSpPr>
            <a:spLocks noChangeArrowheads="1"/>
          </p:cNvSpPr>
          <p:nvPr/>
        </p:nvSpPr>
        <p:spPr bwMode="auto">
          <a:xfrm>
            <a:off x="1272646" y="706439"/>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23" name="Rectangle 815"/>
          <p:cNvSpPr>
            <a:spLocks noChangeArrowheads="1"/>
          </p:cNvSpPr>
          <p:nvPr/>
        </p:nvSpPr>
        <p:spPr bwMode="auto">
          <a:xfrm>
            <a:off x="1415521" y="656168"/>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-1</a:t>
            </a:r>
            <a:endParaRPr lang="en-US" sz="1500">
              <a:latin typeface="Arial" pitchFamily="34" charset="0"/>
            </a:endParaRPr>
          </a:p>
        </p:txBody>
      </p:sp>
      <p:sp>
        <p:nvSpPr>
          <p:cNvPr id="18224" name="Line 816"/>
          <p:cNvSpPr>
            <a:spLocks noChangeShapeType="1"/>
          </p:cNvSpPr>
          <p:nvPr/>
        </p:nvSpPr>
        <p:spPr bwMode="auto">
          <a:xfrm>
            <a:off x="1588824" y="63632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6" name="Line 818"/>
          <p:cNvSpPr>
            <a:spLocks noChangeShapeType="1"/>
          </p:cNvSpPr>
          <p:nvPr/>
        </p:nvSpPr>
        <p:spPr bwMode="auto">
          <a:xfrm>
            <a:off x="1588824" y="55430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8" name="Line 820"/>
          <p:cNvSpPr>
            <a:spLocks noChangeShapeType="1"/>
          </p:cNvSpPr>
          <p:nvPr/>
        </p:nvSpPr>
        <p:spPr bwMode="auto">
          <a:xfrm>
            <a:off x="1588824" y="49344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0" name="Line 822"/>
          <p:cNvSpPr>
            <a:spLocks noChangeShapeType="1"/>
          </p:cNvSpPr>
          <p:nvPr/>
        </p:nvSpPr>
        <p:spPr bwMode="auto">
          <a:xfrm>
            <a:off x="1588824" y="4524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2" name="Line 824"/>
          <p:cNvSpPr>
            <a:spLocks noChangeShapeType="1"/>
          </p:cNvSpPr>
          <p:nvPr/>
        </p:nvSpPr>
        <p:spPr bwMode="auto">
          <a:xfrm>
            <a:off x="1588824" y="4114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4" name="Line 826"/>
          <p:cNvSpPr>
            <a:spLocks noChangeShapeType="1"/>
          </p:cNvSpPr>
          <p:nvPr/>
        </p:nvSpPr>
        <p:spPr bwMode="auto">
          <a:xfrm>
            <a:off x="1588824" y="38100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6" name="Line 828"/>
          <p:cNvSpPr>
            <a:spLocks noChangeShapeType="1"/>
          </p:cNvSpPr>
          <p:nvPr/>
        </p:nvSpPr>
        <p:spPr bwMode="auto">
          <a:xfrm>
            <a:off x="1588824" y="3505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8" name="Line 830"/>
          <p:cNvSpPr>
            <a:spLocks noChangeShapeType="1"/>
          </p:cNvSpPr>
          <p:nvPr/>
        </p:nvSpPr>
        <p:spPr bwMode="auto">
          <a:xfrm>
            <a:off x="1588824" y="33073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0" name="Line 832"/>
          <p:cNvSpPr>
            <a:spLocks noChangeShapeType="1"/>
          </p:cNvSpPr>
          <p:nvPr/>
        </p:nvSpPr>
        <p:spPr bwMode="auto">
          <a:xfrm>
            <a:off x="1588824" y="3108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2" name="Line 834"/>
          <p:cNvSpPr>
            <a:spLocks noChangeShapeType="1"/>
          </p:cNvSpPr>
          <p:nvPr/>
        </p:nvSpPr>
        <p:spPr bwMode="auto">
          <a:xfrm>
            <a:off x="1588824" y="310886"/>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4" name="Rectangle 836"/>
          <p:cNvSpPr>
            <a:spLocks noChangeArrowheads="1"/>
          </p:cNvSpPr>
          <p:nvPr/>
        </p:nvSpPr>
        <p:spPr bwMode="auto">
          <a:xfrm>
            <a:off x="1272646" y="228866"/>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45" name="Rectangle 837"/>
          <p:cNvSpPr>
            <a:spLocks noChangeArrowheads="1"/>
          </p:cNvSpPr>
          <p:nvPr/>
        </p:nvSpPr>
        <p:spPr bwMode="auto">
          <a:xfrm>
            <a:off x="1415521" y="178594"/>
            <a:ext cx="5290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0</a:t>
            </a:r>
            <a:endParaRPr lang="en-US" sz="1500">
              <a:latin typeface="Arial" pitchFamily="34" charset="0"/>
            </a:endParaRPr>
          </a:p>
        </p:txBody>
      </p:sp>
      <p:sp>
        <p:nvSpPr>
          <p:cNvPr id="18249" name="Line 841"/>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1" name="Freeform 863"/>
          <p:cNvSpPr>
            <a:spLocks/>
          </p:cNvSpPr>
          <p:nvPr/>
        </p:nvSpPr>
        <p:spPr bwMode="auto">
          <a:xfrm>
            <a:off x="2452688" y="1643062"/>
            <a:ext cx="5035021" cy="3456782"/>
          </a:xfrm>
          <a:custGeom>
            <a:avLst/>
            <a:gdLst/>
            <a:ahLst/>
            <a:cxnLst>
              <a:cxn ang="0">
                <a:pos x="46" y="184"/>
              </a:cxn>
              <a:cxn ang="0">
                <a:pos x="154" y="176"/>
              </a:cxn>
              <a:cxn ang="0">
                <a:pos x="254" y="176"/>
              </a:cxn>
              <a:cxn ang="0">
                <a:pos x="362" y="176"/>
              </a:cxn>
              <a:cxn ang="0">
                <a:pos x="461" y="169"/>
              </a:cxn>
              <a:cxn ang="0">
                <a:pos x="569" y="161"/>
              </a:cxn>
              <a:cxn ang="0">
                <a:pos x="669" y="115"/>
              </a:cxn>
              <a:cxn ang="0">
                <a:pos x="769" y="53"/>
              </a:cxn>
              <a:cxn ang="0">
                <a:pos x="877" y="15"/>
              </a:cxn>
              <a:cxn ang="0">
                <a:pos x="977" y="0"/>
              </a:cxn>
              <a:cxn ang="0">
                <a:pos x="1084" y="61"/>
              </a:cxn>
              <a:cxn ang="0">
                <a:pos x="1184" y="84"/>
              </a:cxn>
              <a:cxn ang="0">
                <a:pos x="1292" y="169"/>
              </a:cxn>
              <a:cxn ang="0">
                <a:pos x="1392" y="261"/>
              </a:cxn>
              <a:cxn ang="0">
                <a:pos x="1499" y="307"/>
              </a:cxn>
              <a:cxn ang="0">
                <a:pos x="1599" y="415"/>
              </a:cxn>
              <a:cxn ang="0">
                <a:pos x="1707" y="538"/>
              </a:cxn>
              <a:cxn ang="0">
                <a:pos x="1807" y="630"/>
              </a:cxn>
              <a:cxn ang="0">
                <a:pos x="1914" y="738"/>
              </a:cxn>
              <a:cxn ang="0">
                <a:pos x="2014" y="861"/>
              </a:cxn>
              <a:cxn ang="0">
                <a:pos x="2114" y="953"/>
              </a:cxn>
              <a:cxn ang="0">
                <a:pos x="2222" y="1037"/>
              </a:cxn>
              <a:cxn ang="0">
                <a:pos x="2322" y="1137"/>
              </a:cxn>
              <a:cxn ang="0">
                <a:pos x="2429" y="1207"/>
              </a:cxn>
              <a:cxn ang="0">
                <a:pos x="2529" y="1260"/>
              </a:cxn>
              <a:cxn ang="0">
                <a:pos x="2637" y="1337"/>
              </a:cxn>
              <a:cxn ang="0">
                <a:pos x="2737" y="1383"/>
              </a:cxn>
              <a:cxn ang="0">
                <a:pos x="2845" y="1391"/>
              </a:cxn>
              <a:cxn ang="0">
                <a:pos x="2945" y="1468"/>
              </a:cxn>
              <a:cxn ang="0">
                <a:pos x="3052" y="1483"/>
              </a:cxn>
              <a:cxn ang="0">
                <a:pos x="3152" y="1460"/>
              </a:cxn>
              <a:cxn ang="0">
                <a:pos x="3260" y="1560"/>
              </a:cxn>
              <a:cxn ang="0">
                <a:pos x="3360" y="1614"/>
              </a:cxn>
              <a:cxn ang="0">
                <a:pos x="3460" y="1576"/>
              </a:cxn>
              <a:cxn ang="0">
                <a:pos x="3567" y="1645"/>
              </a:cxn>
              <a:cxn ang="0">
                <a:pos x="3667" y="1722"/>
              </a:cxn>
              <a:cxn ang="0">
                <a:pos x="3775" y="2337"/>
              </a:cxn>
            </a:cxnLst>
            <a:rect l="0" t="0" r="r" b="b"/>
            <a:pathLst>
              <a:path w="3806" h="2613">
                <a:moveTo>
                  <a:pt x="0" y="184"/>
                </a:moveTo>
                <a:lnTo>
                  <a:pt x="46" y="184"/>
                </a:lnTo>
                <a:lnTo>
                  <a:pt x="100" y="184"/>
                </a:lnTo>
                <a:lnTo>
                  <a:pt x="154" y="176"/>
                </a:lnTo>
                <a:lnTo>
                  <a:pt x="200" y="176"/>
                </a:lnTo>
                <a:lnTo>
                  <a:pt x="254" y="176"/>
                </a:lnTo>
                <a:lnTo>
                  <a:pt x="308" y="176"/>
                </a:lnTo>
                <a:lnTo>
                  <a:pt x="362" y="176"/>
                </a:lnTo>
                <a:lnTo>
                  <a:pt x="408" y="176"/>
                </a:lnTo>
                <a:lnTo>
                  <a:pt x="461" y="169"/>
                </a:lnTo>
                <a:lnTo>
                  <a:pt x="515" y="169"/>
                </a:lnTo>
                <a:lnTo>
                  <a:pt x="569" y="161"/>
                </a:lnTo>
                <a:lnTo>
                  <a:pt x="615" y="153"/>
                </a:lnTo>
                <a:lnTo>
                  <a:pt x="669" y="115"/>
                </a:lnTo>
                <a:lnTo>
                  <a:pt x="723" y="77"/>
                </a:lnTo>
                <a:lnTo>
                  <a:pt x="769" y="53"/>
                </a:lnTo>
                <a:lnTo>
                  <a:pt x="823" y="38"/>
                </a:lnTo>
                <a:lnTo>
                  <a:pt x="877" y="15"/>
                </a:lnTo>
                <a:lnTo>
                  <a:pt x="930" y="7"/>
                </a:lnTo>
                <a:lnTo>
                  <a:pt x="977" y="0"/>
                </a:lnTo>
                <a:lnTo>
                  <a:pt x="1030" y="0"/>
                </a:lnTo>
                <a:lnTo>
                  <a:pt x="1084" y="61"/>
                </a:lnTo>
                <a:lnTo>
                  <a:pt x="1138" y="77"/>
                </a:lnTo>
                <a:lnTo>
                  <a:pt x="1184" y="84"/>
                </a:lnTo>
                <a:lnTo>
                  <a:pt x="1238" y="153"/>
                </a:lnTo>
                <a:lnTo>
                  <a:pt x="1292" y="169"/>
                </a:lnTo>
                <a:lnTo>
                  <a:pt x="1338" y="184"/>
                </a:lnTo>
                <a:lnTo>
                  <a:pt x="1392" y="261"/>
                </a:lnTo>
                <a:lnTo>
                  <a:pt x="1445" y="276"/>
                </a:lnTo>
                <a:lnTo>
                  <a:pt x="1499" y="307"/>
                </a:lnTo>
                <a:lnTo>
                  <a:pt x="1545" y="392"/>
                </a:lnTo>
                <a:lnTo>
                  <a:pt x="1599" y="415"/>
                </a:lnTo>
                <a:lnTo>
                  <a:pt x="1653" y="461"/>
                </a:lnTo>
                <a:lnTo>
                  <a:pt x="1707" y="538"/>
                </a:lnTo>
                <a:lnTo>
                  <a:pt x="1753" y="576"/>
                </a:lnTo>
                <a:lnTo>
                  <a:pt x="1807" y="630"/>
                </a:lnTo>
                <a:lnTo>
                  <a:pt x="1861" y="699"/>
                </a:lnTo>
                <a:lnTo>
                  <a:pt x="1914" y="738"/>
                </a:lnTo>
                <a:lnTo>
                  <a:pt x="1961" y="799"/>
                </a:lnTo>
                <a:lnTo>
                  <a:pt x="2014" y="861"/>
                </a:lnTo>
                <a:lnTo>
                  <a:pt x="2068" y="899"/>
                </a:lnTo>
                <a:lnTo>
                  <a:pt x="2114" y="953"/>
                </a:lnTo>
                <a:lnTo>
                  <a:pt x="2168" y="1007"/>
                </a:lnTo>
                <a:lnTo>
                  <a:pt x="2222" y="1037"/>
                </a:lnTo>
                <a:lnTo>
                  <a:pt x="2276" y="1091"/>
                </a:lnTo>
                <a:lnTo>
                  <a:pt x="2322" y="1137"/>
                </a:lnTo>
                <a:lnTo>
                  <a:pt x="2376" y="1160"/>
                </a:lnTo>
                <a:lnTo>
                  <a:pt x="2429" y="1207"/>
                </a:lnTo>
                <a:lnTo>
                  <a:pt x="2483" y="1253"/>
                </a:lnTo>
                <a:lnTo>
                  <a:pt x="2529" y="1260"/>
                </a:lnTo>
                <a:lnTo>
                  <a:pt x="2583" y="1307"/>
                </a:lnTo>
                <a:lnTo>
                  <a:pt x="2637" y="1337"/>
                </a:lnTo>
                <a:lnTo>
                  <a:pt x="2683" y="1337"/>
                </a:lnTo>
                <a:lnTo>
                  <a:pt x="2737" y="1383"/>
                </a:lnTo>
                <a:lnTo>
                  <a:pt x="2791" y="1414"/>
                </a:lnTo>
                <a:lnTo>
                  <a:pt x="2845" y="1391"/>
                </a:lnTo>
                <a:lnTo>
                  <a:pt x="2891" y="1437"/>
                </a:lnTo>
                <a:lnTo>
                  <a:pt x="2945" y="1468"/>
                </a:lnTo>
                <a:lnTo>
                  <a:pt x="2998" y="1422"/>
                </a:lnTo>
                <a:lnTo>
                  <a:pt x="3052" y="1483"/>
                </a:lnTo>
                <a:lnTo>
                  <a:pt x="3098" y="1514"/>
                </a:lnTo>
                <a:lnTo>
                  <a:pt x="3152" y="1460"/>
                </a:lnTo>
                <a:lnTo>
                  <a:pt x="3206" y="1545"/>
                </a:lnTo>
                <a:lnTo>
                  <a:pt x="3260" y="1560"/>
                </a:lnTo>
                <a:lnTo>
                  <a:pt x="3306" y="1499"/>
                </a:lnTo>
                <a:lnTo>
                  <a:pt x="3360" y="1614"/>
                </a:lnTo>
                <a:lnTo>
                  <a:pt x="3413" y="1606"/>
                </a:lnTo>
                <a:lnTo>
                  <a:pt x="3460" y="1576"/>
                </a:lnTo>
                <a:lnTo>
                  <a:pt x="3513" y="1676"/>
                </a:lnTo>
                <a:lnTo>
                  <a:pt x="3567" y="1645"/>
                </a:lnTo>
                <a:lnTo>
                  <a:pt x="3621" y="1668"/>
                </a:lnTo>
                <a:lnTo>
                  <a:pt x="3667" y="1722"/>
                </a:lnTo>
                <a:lnTo>
                  <a:pt x="3721" y="1891"/>
                </a:lnTo>
                <a:lnTo>
                  <a:pt x="3775" y="2337"/>
                </a:lnTo>
                <a:lnTo>
                  <a:pt x="3806" y="2613"/>
                </a:lnTo>
              </a:path>
            </a:pathLst>
          </a:custGeom>
          <a:noFill/>
          <a:ln w="38100" cap="flat">
            <a:solidFill>
              <a:srgbClr val="FF0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0" name="Freeform 872"/>
          <p:cNvSpPr>
            <a:spLocks/>
          </p:cNvSpPr>
          <p:nvPr/>
        </p:nvSpPr>
        <p:spPr bwMode="auto">
          <a:xfrm>
            <a:off x="1588824" y="310886"/>
            <a:ext cx="1677458" cy="1230313"/>
          </a:xfrm>
          <a:custGeom>
            <a:avLst/>
            <a:gdLst/>
            <a:ahLst/>
            <a:cxnLst>
              <a:cxn ang="0">
                <a:pos x="0" y="0"/>
              </a:cxn>
              <a:cxn ang="0">
                <a:pos x="38" y="30"/>
              </a:cxn>
              <a:cxn ang="0">
                <a:pos x="84" y="69"/>
              </a:cxn>
              <a:cxn ang="0">
                <a:pos x="123" y="100"/>
              </a:cxn>
              <a:cxn ang="0">
                <a:pos x="161" y="130"/>
              </a:cxn>
              <a:cxn ang="0">
                <a:pos x="200" y="161"/>
              </a:cxn>
              <a:cxn ang="0">
                <a:pos x="238" y="199"/>
              </a:cxn>
              <a:cxn ang="0">
                <a:pos x="277" y="230"/>
              </a:cxn>
              <a:cxn ang="0">
                <a:pos x="323" y="261"/>
              </a:cxn>
              <a:cxn ang="0">
                <a:pos x="361" y="292"/>
              </a:cxn>
              <a:cxn ang="0">
                <a:pos x="400" y="322"/>
              </a:cxn>
              <a:cxn ang="0">
                <a:pos x="438" y="353"/>
              </a:cxn>
              <a:cxn ang="0">
                <a:pos x="476" y="376"/>
              </a:cxn>
              <a:cxn ang="0">
                <a:pos x="515" y="407"/>
              </a:cxn>
              <a:cxn ang="0">
                <a:pos x="553" y="438"/>
              </a:cxn>
              <a:cxn ang="0">
                <a:pos x="653" y="507"/>
              </a:cxn>
              <a:cxn ang="0">
                <a:pos x="699" y="538"/>
              </a:cxn>
              <a:cxn ang="0">
                <a:pos x="753" y="576"/>
              </a:cxn>
              <a:cxn ang="0">
                <a:pos x="807" y="607"/>
              </a:cxn>
              <a:cxn ang="0">
                <a:pos x="853" y="645"/>
              </a:cxn>
              <a:cxn ang="0">
                <a:pos x="907" y="684"/>
              </a:cxn>
              <a:cxn ang="0">
                <a:pos x="961" y="715"/>
              </a:cxn>
              <a:cxn ang="0">
                <a:pos x="1015" y="753"/>
              </a:cxn>
              <a:cxn ang="0">
                <a:pos x="1061" y="784"/>
              </a:cxn>
              <a:cxn ang="0">
                <a:pos x="1114" y="822"/>
              </a:cxn>
              <a:cxn ang="0">
                <a:pos x="1168" y="861"/>
              </a:cxn>
              <a:cxn ang="0">
                <a:pos x="1222" y="891"/>
              </a:cxn>
              <a:cxn ang="0">
                <a:pos x="1268" y="930"/>
              </a:cxn>
            </a:cxnLst>
            <a:rect l="0" t="0" r="r" b="b"/>
            <a:pathLst>
              <a:path w="1268" h="930">
                <a:moveTo>
                  <a:pt x="0" y="0"/>
                </a:moveTo>
                <a:lnTo>
                  <a:pt x="38" y="30"/>
                </a:lnTo>
                <a:lnTo>
                  <a:pt x="84" y="69"/>
                </a:lnTo>
                <a:lnTo>
                  <a:pt x="123" y="100"/>
                </a:lnTo>
                <a:lnTo>
                  <a:pt x="161" y="130"/>
                </a:lnTo>
                <a:lnTo>
                  <a:pt x="200" y="161"/>
                </a:lnTo>
                <a:lnTo>
                  <a:pt x="238" y="199"/>
                </a:lnTo>
                <a:lnTo>
                  <a:pt x="277" y="230"/>
                </a:lnTo>
                <a:lnTo>
                  <a:pt x="323" y="261"/>
                </a:lnTo>
                <a:lnTo>
                  <a:pt x="361" y="292"/>
                </a:lnTo>
                <a:lnTo>
                  <a:pt x="400" y="322"/>
                </a:lnTo>
                <a:lnTo>
                  <a:pt x="438" y="353"/>
                </a:lnTo>
                <a:lnTo>
                  <a:pt x="476" y="376"/>
                </a:lnTo>
                <a:lnTo>
                  <a:pt x="515" y="407"/>
                </a:lnTo>
                <a:lnTo>
                  <a:pt x="553" y="438"/>
                </a:lnTo>
                <a:lnTo>
                  <a:pt x="653" y="507"/>
                </a:lnTo>
                <a:lnTo>
                  <a:pt x="699" y="538"/>
                </a:lnTo>
                <a:lnTo>
                  <a:pt x="753" y="576"/>
                </a:lnTo>
                <a:lnTo>
                  <a:pt x="807" y="607"/>
                </a:lnTo>
                <a:lnTo>
                  <a:pt x="853" y="645"/>
                </a:lnTo>
                <a:lnTo>
                  <a:pt x="907" y="684"/>
                </a:lnTo>
                <a:lnTo>
                  <a:pt x="961" y="715"/>
                </a:lnTo>
                <a:lnTo>
                  <a:pt x="1015" y="753"/>
                </a:lnTo>
                <a:lnTo>
                  <a:pt x="1061" y="784"/>
                </a:lnTo>
                <a:lnTo>
                  <a:pt x="1114" y="822"/>
                </a:lnTo>
                <a:lnTo>
                  <a:pt x="1168" y="861"/>
                </a:lnTo>
                <a:lnTo>
                  <a:pt x="1222" y="891"/>
                </a:lnTo>
                <a:lnTo>
                  <a:pt x="1268" y="930"/>
                </a:lnTo>
              </a:path>
            </a:pathLst>
          </a:custGeom>
          <a:noFill/>
          <a:ln w="15" cap="flat">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2" name="Freeform 874"/>
          <p:cNvSpPr>
            <a:spLocks/>
          </p:cNvSpPr>
          <p:nvPr/>
        </p:nvSpPr>
        <p:spPr bwMode="auto">
          <a:xfrm>
            <a:off x="1588824" y="310886"/>
            <a:ext cx="1677458" cy="1230313"/>
          </a:xfrm>
          <a:custGeom>
            <a:avLst/>
            <a:gdLst/>
            <a:ahLst/>
            <a:cxnLst>
              <a:cxn ang="0">
                <a:pos x="0" y="0"/>
              </a:cxn>
              <a:cxn ang="0">
                <a:pos x="38" y="30"/>
              </a:cxn>
              <a:cxn ang="0">
                <a:pos x="84" y="69"/>
              </a:cxn>
              <a:cxn ang="0">
                <a:pos x="123" y="100"/>
              </a:cxn>
              <a:cxn ang="0">
                <a:pos x="161" y="130"/>
              </a:cxn>
              <a:cxn ang="0">
                <a:pos x="200" y="161"/>
              </a:cxn>
              <a:cxn ang="0">
                <a:pos x="238" y="192"/>
              </a:cxn>
              <a:cxn ang="0">
                <a:pos x="277" y="223"/>
              </a:cxn>
              <a:cxn ang="0">
                <a:pos x="323" y="253"/>
              </a:cxn>
              <a:cxn ang="0">
                <a:pos x="361" y="284"/>
              </a:cxn>
              <a:cxn ang="0">
                <a:pos x="400" y="315"/>
              </a:cxn>
              <a:cxn ang="0">
                <a:pos x="438" y="346"/>
              </a:cxn>
              <a:cxn ang="0">
                <a:pos x="476" y="376"/>
              </a:cxn>
              <a:cxn ang="0">
                <a:pos x="515" y="407"/>
              </a:cxn>
              <a:cxn ang="0">
                <a:pos x="553" y="438"/>
              </a:cxn>
              <a:cxn ang="0">
                <a:pos x="653" y="499"/>
              </a:cxn>
              <a:cxn ang="0">
                <a:pos x="699" y="538"/>
              </a:cxn>
              <a:cxn ang="0">
                <a:pos x="753" y="576"/>
              </a:cxn>
              <a:cxn ang="0">
                <a:pos x="807" y="607"/>
              </a:cxn>
              <a:cxn ang="0">
                <a:pos x="853" y="645"/>
              </a:cxn>
              <a:cxn ang="0">
                <a:pos x="907" y="676"/>
              </a:cxn>
              <a:cxn ang="0">
                <a:pos x="961" y="715"/>
              </a:cxn>
              <a:cxn ang="0">
                <a:pos x="1015" y="753"/>
              </a:cxn>
              <a:cxn ang="0">
                <a:pos x="1061" y="784"/>
              </a:cxn>
              <a:cxn ang="0">
                <a:pos x="1114" y="822"/>
              </a:cxn>
              <a:cxn ang="0">
                <a:pos x="1168" y="861"/>
              </a:cxn>
              <a:cxn ang="0">
                <a:pos x="1222" y="899"/>
              </a:cxn>
              <a:cxn ang="0">
                <a:pos x="1268" y="930"/>
              </a:cxn>
            </a:cxnLst>
            <a:rect l="0" t="0" r="r" b="b"/>
            <a:pathLst>
              <a:path w="1268" h="930">
                <a:moveTo>
                  <a:pt x="0" y="0"/>
                </a:moveTo>
                <a:lnTo>
                  <a:pt x="38" y="30"/>
                </a:lnTo>
                <a:lnTo>
                  <a:pt x="84" y="69"/>
                </a:lnTo>
                <a:lnTo>
                  <a:pt x="123" y="100"/>
                </a:lnTo>
                <a:lnTo>
                  <a:pt x="161" y="130"/>
                </a:lnTo>
                <a:lnTo>
                  <a:pt x="200" y="161"/>
                </a:lnTo>
                <a:lnTo>
                  <a:pt x="238" y="192"/>
                </a:lnTo>
                <a:lnTo>
                  <a:pt x="277" y="223"/>
                </a:lnTo>
                <a:lnTo>
                  <a:pt x="323" y="253"/>
                </a:lnTo>
                <a:lnTo>
                  <a:pt x="361" y="284"/>
                </a:lnTo>
                <a:lnTo>
                  <a:pt x="400" y="315"/>
                </a:lnTo>
                <a:lnTo>
                  <a:pt x="438" y="346"/>
                </a:lnTo>
                <a:lnTo>
                  <a:pt x="476" y="376"/>
                </a:lnTo>
                <a:lnTo>
                  <a:pt x="515" y="407"/>
                </a:lnTo>
                <a:lnTo>
                  <a:pt x="553" y="438"/>
                </a:lnTo>
                <a:lnTo>
                  <a:pt x="653" y="499"/>
                </a:lnTo>
                <a:lnTo>
                  <a:pt x="699" y="538"/>
                </a:lnTo>
                <a:lnTo>
                  <a:pt x="753" y="576"/>
                </a:lnTo>
                <a:lnTo>
                  <a:pt x="807" y="607"/>
                </a:lnTo>
                <a:lnTo>
                  <a:pt x="853" y="645"/>
                </a:lnTo>
                <a:lnTo>
                  <a:pt x="907" y="676"/>
                </a:lnTo>
                <a:lnTo>
                  <a:pt x="961" y="715"/>
                </a:lnTo>
                <a:lnTo>
                  <a:pt x="1015" y="753"/>
                </a:lnTo>
                <a:lnTo>
                  <a:pt x="1061" y="784"/>
                </a:lnTo>
                <a:lnTo>
                  <a:pt x="1114" y="822"/>
                </a:lnTo>
                <a:lnTo>
                  <a:pt x="1168" y="861"/>
                </a:lnTo>
                <a:lnTo>
                  <a:pt x="1222" y="899"/>
                </a:lnTo>
                <a:lnTo>
                  <a:pt x="1268" y="930"/>
                </a:lnTo>
              </a:path>
            </a:pathLst>
          </a:custGeom>
          <a:noFill/>
          <a:ln w="22225" cap="flat">
            <a:solidFill>
              <a:srgbClr val="92D05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3" name="Rectangle 875"/>
          <p:cNvSpPr>
            <a:spLocks noChangeArrowheads="1"/>
          </p:cNvSpPr>
          <p:nvPr/>
        </p:nvSpPr>
        <p:spPr bwMode="auto">
          <a:xfrm>
            <a:off x="2614709" y="5419527"/>
            <a:ext cx="1580561" cy="25654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667" dirty="0">
                <a:latin typeface="Helvetica" charset="0"/>
              </a:rPr>
              <a:t>Individual weight</a:t>
            </a:r>
            <a:endParaRPr lang="en-US" sz="1667" dirty="0">
              <a:latin typeface="Arial" pitchFamily="34" charset="0"/>
            </a:endParaRPr>
          </a:p>
        </p:txBody>
      </p:sp>
      <p:sp>
        <p:nvSpPr>
          <p:cNvPr id="18284" name="Rectangle 876"/>
          <p:cNvSpPr>
            <a:spLocks noChangeArrowheads="1"/>
          </p:cNvSpPr>
          <p:nvPr/>
        </p:nvSpPr>
        <p:spPr bwMode="auto">
          <a:xfrm rot="16200000">
            <a:off x="303105" y="2489562"/>
            <a:ext cx="1402628"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500" dirty="0">
                <a:latin typeface="Helvetica" charset="0"/>
              </a:rPr>
              <a:t>Biomass density</a:t>
            </a:r>
            <a:endParaRPr lang="en-US" sz="1500" dirty="0">
              <a:latin typeface="Arial" pitchFamily="34" charset="0"/>
            </a:endParaRPr>
          </a:p>
        </p:txBody>
      </p:sp>
      <p:sp>
        <p:nvSpPr>
          <p:cNvPr id="913" name="TextBox 912"/>
          <p:cNvSpPr txBox="1"/>
          <p:nvPr/>
        </p:nvSpPr>
        <p:spPr>
          <a:xfrm>
            <a:off x="3937000" y="5143501"/>
            <a:ext cx="513282" cy="323165"/>
          </a:xfrm>
          <a:prstGeom prst="rect">
            <a:avLst/>
          </a:prstGeom>
          <a:noFill/>
        </p:spPr>
        <p:txBody>
          <a:bodyPr wrap="none" rtlCol="0">
            <a:spAutoFit/>
          </a:bodyPr>
          <a:lstStyle/>
          <a:p>
            <a:r>
              <a:rPr lang="da-DK" sz="1500" dirty="0"/>
              <a:t>10 g</a:t>
            </a:r>
            <a:endParaRPr lang="en-US" sz="1500" dirty="0"/>
          </a:p>
        </p:txBody>
      </p:sp>
      <p:sp>
        <p:nvSpPr>
          <p:cNvPr id="914" name="TextBox 913"/>
          <p:cNvSpPr txBox="1"/>
          <p:nvPr/>
        </p:nvSpPr>
        <p:spPr>
          <a:xfrm>
            <a:off x="5651500" y="5143501"/>
            <a:ext cx="503664" cy="323165"/>
          </a:xfrm>
          <a:prstGeom prst="rect">
            <a:avLst/>
          </a:prstGeom>
          <a:noFill/>
        </p:spPr>
        <p:txBody>
          <a:bodyPr wrap="none" rtlCol="0">
            <a:spAutoFit/>
          </a:bodyPr>
          <a:lstStyle/>
          <a:p>
            <a:r>
              <a:rPr lang="da-DK" sz="1500" dirty="0"/>
              <a:t>1 kg</a:t>
            </a:r>
            <a:endParaRPr lang="en-US" sz="1500" dirty="0"/>
          </a:p>
        </p:txBody>
      </p:sp>
      <p:sp>
        <p:nvSpPr>
          <p:cNvPr id="915" name="TextBox 914"/>
          <p:cNvSpPr txBox="1"/>
          <p:nvPr/>
        </p:nvSpPr>
        <p:spPr>
          <a:xfrm>
            <a:off x="7302500" y="5143501"/>
            <a:ext cx="699230" cy="323165"/>
          </a:xfrm>
          <a:prstGeom prst="rect">
            <a:avLst/>
          </a:prstGeom>
          <a:noFill/>
        </p:spPr>
        <p:txBody>
          <a:bodyPr wrap="none" rtlCol="0">
            <a:spAutoFit/>
          </a:bodyPr>
          <a:lstStyle/>
          <a:p>
            <a:r>
              <a:rPr lang="da-DK" sz="1500" dirty="0"/>
              <a:t>100 kg</a:t>
            </a:r>
            <a:endParaRPr lang="en-US" sz="1500" dirty="0"/>
          </a:p>
        </p:txBody>
      </p:sp>
      <p:sp>
        <p:nvSpPr>
          <p:cNvPr id="916" name="TextBox 915"/>
          <p:cNvSpPr txBox="1"/>
          <p:nvPr/>
        </p:nvSpPr>
        <p:spPr>
          <a:xfrm>
            <a:off x="2190750" y="5111751"/>
            <a:ext cx="561372" cy="323165"/>
          </a:xfrm>
          <a:prstGeom prst="rect">
            <a:avLst/>
          </a:prstGeom>
          <a:noFill/>
        </p:spPr>
        <p:txBody>
          <a:bodyPr wrap="none" rtlCol="0">
            <a:spAutoFit/>
          </a:bodyPr>
          <a:lstStyle/>
          <a:p>
            <a:r>
              <a:rPr lang="da-DK" sz="1500" dirty="0"/>
              <a:t>0.1 g</a:t>
            </a:r>
            <a:endParaRPr lang="en-US" sz="1500" dirty="0"/>
          </a:p>
        </p:txBody>
      </p:sp>
      <p:cxnSp>
        <p:nvCxnSpPr>
          <p:cNvPr id="935" name="Straight Connector 934"/>
          <p:cNvCxnSpPr/>
          <p:nvPr/>
        </p:nvCxnSpPr>
        <p:spPr>
          <a:xfrm>
            <a:off x="2913745" y="760815"/>
            <a:ext cx="5468255" cy="1076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261" name="Title 1"/>
          <p:cNvSpPr txBox="1">
            <a:spLocks/>
          </p:cNvSpPr>
          <p:nvPr/>
        </p:nvSpPr>
        <p:spPr bwMode="auto">
          <a:xfrm>
            <a:off x="2856860" y="-51291"/>
            <a:ext cx="6840760" cy="757267"/>
          </a:xfrm>
          <a:prstGeom prst="rect">
            <a:avLst/>
          </a:prstGeom>
          <a:noFill/>
          <a:ln w="9525">
            <a:noFill/>
            <a:miter lim="800000"/>
            <a:headEnd/>
            <a:tailEnd/>
          </a:ln>
        </p:spPr>
        <p:txBody>
          <a:bodyPr vert="horz" wrap="square" lIns="0" tIns="0" rIns="0" bIns="0" numCol="1" anchor="b" anchorCtr="0" compatLnSpc="1">
            <a:prstTxWarp prst="textNoShape">
              <a:avLst/>
            </a:prstTxWarp>
            <a:normAutofit/>
          </a:bodyPr>
          <a:lstStyle/>
          <a:p>
            <a:pPr defTabSz="761970" fontAlgn="base">
              <a:spcBef>
                <a:spcPct val="0"/>
              </a:spcBef>
              <a:spcAft>
                <a:spcPct val="0"/>
              </a:spcAft>
              <a:defRPr/>
            </a:pPr>
            <a:r>
              <a:rPr lang="da-DK" sz="3000" b="1" kern="0" dirty="0">
                <a:effectLst>
                  <a:outerShdw blurRad="50800" dist="38100" dir="2700000" algn="tl" rotWithShape="0">
                    <a:prstClr val="black">
                      <a:alpha val="40000"/>
                    </a:prstClr>
                  </a:outerShdw>
                </a:effectLst>
                <a:latin typeface="+mj-lt"/>
                <a:ea typeface="+mj-ea"/>
                <a:cs typeface="+mj-cs"/>
              </a:rPr>
              <a:t>Dynamic model</a:t>
            </a:r>
            <a:endParaRPr lang="en-US" sz="3000" b="1" kern="0" dirty="0">
              <a:effectLst>
                <a:outerShdw blurRad="50800" dist="38100" dir="2700000" algn="tl" rotWithShape="0">
                  <a:prstClr val="black">
                    <a:alpha val="40000"/>
                  </a:prstClr>
                </a:outerShdw>
              </a:effectLst>
              <a:latin typeface="+mj-lt"/>
              <a:ea typeface="+mj-ea"/>
              <a:cs typeface="+mj-cs"/>
            </a:endParaRPr>
          </a:p>
        </p:txBody>
      </p:sp>
      <p:sp>
        <p:nvSpPr>
          <p:cNvPr id="10" name="TextBox 9"/>
          <p:cNvSpPr txBox="1"/>
          <p:nvPr/>
        </p:nvSpPr>
        <p:spPr>
          <a:xfrm rot="2170305">
            <a:off x="1823171" y="394045"/>
            <a:ext cx="872739" cy="323165"/>
          </a:xfrm>
          <a:prstGeom prst="rect">
            <a:avLst/>
          </a:prstGeom>
          <a:noFill/>
        </p:spPr>
        <p:txBody>
          <a:bodyPr wrap="none" rtlCol="0">
            <a:spAutoFit/>
          </a:bodyPr>
          <a:lstStyle/>
          <a:p>
            <a:r>
              <a:rPr lang="da-DK" sz="1500" dirty="0"/>
              <a:t>Plankton</a:t>
            </a:r>
          </a:p>
        </p:txBody>
      </p:sp>
      <p:sp>
        <p:nvSpPr>
          <p:cNvPr id="262" name="TextBox 261"/>
          <p:cNvSpPr txBox="1"/>
          <p:nvPr/>
        </p:nvSpPr>
        <p:spPr>
          <a:xfrm rot="2170305">
            <a:off x="4800568" y="2167411"/>
            <a:ext cx="494046" cy="323165"/>
          </a:xfrm>
          <a:prstGeom prst="rect">
            <a:avLst/>
          </a:prstGeom>
          <a:noFill/>
        </p:spPr>
        <p:txBody>
          <a:bodyPr wrap="none" rtlCol="0">
            <a:spAutoFit/>
          </a:bodyPr>
          <a:lstStyle/>
          <a:p>
            <a:r>
              <a:rPr lang="da-DK" sz="1500" dirty="0"/>
              <a:t>Fish</a:t>
            </a:r>
          </a:p>
        </p:txBody>
      </p:sp>
      <p:sp>
        <p:nvSpPr>
          <p:cNvPr id="240" name="Freeform 845"/>
          <p:cNvSpPr>
            <a:spLocks/>
          </p:cNvSpPr>
          <p:nvPr/>
        </p:nvSpPr>
        <p:spPr bwMode="auto">
          <a:xfrm>
            <a:off x="2452688" y="1988345"/>
            <a:ext cx="1841500" cy="691886"/>
          </a:xfrm>
          <a:custGeom>
            <a:avLst/>
            <a:gdLst/>
            <a:ahLst/>
            <a:cxnLst>
              <a:cxn ang="0">
                <a:pos x="0" y="246"/>
              </a:cxn>
              <a:cxn ang="0">
                <a:pos x="46" y="246"/>
              </a:cxn>
              <a:cxn ang="0">
                <a:pos x="100" y="246"/>
              </a:cxn>
              <a:cxn ang="0">
                <a:pos x="154" y="246"/>
              </a:cxn>
              <a:cxn ang="0">
                <a:pos x="200" y="246"/>
              </a:cxn>
              <a:cxn ang="0">
                <a:pos x="254" y="246"/>
              </a:cxn>
              <a:cxn ang="0">
                <a:pos x="308" y="238"/>
              </a:cxn>
              <a:cxn ang="0">
                <a:pos x="362" y="238"/>
              </a:cxn>
              <a:cxn ang="0">
                <a:pos x="408" y="238"/>
              </a:cxn>
              <a:cxn ang="0">
                <a:pos x="461" y="238"/>
              </a:cxn>
              <a:cxn ang="0">
                <a:pos x="515" y="231"/>
              </a:cxn>
              <a:cxn ang="0">
                <a:pos x="569" y="231"/>
              </a:cxn>
              <a:cxn ang="0">
                <a:pos x="615" y="223"/>
              </a:cxn>
              <a:cxn ang="0">
                <a:pos x="669" y="223"/>
              </a:cxn>
              <a:cxn ang="0">
                <a:pos x="723" y="215"/>
              </a:cxn>
              <a:cxn ang="0">
                <a:pos x="769" y="208"/>
              </a:cxn>
              <a:cxn ang="0">
                <a:pos x="823" y="200"/>
              </a:cxn>
              <a:cxn ang="0">
                <a:pos x="877" y="185"/>
              </a:cxn>
              <a:cxn ang="0">
                <a:pos x="930" y="154"/>
              </a:cxn>
              <a:cxn ang="0">
                <a:pos x="977" y="85"/>
              </a:cxn>
              <a:cxn ang="0">
                <a:pos x="1030" y="31"/>
              </a:cxn>
              <a:cxn ang="0">
                <a:pos x="1084" y="8"/>
              </a:cxn>
              <a:cxn ang="0">
                <a:pos x="1138" y="0"/>
              </a:cxn>
              <a:cxn ang="0">
                <a:pos x="1184" y="0"/>
              </a:cxn>
              <a:cxn ang="0">
                <a:pos x="1238" y="0"/>
              </a:cxn>
              <a:cxn ang="0">
                <a:pos x="1292" y="15"/>
              </a:cxn>
              <a:cxn ang="0">
                <a:pos x="1338" y="62"/>
              </a:cxn>
              <a:cxn ang="0">
                <a:pos x="1392" y="523"/>
              </a:cxn>
            </a:cxnLst>
            <a:rect l="0" t="0" r="r" b="b"/>
            <a:pathLst>
              <a:path w="1392" h="523">
                <a:moveTo>
                  <a:pt x="0" y="246"/>
                </a:moveTo>
                <a:lnTo>
                  <a:pt x="46" y="246"/>
                </a:lnTo>
                <a:lnTo>
                  <a:pt x="100" y="246"/>
                </a:lnTo>
                <a:lnTo>
                  <a:pt x="154" y="246"/>
                </a:lnTo>
                <a:lnTo>
                  <a:pt x="200" y="246"/>
                </a:lnTo>
                <a:lnTo>
                  <a:pt x="254" y="246"/>
                </a:lnTo>
                <a:lnTo>
                  <a:pt x="308" y="238"/>
                </a:lnTo>
                <a:lnTo>
                  <a:pt x="362" y="238"/>
                </a:lnTo>
                <a:lnTo>
                  <a:pt x="408" y="238"/>
                </a:lnTo>
                <a:lnTo>
                  <a:pt x="461" y="238"/>
                </a:lnTo>
                <a:lnTo>
                  <a:pt x="515" y="231"/>
                </a:lnTo>
                <a:lnTo>
                  <a:pt x="569" y="231"/>
                </a:lnTo>
                <a:lnTo>
                  <a:pt x="615" y="223"/>
                </a:lnTo>
                <a:lnTo>
                  <a:pt x="669" y="223"/>
                </a:lnTo>
                <a:lnTo>
                  <a:pt x="723" y="215"/>
                </a:lnTo>
                <a:lnTo>
                  <a:pt x="769" y="208"/>
                </a:lnTo>
                <a:lnTo>
                  <a:pt x="823" y="200"/>
                </a:lnTo>
                <a:lnTo>
                  <a:pt x="877" y="185"/>
                </a:lnTo>
                <a:lnTo>
                  <a:pt x="930" y="154"/>
                </a:lnTo>
                <a:lnTo>
                  <a:pt x="977" y="85"/>
                </a:lnTo>
                <a:lnTo>
                  <a:pt x="1030" y="31"/>
                </a:lnTo>
                <a:lnTo>
                  <a:pt x="1084" y="8"/>
                </a:lnTo>
                <a:lnTo>
                  <a:pt x="1138" y="0"/>
                </a:lnTo>
                <a:lnTo>
                  <a:pt x="1184" y="0"/>
                </a:lnTo>
                <a:lnTo>
                  <a:pt x="1238" y="0"/>
                </a:lnTo>
                <a:lnTo>
                  <a:pt x="1292" y="15"/>
                </a:lnTo>
                <a:lnTo>
                  <a:pt x="1338" y="62"/>
                </a:lnTo>
                <a:lnTo>
                  <a:pt x="1392" y="523"/>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1" name="Freeform 846"/>
          <p:cNvSpPr>
            <a:spLocks/>
          </p:cNvSpPr>
          <p:nvPr/>
        </p:nvSpPr>
        <p:spPr bwMode="auto">
          <a:xfrm>
            <a:off x="2452688" y="2100792"/>
            <a:ext cx="2033323" cy="668073"/>
          </a:xfrm>
          <a:custGeom>
            <a:avLst/>
            <a:gdLst>
              <a:gd name="connsiteX0" fmla="*/ 0 w 1537"/>
              <a:gd name="connsiteY0" fmla="*/ 269 h 505"/>
              <a:gd name="connsiteX1" fmla="*/ 46 w 1537"/>
              <a:gd name="connsiteY1" fmla="*/ 269 h 505"/>
              <a:gd name="connsiteX2" fmla="*/ 100 w 1537"/>
              <a:gd name="connsiteY2" fmla="*/ 269 h 505"/>
              <a:gd name="connsiteX3" fmla="*/ 154 w 1537"/>
              <a:gd name="connsiteY3" fmla="*/ 269 h 505"/>
              <a:gd name="connsiteX4" fmla="*/ 200 w 1537"/>
              <a:gd name="connsiteY4" fmla="*/ 269 h 505"/>
              <a:gd name="connsiteX5" fmla="*/ 254 w 1537"/>
              <a:gd name="connsiteY5" fmla="*/ 269 h 505"/>
              <a:gd name="connsiteX6" fmla="*/ 308 w 1537"/>
              <a:gd name="connsiteY6" fmla="*/ 269 h 505"/>
              <a:gd name="connsiteX7" fmla="*/ 362 w 1537"/>
              <a:gd name="connsiteY7" fmla="*/ 261 h 505"/>
              <a:gd name="connsiteX8" fmla="*/ 408 w 1537"/>
              <a:gd name="connsiteY8" fmla="*/ 261 h 505"/>
              <a:gd name="connsiteX9" fmla="*/ 461 w 1537"/>
              <a:gd name="connsiteY9" fmla="*/ 261 h 505"/>
              <a:gd name="connsiteX10" fmla="*/ 515 w 1537"/>
              <a:gd name="connsiteY10" fmla="*/ 253 h 505"/>
              <a:gd name="connsiteX11" fmla="*/ 569 w 1537"/>
              <a:gd name="connsiteY11" fmla="*/ 253 h 505"/>
              <a:gd name="connsiteX12" fmla="*/ 615 w 1537"/>
              <a:gd name="connsiteY12" fmla="*/ 246 h 505"/>
              <a:gd name="connsiteX13" fmla="*/ 669 w 1537"/>
              <a:gd name="connsiteY13" fmla="*/ 246 h 505"/>
              <a:gd name="connsiteX14" fmla="*/ 723 w 1537"/>
              <a:gd name="connsiteY14" fmla="*/ 238 h 505"/>
              <a:gd name="connsiteX15" fmla="*/ 769 w 1537"/>
              <a:gd name="connsiteY15" fmla="*/ 230 h 505"/>
              <a:gd name="connsiteX16" fmla="*/ 823 w 1537"/>
              <a:gd name="connsiteY16" fmla="*/ 223 h 505"/>
              <a:gd name="connsiteX17" fmla="*/ 877 w 1537"/>
              <a:gd name="connsiteY17" fmla="*/ 215 h 505"/>
              <a:gd name="connsiteX18" fmla="*/ 930 w 1537"/>
              <a:gd name="connsiteY18" fmla="*/ 207 h 505"/>
              <a:gd name="connsiteX19" fmla="*/ 977 w 1537"/>
              <a:gd name="connsiteY19" fmla="*/ 199 h 505"/>
              <a:gd name="connsiteX20" fmla="*/ 1030 w 1537"/>
              <a:gd name="connsiteY20" fmla="*/ 184 h 505"/>
              <a:gd name="connsiteX21" fmla="*/ 1084 w 1537"/>
              <a:gd name="connsiteY21" fmla="*/ 146 h 505"/>
              <a:gd name="connsiteX22" fmla="*/ 1138 w 1537"/>
              <a:gd name="connsiteY22" fmla="*/ 76 h 505"/>
              <a:gd name="connsiteX23" fmla="*/ 1184 w 1537"/>
              <a:gd name="connsiteY23" fmla="*/ 23 h 505"/>
              <a:gd name="connsiteX24" fmla="*/ 1238 w 1537"/>
              <a:gd name="connsiteY24" fmla="*/ 7 h 505"/>
              <a:gd name="connsiteX25" fmla="*/ 1292 w 1537"/>
              <a:gd name="connsiteY25" fmla="*/ 0 h 505"/>
              <a:gd name="connsiteX26" fmla="*/ 1338 w 1537"/>
              <a:gd name="connsiteY26" fmla="*/ 7 h 505"/>
              <a:gd name="connsiteX27" fmla="*/ 1392 w 1537"/>
              <a:gd name="connsiteY27" fmla="*/ 23 h 505"/>
              <a:gd name="connsiteX28" fmla="*/ 1445 w 1537"/>
              <a:gd name="connsiteY28" fmla="*/ 53 h 505"/>
              <a:gd name="connsiteX29" fmla="*/ 1499 w 1537"/>
              <a:gd name="connsiteY29" fmla="*/ 138 h 505"/>
              <a:gd name="connsiteX30" fmla="*/ 1537 w 1537"/>
              <a:gd name="connsiteY30" fmla="*/ 505 h 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7" h="505">
                <a:moveTo>
                  <a:pt x="0" y="269"/>
                </a:moveTo>
                <a:lnTo>
                  <a:pt x="46" y="269"/>
                </a:lnTo>
                <a:lnTo>
                  <a:pt x="100" y="269"/>
                </a:lnTo>
                <a:lnTo>
                  <a:pt x="154" y="269"/>
                </a:lnTo>
                <a:lnTo>
                  <a:pt x="200" y="269"/>
                </a:lnTo>
                <a:lnTo>
                  <a:pt x="254" y="269"/>
                </a:lnTo>
                <a:lnTo>
                  <a:pt x="308" y="269"/>
                </a:lnTo>
                <a:cubicBezTo>
                  <a:pt x="326" y="266"/>
                  <a:pt x="344" y="264"/>
                  <a:pt x="362" y="261"/>
                </a:cubicBezTo>
                <a:lnTo>
                  <a:pt x="408" y="261"/>
                </a:lnTo>
                <a:lnTo>
                  <a:pt x="461" y="261"/>
                </a:lnTo>
                <a:cubicBezTo>
                  <a:pt x="479" y="258"/>
                  <a:pt x="497" y="256"/>
                  <a:pt x="515" y="253"/>
                </a:cubicBezTo>
                <a:lnTo>
                  <a:pt x="569" y="253"/>
                </a:lnTo>
                <a:cubicBezTo>
                  <a:pt x="584" y="251"/>
                  <a:pt x="600" y="248"/>
                  <a:pt x="615" y="246"/>
                </a:cubicBezTo>
                <a:lnTo>
                  <a:pt x="669" y="246"/>
                </a:lnTo>
                <a:cubicBezTo>
                  <a:pt x="687" y="243"/>
                  <a:pt x="705" y="241"/>
                  <a:pt x="723" y="238"/>
                </a:cubicBezTo>
                <a:cubicBezTo>
                  <a:pt x="738" y="235"/>
                  <a:pt x="754" y="233"/>
                  <a:pt x="769" y="230"/>
                </a:cubicBezTo>
                <a:cubicBezTo>
                  <a:pt x="787" y="228"/>
                  <a:pt x="805" y="225"/>
                  <a:pt x="823" y="223"/>
                </a:cubicBezTo>
                <a:cubicBezTo>
                  <a:pt x="841" y="220"/>
                  <a:pt x="859" y="218"/>
                  <a:pt x="877" y="215"/>
                </a:cubicBezTo>
                <a:cubicBezTo>
                  <a:pt x="895" y="212"/>
                  <a:pt x="912" y="210"/>
                  <a:pt x="930" y="207"/>
                </a:cubicBezTo>
                <a:cubicBezTo>
                  <a:pt x="946" y="204"/>
                  <a:pt x="961" y="202"/>
                  <a:pt x="977" y="199"/>
                </a:cubicBezTo>
                <a:lnTo>
                  <a:pt x="1030" y="184"/>
                </a:lnTo>
                <a:cubicBezTo>
                  <a:pt x="1048" y="171"/>
                  <a:pt x="1066" y="159"/>
                  <a:pt x="1084" y="146"/>
                </a:cubicBezTo>
                <a:cubicBezTo>
                  <a:pt x="1102" y="123"/>
                  <a:pt x="1120" y="99"/>
                  <a:pt x="1138" y="76"/>
                </a:cubicBezTo>
                <a:cubicBezTo>
                  <a:pt x="1153" y="58"/>
                  <a:pt x="1169" y="41"/>
                  <a:pt x="1184" y="23"/>
                </a:cubicBezTo>
                <a:cubicBezTo>
                  <a:pt x="1202" y="18"/>
                  <a:pt x="1220" y="12"/>
                  <a:pt x="1238" y="7"/>
                </a:cubicBezTo>
                <a:cubicBezTo>
                  <a:pt x="1256" y="5"/>
                  <a:pt x="1274" y="2"/>
                  <a:pt x="1292" y="0"/>
                </a:cubicBezTo>
                <a:cubicBezTo>
                  <a:pt x="1307" y="2"/>
                  <a:pt x="1323" y="5"/>
                  <a:pt x="1338" y="7"/>
                </a:cubicBezTo>
                <a:cubicBezTo>
                  <a:pt x="1356" y="12"/>
                  <a:pt x="1374" y="18"/>
                  <a:pt x="1392" y="23"/>
                </a:cubicBezTo>
                <a:cubicBezTo>
                  <a:pt x="1410" y="33"/>
                  <a:pt x="1427" y="43"/>
                  <a:pt x="1445" y="53"/>
                </a:cubicBezTo>
                <a:cubicBezTo>
                  <a:pt x="1463" y="81"/>
                  <a:pt x="1481" y="110"/>
                  <a:pt x="1499" y="138"/>
                </a:cubicBezTo>
                <a:cubicBezTo>
                  <a:pt x="1514" y="476"/>
                  <a:pt x="1522" y="167"/>
                  <a:pt x="1537" y="505"/>
                </a:cubicBez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3" name="Freeform 855"/>
          <p:cNvSpPr>
            <a:spLocks/>
          </p:cNvSpPr>
          <p:nvPr/>
        </p:nvSpPr>
        <p:spPr bwMode="auto">
          <a:xfrm>
            <a:off x="2452688" y="3565261"/>
            <a:ext cx="3824553" cy="254000"/>
          </a:xfrm>
          <a:custGeom>
            <a:avLst/>
            <a:gdLst/>
            <a:ahLst/>
            <a:cxnLst>
              <a:cxn ang="0">
                <a:pos x="0" y="184"/>
              </a:cxn>
              <a:cxn ang="0">
                <a:pos x="46" y="184"/>
              </a:cxn>
              <a:cxn ang="0">
                <a:pos x="100" y="184"/>
              </a:cxn>
              <a:cxn ang="0">
                <a:pos x="154" y="184"/>
              </a:cxn>
              <a:cxn ang="0">
                <a:pos x="200" y="184"/>
              </a:cxn>
              <a:cxn ang="0">
                <a:pos x="254" y="176"/>
              </a:cxn>
              <a:cxn ang="0">
                <a:pos x="308" y="176"/>
              </a:cxn>
              <a:cxn ang="0">
                <a:pos x="362" y="176"/>
              </a:cxn>
              <a:cxn ang="0">
                <a:pos x="408" y="169"/>
              </a:cxn>
              <a:cxn ang="0">
                <a:pos x="461" y="169"/>
              </a:cxn>
              <a:cxn ang="0">
                <a:pos x="515" y="169"/>
              </a:cxn>
              <a:cxn ang="0">
                <a:pos x="569" y="161"/>
              </a:cxn>
              <a:cxn ang="0">
                <a:pos x="615" y="153"/>
              </a:cxn>
              <a:cxn ang="0">
                <a:pos x="669" y="146"/>
              </a:cxn>
              <a:cxn ang="0">
                <a:pos x="723" y="146"/>
              </a:cxn>
              <a:cxn ang="0">
                <a:pos x="769" y="138"/>
              </a:cxn>
              <a:cxn ang="0">
                <a:pos x="823" y="123"/>
              </a:cxn>
              <a:cxn ang="0">
                <a:pos x="877" y="115"/>
              </a:cxn>
              <a:cxn ang="0">
                <a:pos x="930" y="107"/>
              </a:cxn>
              <a:cxn ang="0">
                <a:pos x="977" y="100"/>
              </a:cxn>
              <a:cxn ang="0">
                <a:pos x="1030" y="84"/>
              </a:cxn>
              <a:cxn ang="0">
                <a:pos x="1084" y="76"/>
              </a:cxn>
              <a:cxn ang="0">
                <a:pos x="1138" y="61"/>
              </a:cxn>
              <a:cxn ang="0">
                <a:pos x="1184" y="46"/>
              </a:cxn>
              <a:cxn ang="0">
                <a:pos x="1238" y="38"/>
              </a:cxn>
              <a:cxn ang="0">
                <a:pos x="1292" y="30"/>
              </a:cxn>
              <a:cxn ang="0">
                <a:pos x="1338" y="15"/>
              </a:cxn>
              <a:cxn ang="0">
                <a:pos x="1392" y="7"/>
              </a:cxn>
              <a:cxn ang="0">
                <a:pos x="1445" y="0"/>
              </a:cxn>
              <a:cxn ang="0">
                <a:pos x="1499" y="0"/>
              </a:cxn>
              <a:cxn ang="0">
                <a:pos x="1545" y="0"/>
              </a:cxn>
              <a:cxn ang="0">
                <a:pos x="1599" y="0"/>
              </a:cxn>
              <a:cxn ang="0">
                <a:pos x="1653" y="7"/>
              </a:cxn>
              <a:cxn ang="0">
                <a:pos x="1707" y="15"/>
              </a:cxn>
              <a:cxn ang="0">
                <a:pos x="1753" y="23"/>
              </a:cxn>
              <a:cxn ang="0">
                <a:pos x="1807" y="38"/>
              </a:cxn>
              <a:cxn ang="0">
                <a:pos x="1861" y="53"/>
              </a:cxn>
              <a:cxn ang="0">
                <a:pos x="1914" y="69"/>
              </a:cxn>
              <a:cxn ang="0">
                <a:pos x="1961" y="92"/>
              </a:cxn>
              <a:cxn ang="0">
                <a:pos x="2014" y="107"/>
              </a:cxn>
              <a:cxn ang="0">
                <a:pos x="2068" y="123"/>
              </a:cxn>
              <a:cxn ang="0">
                <a:pos x="2114" y="138"/>
              </a:cxn>
              <a:cxn ang="0">
                <a:pos x="2168" y="153"/>
              </a:cxn>
              <a:cxn ang="0">
                <a:pos x="2222" y="169"/>
              </a:cxn>
              <a:cxn ang="0">
                <a:pos x="2276" y="176"/>
              </a:cxn>
              <a:cxn ang="0">
                <a:pos x="2322" y="184"/>
              </a:cxn>
              <a:cxn ang="0">
                <a:pos x="2376" y="192"/>
              </a:cxn>
              <a:cxn ang="0">
                <a:pos x="2429" y="184"/>
              </a:cxn>
              <a:cxn ang="0">
                <a:pos x="2483" y="138"/>
              </a:cxn>
              <a:cxn ang="0">
                <a:pos x="2529" y="84"/>
              </a:cxn>
              <a:cxn ang="0">
                <a:pos x="2583" y="69"/>
              </a:cxn>
              <a:cxn ang="0">
                <a:pos x="2637" y="69"/>
              </a:cxn>
              <a:cxn ang="0">
                <a:pos x="2683" y="61"/>
              </a:cxn>
              <a:cxn ang="0">
                <a:pos x="2737" y="61"/>
              </a:cxn>
              <a:cxn ang="0">
                <a:pos x="2791" y="46"/>
              </a:cxn>
              <a:cxn ang="0">
                <a:pos x="2845" y="23"/>
              </a:cxn>
              <a:cxn ang="0">
                <a:pos x="2891" y="169"/>
              </a:cxn>
            </a:cxnLst>
            <a:rect l="0" t="0" r="r" b="b"/>
            <a:pathLst>
              <a:path w="2891" h="192">
                <a:moveTo>
                  <a:pt x="0" y="184"/>
                </a:moveTo>
                <a:lnTo>
                  <a:pt x="46" y="184"/>
                </a:lnTo>
                <a:lnTo>
                  <a:pt x="100" y="184"/>
                </a:lnTo>
                <a:lnTo>
                  <a:pt x="154" y="184"/>
                </a:lnTo>
                <a:lnTo>
                  <a:pt x="200" y="184"/>
                </a:lnTo>
                <a:lnTo>
                  <a:pt x="254" y="176"/>
                </a:lnTo>
                <a:lnTo>
                  <a:pt x="308" y="176"/>
                </a:lnTo>
                <a:lnTo>
                  <a:pt x="362" y="176"/>
                </a:lnTo>
                <a:lnTo>
                  <a:pt x="408" y="169"/>
                </a:lnTo>
                <a:lnTo>
                  <a:pt x="461" y="169"/>
                </a:lnTo>
                <a:lnTo>
                  <a:pt x="515" y="169"/>
                </a:lnTo>
                <a:lnTo>
                  <a:pt x="569" y="161"/>
                </a:lnTo>
                <a:lnTo>
                  <a:pt x="615" y="153"/>
                </a:lnTo>
                <a:lnTo>
                  <a:pt x="669" y="146"/>
                </a:lnTo>
                <a:lnTo>
                  <a:pt x="723" y="146"/>
                </a:lnTo>
                <a:lnTo>
                  <a:pt x="769" y="138"/>
                </a:lnTo>
                <a:lnTo>
                  <a:pt x="823" y="123"/>
                </a:lnTo>
                <a:lnTo>
                  <a:pt x="877" y="115"/>
                </a:lnTo>
                <a:lnTo>
                  <a:pt x="930" y="107"/>
                </a:lnTo>
                <a:lnTo>
                  <a:pt x="977" y="100"/>
                </a:lnTo>
                <a:lnTo>
                  <a:pt x="1030" y="84"/>
                </a:lnTo>
                <a:lnTo>
                  <a:pt x="1084" y="76"/>
                </a:lnTo>
                <a:lnTo>
                  <a:pt x="1138" y="61"/>
                </a:lnTo>
                <a:lnTo>
                  <a:pt x="1184" y="46"/>
                </a:lnTo>
                <a:lnTo>
                  <a:pt x="1238" y="38"/>
                </a:lnTo>
                <a:lnTo>
                  <a:pt x="1292" y="30"/>
                </a:lnTo>
                <a:lnTo>
                  <a:pt x="1338" y="15"/>
                </a:lnTo>
                <a:lnTo>
                  <a:pt x="1392" y="7"/>
                </a:lnTo>
                <a:lnTo>
                  <a:pt x="1445" y="0"/>
                </a:lnTo>
                <a:lnTo>
                  <a:pt x="1499" y="0"/>
                </a:lnTo>
                <a:lnTo>
                  <a:pt x="1545" y="0"/>
                </a:lnTo>
                <a:lnTo>
                  <a:pt x="1599" y="0"/>
                </a:lnTo>
                <a:lnTo>
                  <a:pt x="1653" y="7"/>
                </a:lnTo>
                <a:lnTo>
                  <a:pt x="1707" y="15"/>
                </a:lnTo>
                <a:lnTo>
                  <a:pt x="1753" y="23"/>
                </a:lnTo>
                <a:lnTo>
                  <a:pt x="1807" y="38"/>
                </a:lnTo>
                <a:lnTo>
                  <a:pt x="1861" y="53"/>
                </a:lnTo>
                <a:lnTo>
                  <a:pt x="1914" y="69"/>
                </a:lnTo>
                <a:lnTo>
                  <a:pt x="1961" y="92"/>
                </a:lnTo>
                <a:lnTo>
                  <a:pt x="2014" y="107"/>
                </a:lnTo>
                <a:lnTo>
                  <a:pt x="2068" y="123"/>
                </a:lnTo>
                <a:lnTo>
                  <a:pt x="2114" y="138"/>
                </a:lnTo>
                <a:lnTo>
                  <a:pt x="2168" y="153"/>
                </a:lnTo>
                <a:lnTo>
                  <a:pt x="2222" y="169"/>
                </a:lnTo>
                <a:lnTo>
                  <a:pt x="2276" y="176"/>
                </a:lnTo>
                <a:lnTo>
                  <a:pt x="2322" y="184"/>
                </a:lnTo>
                <a:lnTo>
                  <a:pt x="2376" y="192"/>
                </a:lnTo>
                <a:lnTo>
                  <a:pt x="2429" y="184"/>
                </a:lnTo>
                <a:lnTo>
                  <a:pt x="2483" y="138"/>
                </a:lnTo>
                <a:lnTo>
                  <a:pt x="2529" y="84"/>
                </a:lnTo>
                <a:lnTo>
                  <a:pt x="2583" y="69"/>
                </a:lnTo>
                <a:lnTo>
                  <a:pt x="2637" y="69"/>
                </a:lnTo>
                <a:lnTo>
                  <a:pt x="2683" y="61"/>
                </a:lnTo>
                <a:lnTo>
                  <a:pt x="2737" y="61"/>
                </a:lnTo>
                <a:lnTo>
                  <a:pt x="2791" y="46"/>
                </a:lnTo>
                <a:lnTo>
                  <a:pt x="2845" y="23"/>
                </a:lnTo>
                <a:lnTo>
                  <a:pt x="2891" y="1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5" name="Freeform 859"/>
          <p:cNvSpPr>
            <a:spLocks/>
          </p:cNvSpPr>
          <p:nvPr/>
        </p:nvSpPr>
        <p:spPr bwMode="auto">
          <a:xfrm>
            <a:off x="2452687" y="3828521"/>
            <a:ext cx="4647407" cy="1129771"/>
          </a:xfrm>
          <a:custGeom>
            <a:avLst/>
            <a:gdLst/>
            <a:ahLst/>
            <a:cxnLst>
              <a:cxn ang="0">
                <a:pos x="46" y="446"/>
              </a:cxn>
              <a:cxn ang="0">
                <a:pos x="154" y="446"/>
              </a:cxn>
              <a:cxn ang="0">
                <a:pos x="254" y="439"/>
              </a:cxn>
              <a:cxn ang="0">
                <a:pos x="362" y="439"/>
              </a:cxn>
              <a:cxn ang="0">
                <a:pos x="461" y="431"/>
              </a:cxn>
              <a:cxn ang="0">
                <a:pos x="569" y="423"/>
              </a:cxn>
              <a:cxn ang="0">
                <a:pos x="669" y="408"/>
              </a:cxn>
              <a:cxn ang="0">
                <a:pos x="769" y="393"/>
              </a:cxn>
              <a:cxn ang="0">
                <a:pos x="877" y="377"/>
              </a:cxn>
              <a:cxn ang="0">
                <a:pos x="977" y="354"/>
              </a:cxn>
              <a:cxn ang="0">
                <a:pos x="1084" y="331"/>
              </a:cxn>
              <a:cxn ang="0">
                <a:pos x="1184" y="308"/>
              </a:cxn>
              <a:cxn ang="0">
                <a:pos x="1292" y="285"/>
              </a:cxn>
              <a:cxn ang="0">
                <a:pos x="1392" y="262"/>
              </a:cxn>
              <a:cxn ang="0">
                <a:pos x="1499" y="254"/>
              </a:cxn>
              <a:cxn ang="0">
                <a:pos x="1599" y="254"/>
              </a:cxn>
              <a:cxn ang="0">
                <a:pos x="1707" y="262"/>
              </a:cxn>
              <a:cxn ang="0">
                <a:pos x="1807" y="285"/>
              </a:cxn>
              <a:cxn ang="0">
                <a:pos x="1914" y="316"/>
              </a:cxn>
              <a:cxn ang="0">
                <a:pos x="2014" y="354"/>
              </a:cxn>
              <a:cxn ang="0">
                <a:pos x="2114" y="385"/>
              </a:cxn>
              <a:cxn ang="0">
                <a:pos x="2222" y="408"/>
              </a:cxn>
              <a:cxn ang="0">
                <a:pos x="2322" y="431"/>
              </a:cxn>
              <a:cxn ang="0">
                <a:pos x="2429" y="439"/>
              </a:cxn>
              <a:cxn ang="0">
                <a:pos x="2529" y="446"/>
              </a:cxn>
              <a:cxn ang="0">
                <a:pos x="2637" y="446"/>
              </a:cxn>
              <a:cxn ang="0">
                <a:pos x="2737" y="446"/>
              </a:cxn>
              <a:cxn ang="0">
                <a:pos x="2845" y="431"/>
              </a:cxn>
              <a:cxn ang="0">
                <a:pos x="2945" y="416"/>
              </a:cxn>
              <a:cxn ang="0">
                <a:pos x="3052" y="354"/>
              </a:cxn>
              <a:cxn ang="0">
                <a:pos x="3152" y="208"/>
              </a:cxn>
              <a:cxn ang="0">
                <a:pos x="3260" y="131"/>
              </a:cxn>
              <a:cxn ang="0">
                <a:pos x="3360" y="62"/>
              </a:cxn>
              <a:cxn ang="0">
                <a:pos x="3460" y="0"/>
              </a:cxn>
            </a:cxnLst>
            <a:rect l="0" t="0" r="r" b="b"/>
            <a:pathLst>
              <a:path w="3513" h="854">
                <a:moveTo>
                  <a:pt x="0" y="446"/>
                </a:moveTo>
                <a:lnTo>
                  <a:pt x="46" y="446"/>
                </a:lnTo>
                <a:lnTo>
                  <a:pt x="100" y="446"/>
                </a:lnTo>
                <a:lnTo>
                  <a:pt x="154" y="446"/>
                </a:lnTo>
                <a:lnTo>
                  <a:pt x="200" y="439"/>
                </a:lnTo>
                <a:lnTo>
                  <a:pt x="254" y="439"/>
                </a:lnTo>
                <a:lnTo>
                  <a:pt x="308" y="439"/>
                </a:lnTo>
                <a:lnTo>
                  <a:pt x="362" y="439"/>
                </a:lnTo>
                <a:lnTo>
                  <a:pt x="408" y="431"/>
                </a:lnTo>
                <a:lnTo>
                  <a:pt x="461" y="431"/>
                </a:lnTo>
                <a:lnTo>
                  <a:pt x="515" y="423"/>
                </a:lnTo>
                <a:lnTo>
                  <a:pt x="569" y="423"/>
                </a:lnTo>
                <a:lnTo>
                  <a:pt x="615" y="416"/>
                </a:lnTo>
                <a:lnTo>
                  <a:pt x="669" y="408"/>
                </a:lnTo>
                <a:lnTo>
                  <a:pt x="723" y="400"/>
                </a:lnTo>
                <a:lnTo>
                  <a:pt x="769" y="393"/>
                </a:lnTo>
                <a:lnTo>
                  <a:pt x="823" y="385"/>
                </a:lnTo>
                <a:lnTo>
                  <a:pt x="877" y="377"/>
                </a:lnTo>
                <a:lnTo>
                  <a:pt x="930" y="369"/>
                </a:lnTo>
                <a:lnTo>
                  <a:pt x="977" y="354"/>
                </a:lnTo>
                <a:lnTo>
                  <a:pt x="1030" y="346"/>
                </a:lnTo>
                <a:lnTo>
                  <a:pt x="1084" y="331"/>
                </a:lnTo>
                <a:lnTo>
                  <a:pt x="1138" y="316"/>
                </a:lnTo>
                <a:lnTo>
                  <a:pt x="1184" y="308"/>
                </a:lnTo>
                <a:lnTo>
                  <a:pt x="1238" y="293"/>
                </a:lnTo>
                <a:lnTo>
                  <a:pt x="1292" y="285"/>
                </a:lnTo>
                <a:lnTo>
                  <a:pt x="1338" y="277"/>
                </a:lnTo>
                <a:lnTo>
                  <a:pt x="1392" y="262"/>
                </a:lnTo>
                <a:lnTo>
                  <a:pt x="1445" y="254"/>
                </a:lnTo>
                <a:lnTo>
                  <a:pt x="1499" y="254"/>
                </a:lnTo>
                <a:lnTo>
                  <a:pt x="1545" y="254"/>
                </a:lnTo>
                <a:lnTo>
                  <a:pt x="1599" y="254"/>
                </a:lnTo>
                <a:lnTo>
                  <a:pt x="1653" y="254"/>
                </a:lnTo>
                <a:lnTo>
                  <a:pt x="1707" y="262"/>
                </a:lnTo>
                <a:lnTo>
                  <a:pt x="1753" y="277"/>
                </a:lnTo>
                <a:lnTo>
                  <a:pt x="1807" y="285"/>
                </a:lnTo>
                <a:lnTo>
                  <a:pt x="1861" y="300"/>
                </a:lnTo>
                <a:lnTo>
                  <a:pt x="1914" y="316"/>
                </a:lnTo>
                <a:lnTo>
                  <a:pt x="1961" y="331"/>
                </a:lnTo>
                <a:lnTo>
                  <a:pt x="2014" y="354"/>
                </a:lnTo>
                <a:lnTo>
                  <a:pt x="2068" y="369"/>
                </a:lnTo>
                <a:lnTo>
                  <a:pt x="2114" y="385"/>
                </a:lnTo>
                <a:lnTo>
                  <a:pt x="2168" y="393"/>
                </a:lnTo>
                <a:lnTo>
                  <a:pt x="2222" y="408"/>
                </a:lnTo>
                <a:lnTo>
                  <a:pt x="2276" y="416"/>
                </a:lnTo>
                <a:lnTo>
                  <a:pt x="2322" y="431"/>
                </a:lnTo>
                <a:lnTo>
                  <a:pt x="2376" y="439"/>
                </a:lnTo>
                <a:lnTo>
                  <a:pt x="2429" y="439"/>
                </a:lnTo>
                <a:lnTo>
                  <a:pt x="2483" y="446"/>
                </a:lnTo>
                <a:lnTo>
                  <a:pt x="2529" y="446"/>
                </a:lnTo>
                <a:lnTo>
                  <a:pt x="2583" y="446"/>
                </a:lnTo>
                <a:lnTo>
                  <a:pt x="2637" y="446"/>
                </a:lnTo>
                <a:lnTo>
                  <a:pt x="2683" y="446"/>
                </a:lnTo>
                <a:lnTo>
                  <a:pt x="2737" y="446"/>
                </a:lnTo>
                <a:lnTo>
                  <a:pt x="2791" y="439"/>
                </a:lnTo>
                <a:lnTo>
                  <a:pt x="2845" y="431"/>
                </a:lnTo>
                <a:lnTo>
                  <a:pt x="2891" y="423"/>
                </a:lnTo>
                <a:lnTo>
                  <a:pt x="2945" y="416"/>
                </a:lnTo>
                <a:lnTo>
                  <a:pt x="2998" y="400"/>
                </a:lnTo>
                <a:lnTo>
                  <a:pt x="3052" y="354"/>
                </a:lnTo>
                <a:lnTo>
                  <a:pt x="3098" y="277"/>
                </a:lnTo>
                <a:lnTo>
                  <a:pt x="3152" y="208"/>
                </a:lnTo>
                <a:lnTo>
                  <a:pt x="3206" y="162"/>
                </a:lnTo>
                <a:lnTo>
                  <a:pt x="3260" y="131"/>
                </a:lnTo>
                <a:lnTo>
                  <a:pt x="3306" y="93"/>
                </a:lnTo>
                <a:lnTo>
                  <a:pt x="3360" y="62"/>
                </a:lnTo>
                <a:lnTo>
                  <a:pt x="3413" y="24"/>
                </a:lnTo>
                <a:lnTo>
                  <a:pt x="3460" y="0"/>
                </a:lnTo>
                <a:lnTo>
                  <a:pt x="3513" y="8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7" name="Freeform 842"/>
          <p:cNvSpPr>
            <a:spLocks/>
          </p:cNvSpPr>
          <p:nvPr/>
        </p:nvSpPr>
        <p:spPr bwMode="auto">
          <a:xfrm>
            <a:off x="2452687" y="1775355"/>
            <a:ext cx="1434042" cy="355865"/>
          </a:xfrm>
          <a:custGeom>
            <a:avLst/>
            <a:gdLst/>
            <a:ahLst/>
            <a:cxnLst>
              <a:cxn ang="0">
                <a:pos x="0" y="192"/>
              </a:cxn>
              <a:cxn ang="0">
                <a:pos x="46" y="192"/>
              </a:cxn>
              <a:cxn ang="0">
                <a:pos x="100" y="192"/>
              </a:cxn>
              <a:cxn ang="0">
                <a:pos x="154" y="192"/>
              </a:cxn>
              <a:cxn ang="0">
                <a:pos x="200" y="192"/>
              </a:cxn>
              <a:cxn ang="0">
                <a:pos x="254" y="192"/>
              </a:cxn>
              <a:cxn ang="0">
                <a:pos x="308" y="184"/>
              </a:cxn>
              <a:cxn ang="0">
                <a:pos x="362" y="184"/>
              </a:cxn>
              <a:cxn ang="0">
                <a:pos x="408" y="184"/>
              </a:cxn>
              <a:cxn ang="0">
                <a:pos x="461" y="184"/>
              </a:cxn>
              <a:cxn ang="0">
                <a:pos x="515" y="176"/>
              </a:cxn>
              <a:cxn ang="0">
                <a:pos x="569" y="176"/>
              </a:cxn>
              <a:cxn ang="0">
                <a:pos x="615" y="153"/>
              </a:cxn>
              <a:cxn ang="0">
                <a:pos x="669" y="92"/>
              </a:cxn>
              <a:cxn ang="0">
                <a:pos x="723" y="30"/>
              </a:cxn>
              <a:cxn ang="0">
                <a:pos x="769" y="15"/>
              </a:cxn>
              <a:cxn ang="0">
                <a:pos x="823" y="7"/>
              </a:cxn>
              <a:cxn ang="0">
                <a:pos x="877" y="0"/>
              </a:cxn>
              <a:cxn ang="0">
                <a:pos x="930" y="0"/>
              </a:cxn>
              <a:cxn ang="0">
                <a:pos x="977" y="7"/>
              </a:cxn>
              <a:cxn ang="0">
                <a:pos x="1030" y="23"/>
              </a:cxn>
              <a:cxn ang="0">
                <a:pos x="1084" y="269"/>
              </a:cxn>
            </a:cxnLst>
            <a:rect l="0" t="0" r="r" b="b"/>
            <a:pathLst>
              <a:path w="1084" h="269">
                <a:moveTo>
                  <a:pt x="0" y="192"/>
                </a:moveTo>
                <a:lnTo>
                  <a:pt x="46" y="192"/>
                </a:lnTo>
                <a:lnTo>
                  <a:pt x="100" y="192"/>
                </a:lnTo>
                <a:lnTo>
                  <a:pt x="154" y="192"/>
                </a:lnTo>
                <a:lnTo>
                  <a:pt x="200" y="192"/>
                </a:lnTo>
                <a:lnTo>
                  <a:pt x="254" y="192"/>
                </a:lnTo>
                <a:lnTo>
                  <a:pt x="308" y="184"/>
                </a:lnTo>
                <a:lnTo>
                  <a:pt x="362" y="184"/>
                </a:lnTo>
                <a:lnTo>
                  <a:pt x="408" y="184"/>
                </a:lnTo>
                <a:lnTo>
                  <a:pt x="461" y="184"/>
                </a:lnTo>
                <a:lnTo>
                  <a:pt x="515" y="176"/>
                </a:lnTo>
                <a:lnTo>
                  <a:pt x="569" y="176"/>
                </a:lnTo>
                <a:lnTo>
                  <a:pt x="615" y="153"/>
                </a:lnTo>
                <a:lnTo>
                  <a:pt x="669" y="92"/>
                </a:lnTo>
                <a:lnTo>
                  <a:pt x="723" y="30"/>
                </a:lnTo>
                <a:lnTo>
                  <a:pt x="769" y="15"/>
                </a:lnTo>
                <a:lnTo>
                  <a:pt x="823" y="7"/>
                </a:lnTo>
                <a:lnTo>
                  <a:pt x="877" y="0"/>
                </a:lnTo>
                <a:lnTo>
                  <a:pt x="930" y="0"/>
                </a:lnTo>
                <a:lnTo>
                  <a:pt x="977" y="7"/>
                </a:lnTo>
                <a:lnTo>
                  <a:pt x="1030" y="23"/>
                </a:lnTo>
                <a:lnTo>
                  <a:pt x="1084" y="2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8" name="Freeform 843"/>
          <p:cNvSpPr>
            <a:spLocks/>
          </p:cNvSpPr>
          <p:nvPr/>
        </p:nvSpPr>
        <p:spPr bwMode="auto">
          <a:xfrm>
            <a:off x="2452688" y="1875897"/>
            <a:ext cx="1637771" cy="468313"/>
          </a:xfrm>
          <a:custGeom>
            <a:avLst/>
            <a:gdLst/>
            <a:ahLst/>
            <a:cxnLst>
              <a:cxn ang="0">
                <a:pos x="0" y="223"/>
              </a:cxn>
              <a:cxn ang="0">
                <a:pos x="46" y="223"/>
              </a:cxn>
              <a:cxn ang="0">
                <a:pos x="100" y="223"/>
              </a:cxn>
              <a:cxn ang="0">
                <a:pos x="154" y="223"/>
              </a:cxn>
              <a:cxn ang="0">
                <a:pos x="200" y="223"/>
              </a:cxn>
              <a:cxn ang="0">
                <a:pos x="254" y="216"/>
              </a:cxn>
              <a:cxn ang="0">
                <a:pos x="308" y="216"/>
              </a:cxn>
              <a:cxn ang="0">
                <a:pos x="362" y="216"/>
              </a:cxn>
              <a:cxn ang="0">
                <a:pos x="408" y="216"/>
              </a:cxn>
              <a:cxn ang="0">
                <a:pos x="461" y="216"/>
              </a:cxn>
              <a:cxn ang="0">
                <a:pos x="515" y="208"/>
              </a:cxn>
              <a:cxn ang="0">
                <a:pos x="569" y="208"/>
              </a:cxn>
              <a:cxn ang="0">
                <a:pos x="615" y="200"/>
              </a:cxn>
              <a:cxn ang="0">
                <a:pos x="669" y="200"/>
              </a:cxn>
              <a:cxn ang="0">
                <a:pos x="723" y="185"/>
              </a:cxn>
              <a:cxn ang="0">
                <a:pos x="769" y="162"/>
              </a:cxn>
              <a:cxn ang="0">
                <a:pos x="823" y="100"/>
              </a:cxn>
              <a:cxn ang="0">
                <a:pos x="877" y="39"/>
              </a:cxn>
              <a:cxn ang="0">
                <a:pos x="930" y="16"/>
              </a:cxn>
              <a:cxn ang="0">
                <a:pos x="977" y="8"/>
              </a:cxn>
              <a:cxn ang="0">
                <a:pos x="1030" y="0"/>
              </a:cxn>
              <a:cxn ang="0">
                <a:pos x="1084" y="0"/>
              </a:cxn>
              <a:cxn ang="0">
                <a:pos x="1138" y="8"/>
              </a:cxn>
              <a:cxn ang="0">
                <a:pos x="1184" y="31"/>
              </a:cxn>
              <a:cxn ang="0">
                <a:pos x="1238" y="354"/>
              </a:cxn>
            </a:cxnLst>
            <a:rect l="0" t="0" r="r" b="b"/>
            <a:pathLst>
              <a:path w="1238" h="354">
                <a:moveTo>
                  <a:pt x="0" y="223"/>
                </a:moveTo>
                <a:lnTo>
                  <a:pt x="46" y="223"/>
                </a:lnTo>
                <a:lnTo>
                  <a:pt x="100" y="223"/>
                </a:lnTo>
                <a:lnTo>
                  <a:pt x="154" y="223"/>
                </a:lnTo>
                <a:lnTo>
                  <a:pt x="200" y="223"/>
                </a:lnTo>
                <a:lnTo>
                  <a:pt x="254" y="216"/>
                </a:lnTo>
                <a:lnTo>
                  <a:pt x="308" y="216"/>
                </a:lnTo>
                <a:lnTo>
                  <a:pt x="362" y="216"/>
                </a:lnTo>
                <a:lnTo>
                  <a:pt x="408" y="216"/>
                </a:lnTo>
                <a:lnTo>
                  <a:pt x="461" y="216"/>
                </a:lnTo>
                <a:lnTo>
                  <a:pt x="515" y="208"/>
                </a:lnTo>
                <a:lnTo>
                  <a:pt x="569" y="208"/>
                </a:lnTo>
                <a:lnTo>
                  <a:pt x="615" y="200"/>
                </a:lnTo>
                <a:lnTo>
                  <a:pt x="669" y="200"/>
                </a:lnTo>
                <a:lnTo>
                  <a:pt x="723" y="185"/>
                </a:lnTo>
                <a:lnTo>
                  <a:pt x="769" y="162"/>
                </a:lnTo>
                <a:lnTo>
                  <a:pt x="823" y="100"/>
                </a:lnTo>
                <a:lnTo>
                  <a:pt x="877" y="39"/>
                </a:lnTo>
                <a:lnTo>
                  <a:pt x="930" y="16"/>
                </a:lnTo>
                <a:lnTo>
                  <a:pt x="977" y="8"/>
                </a:lnTo>
                <a:lnTo>
                  <a:pt x="1030" y="0"/>
                </a:lnTo>
                <a:lnTo>
                  <a:pt x="1084" y="0"/>
                </a:lnTo>
                <a:lnTo>
                  <a:pt x="1138" y="8"/>
                </a:lnTo>
                <a:lnTo>
                  <a:pt x="1184" y="31"/>
                </a:lnTo>
                <a:lnTo>
                  <a:pt x="1238" y="3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9" name="Freeform 847"/>
          <p:cNvSpPr>
            <a:spLocks/>
          </p:cNvSpPr>
          <p:nvPr/>
        </p:nvSpPr>
        <p:spPr bwMode="auto">
          <a:xfrm>
            <a:off x="2452687" y="2233084"/>
            <a:ext cx="2186782" cy="375708"/>
          </a:xfrm>
          <a:custGeom>
            <a:avLst/>
            <a:gdLst/>
            <a:ahLst/>
            <a:cxnLst>
              <a:cxn ang="0">
                <a:pos x="0" y="284"/>
              </a:cxn>
              <a:cxn ang="0">
                <a:pos x="46" y="284"/>
              </a:cxn>
              <a:cxn ang="0">
                <a:pos x="100" y="284"/>
              </a:cxn>
              <a:cxn ang="0">
                <a:pos x="154" y="276"/>
              </a:cxn>
              <a:cxn ang="0">
                <a:pos x="200" y="276"/>
              </a:cxn>
              <a:cxn ang="0">
                <a:pos x="254" y="276"/>
              </a:cxn>
              <a:cxn ang="0">
                <a:pos x="308" y="276"/>
              </a:cxn>
              <a:cxn ang="0">
                <a:pos x="362" y="276"/>
              </a:cxn>
              <a:cxn ang="0">
                <a:pos x="408" y="276"/>
              </a:cxn>
              <a:cxn ang="0">
                <a:pos x="461" y="269"/>
              </a:cxn>
              <a:cxn ang="0">
                <a:pos x="515" y="269"/>
              </a:cxn>
              <a:cxn ang="0">
                <a:pos x="569" y="261"/>
              </a:cxn>
              <a:cxn ang="0">
                <a:pos x="615" y="261"/>
              </a:cxn>
              <a:cxn ang="0">
                <a:pos x="669" y="253"/>
              </a:cxn>
              <a:cxn ang="0">
                <a:pos x="723" y="246"/>
              </a:cxn>
              <a:cxn ang="0">
                <a:pos x="769" y="238"/>
              </a:cxn>
              <a:cxn ang="0">
                <a:pos x="823" y="230"/>
              </a:cxn>
              <a:cxn ang="0">
                <a:pos x="877" y="222"/>
              </a:cxn>
              <a:cxn ang="0">
                <a:pos x="930" y="215"/>
              </a:cxn>
              <a:cxn ang="0">
                <a:pos x="977" y="207"/>
              </a:cxn>
              <a:cxn ang="0">
                <a:pos x="1030" y="199"/>
              </a:cxn>
              <a:cxn ang="0">
                <a:pos x="1084" y="184"/>
              </a:cxn>
              <a:cxn ang="0">
                <a:pos x="1138" y="176"/>
              </a:cxn>
              <a:cxn ang="0">
                <a:pos x="1184" y="161"/>
              </a:cxn>
              <a:cxn ang="0">
                <a:pos x="1238" y="123"/>
              </a:cxn>
              <a:cxn ang="0">
                <a:pos x="1292" y="53"/>
              </a:cxn>
              <a:cxn ang="0">
                <a:pos x="1338" y="7"/>
              </a:cxn>
              <a:cxn ang="0">
                <a:pos x="1392" y="0"/>
              </a:cxn>
              <a:cxn ang="0">
                <a:pos x="1445" y="7"/>
              </a:cxn>
              <a:cxn ang="0">
                <a:pos x="1499" y="23"/>
              </a:cxn>
              <a:cxn ang="0">
                <a:pos x="1545" y="53"/>
              </a:cxn>
              <a:cxn ang="0">
                <a:pos x="1599" y="115"/>
              </a:cxn>
              <a:cxn ang="0">
                <a:pos x="1653" y="238"/>
              </a:cxn>
            </a:cxnLst>
            <a:rect l="0" t="0" r="r" b="b"/>
            <a:pathLst>
              <a:path w="1653" h="284">
                <a:moveTo>
                  <a:pt x="0" y="284"/>
                </a:moveTo>
                <a:lnTo>
                  <a:pt x="46" y="284"/>
                </a:lnTo>
                <a:lnTo>
                  <a:pt x="100" y="284"/>
                </a:lnTo>
                <a:lnTo>
                  <a:pt x="154" y="276"/>
                </a:lnTo>
                <a:lnTo>
                  <a:pt x="200" y="276"/>
                </a:lnTo>
                <a:lnTo>
                  <a:pt x="254" y="276"/>
                </a:lnTo>
                <a:lnTo>
                  <a:pt x="308" y="276"/>
                </a:lnTo>
                <a:lnTo>
                  <a:pt x="362" y="276"/>
                </a:lnTo>
                <a:lnTo>
                  <a:pt x="408" y="276"/>
                </a:lnTo>
                <a:lnTo>
                  <a:pt x="461" y="269"/>
                </a:lnTo>
                <a:lnTo>
                  <a:pt x="515" y="269"/>
                </a:lnTo>
                <a:lnTo>
                  <a:pt x="569" y="261"/>
                </a:lnTo>
                <a:lnTo>
                  <a:pt x="615" y="261"/>
                </a:lnTo>
                <a:lnTo>
                  <a:pt x="669" y="253"/>
                </a:lnTo>
                <a:lnTo>
                  <a:pt x="723" y="246"/>
                </a:lnTo>
                <a:lnTo>
                  <a:pt x="769" y="238"/>
                </a:lnTo>
                <a:lnTo>
                  <a:pt x="823" y="230"/>
                </a:lnTo>
                <a:lnTo>
                  <a:pt x="877" y="222"/>
                </a:lnTo>
                <a:lnTo>
                  <a:pt x="930" y="215"/>
                </a:lnTo>
                <a:lnTo>
                  <a:pt x="977" y="207"/>
                </a:lnTo>
                <a:lnTo>
                  <a:pt x="1030" y="199"/>
                </a:lnTo>
                <a:lnTo>
                  <a:pt x="1084" y="184"/>
                </a:lnTo>
                <a:lnTo>
                  <a:pt x="1138" y="176"/>
                </a:lnTo>
                <a:lnTo>
                  <a:pt x="1184" y="161"/>
                </a:lnTo>
                <a:lnTo>
                  <a:pt x="1238" y="123"/>
                </a:lnTo>
                <a:lnTo>
                  <a:pt x="1292" y="53"/>
                </a:lnTo>
                <a:lnTo>
                  <a:pt x="1338" y="7"/>
                </a:lnTo>
                <a:lnTo>
                  <a:pt x="1392" y="0"/>
                </a:lnTo>
                <a:lnTo>
                  <a:pt x="1445" y="7"/>
                </a:lnTo>
                <a:lnTo>
                  <a:pt x="1499" y="23"/>
                </a:lnTo>
                <a:lnTo>
                  <a:pt x="1545" y="53"/>
                </a:lnTo>
                <a:lnTo>
                  <a:pt x="1599" y="115"/>
                </a:lnTo>
                <a:lnTo>
                  <a:pt x="1653" y="2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0" name="Freeform 848"/>
          <p:cNvSpPr>
            <a:spLocks/>
          </p:cNvSpPr>
          <p:nvPr/>
        </p:nvSpPr>
        <p:spPr bwMode="auto">
          <a:xfrm>
            <a:off x="2452688" y="2374636"/>
            <a:ext cx="2390511" cy="447146"/>
          </a:xfrm>
          <a:custGeom>
            <a:avLst/>
            <a:gdLst/>
            <a:ahLst/>
            <a:cxnLst>
              <a:cxn ang="0">
                <a:pos x="0" y="285"/>
              </a:cxn>
              <a:cxn ang="0">
                <a:pos x="46" y="285"/>
              </a:cxn>
              <a:cxn ang="0">
                <a:pos x="100" y="285"/>
              </a:cxn>
              <a:cxn ang="0">
                <a:pos x="154" y="285"/>
              </a:cxn>
              <a:cxn ang="0">
                <a:pos x="200" y="285"/>
              </a:cxn>
              <a:cxn ang="0">
                <a:pos x="254" y="285"/>
              </a:cxn>
              <a:cxn ang="0">
                <a:pos x="308" y="285"/>
              </a:cxn>
              <a:cxn ang="0">
                <a:pos x="362" y="277"/>
              </a:cxn>
              <a:cxn ang="0">
                <a:pos x="408" y="277"/>
              </a:cxn>
              <a:cxn ang="0">
                <a:pos x="461" y="277"/>
              </a:cxn>
              <a:cxn ang="0">
                <a:pos x="515" y="269"/>
              </a:cxn>
              <a:cxn ang="0">
                <a:pos x="569" y="269"/>
              </a:cxn>
              <a:cxn ang="0">
                <a:pos x="615" y="262"/>
              </a:cxn>
              <a:cxn ang="0">
                <a:pos x="669" y="254"/>
              </a:cxn>
              <a:cxn ang="0">
                <a:pos x="723" y="254"/>
              </a:cxn>
              <a:cxn ang="0">
                <a:pos x="769" y="246"/>
              </a:cxn>
              <a:cxn ang="0">
                <a:pos x="823" y="238"/>
              </a:cxn>
              <a:cxn ang="0">
                <a:pos x="877" y="231"/>
              </a:cxn>
              <a:cxn ang="0">
                <a:pos x="930" y="215"/>
              </a:cxn>
              <a:cxn ang="0">
                <a:pos x="977" y="208"/>
              </a:cxn>
              <a:cxn ang="0">
                <a:pos x="1030" y="200"/>
              </a:cxn>
              <a:cxn ang="0">
                <a:pos x="1084" y="185"/>
              </a:cxn>
              <a:cxn ang="0">
                <a:pos x="1138" y="177"/>
              </a:cxn>
              <a:cxn ang="0">
                <a:pos x="1184" y="169"/>
              </a:cxn>
              <a:cxn ang="0">
                <a:pos x="1238" y="162"/>
              </a:cxn>
              <a:cxn ang="0">
                <a:pos x="1292" y="146"/>
              </a:cxn>
              <a:cxn ang="0">
                <a:pos x="1338" y="139"/>
              </a:cxn>
              <a:cxn ang="0">
                <a:pos x="1392" y="100"/>
              </a:cxn>
              <a:cxn ang="0">
                <a:pos x="1445" y="39"/>
              </a:cxn>
              <a:cxn ang="0">
                <a:pos x="1499" y="0"/>
              </a:cxn>
              <a:cxn ang="0">
                <a:pos x="1545" y="8"/>
              </a:cxn>
              <a:cxn ang="0">
                <a:pos x="1599" y="31"/>
              </a:cxn>
              <a:cxn ang="0">
                <a:pos x="1653" y="62"/>
              </a:cxn>
              <a:cxn ang="0">
                <a:pos x="1707" y="115"/>
              </a:cxn>
              <a:cxn ang="0">
                <a:pos x="1753" y="192"/>
              </a:cxn>
              <a:cxn ang="0">
                <a:pos x="1807" y="338"/>
              </a:cxn>
            </a:cxnLst>
            <a:rect l="0" t="0" r="r" b="b"/>
            <a:pathLst>
              <a:path w="1807" h="338">
                <a:moveTo>
                  <a:pt x="0" y="285"/>
                </a:moveTo>
                <a:lnTo>
                  <a:pt x="46" y="285"/>
                </a:lnTo>
                <a:lnTo>
                  <a:pt x="100" y="285"/>
                </a:lnTo>
                <a:lnTo>
                  <a:pt x="154" y="285"/>
                </a:lnTo>
                <a:lnTo>
                  <a:pt x="200" y="285"/>
                </a:lnTo>
                <a:lnTo>
                  <a:pt x="254" y="285"/>
                </a:lnTo>
                <a:lnTo>
                  <a:pt x="308" y="285"/>
                </a:lnTo>
                <a:lnTo>
                  <a:pt x="362" y="277"/>
                </a:lnTo>
                <a:lnTo>
                  <a:pt x="408" y="277"/>
                </a:lnTo>
                <a:lnTo>
                  <a:pt x="461" y="277"/>
                </a:lnTo>
                <a:lnTo>
                  <a:pt x="515" y="269"/>
                </a:lnTo>
                <a:lnTo>
                  <a:pt x="569" y="269"/>
                </a:lnTo>
                <a:lnTo>
                  <a:pt x="615" y="262"/>
                </a:lnTo>
                <a:lnTo>
                  <a:pt x="669" y="254"/>
                </a:lnTo>
                <a:lnTo>
                  <a:pt x="723" y="254"/>
                </a:lnTo>
                <a:lnTo>
                  <a:pt x="769" y="246"/>
                </a:lnTo>
                <a:lnTo>
                  <a:pt x="823" y="238"/>
                </a:lnTo>
                <a:lnTo>
                  <a:pt x="877" y="231"/>
                </a:lnTo>
                <a:lnTo>
                  <a:pt x="930" y="215"/>
                </a:lnTo>
                <a:lnTo>
                  <a:pt x="977" y="208"/>
                </a:lnTo>
                <a:lnTo>
                  <a:pt x="1030" y="200"/>
                </a:lnTo>
                <a:lnTo>
                  <a:pt x="1084" y="185"/>
                </a:lnTo>
                <a:lnTo>
                  <a:pt x="1138" y="177"/>
                </a:lnTo>
                <a:lnTo>
                  <a:pt x="1184" y="169"/>
                </a:lnTo>
                <a:lnTo>
                  <a:pt x="1238" y="162"/>
                </a:lnTo>
                <a:lnTo>
                  <a:pt x="1292" y="146"/>
                </a:lnTo>
                <a:lnTo>
                  <a:pt x="1338" y="139"/>
                </a:lnTo>
                <a:lnTo>
                  <a:pt x="1392" y="100"/>
                </a:lnTo>
                <a:lnTo>
                  <a:pt x="1445" y="39"/>
                </a:lnTo>
                <a:lnTo>
                  <a:pt x="1499" y="0"/>
                </a:lnTo>
                <a:lnTo>
                  <a:pt x="1545" y="8"/>
                </a:lnTo>
                <a:lnTo>
                  <a:pt x="1599" y="31"/>
                </a:lnTo>
                <a:lnTo>
                  <a:pt x="1653" y="62"/>
                </a:lnTo>
                <a:lnTo>
                  <a:pt x="1707" y="115"/>
                </a:lnTo>
                <a:lnTo>
                  <a:pt x="1753" y="192"/>
                </a:lnTo>
                <a:lnTo>
                  <a:pt x="1807" y="3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1" name="Freeform 849"/>
          <p:cNvSpPr>
            <a:spLocks/>
          </p:cNvSpPr>
          <p:nvPr/>
        </p:nvSpPr>
        <p:spPr bwMode="auto">
          <a:xfrm>
            <a:off x="2452688" y="2547937"/>
            <a:ext cx="2594240" cy="529167"/>
          </a:xfrm>
          <a:custGeom>
            <a:avLst/>
            <a:gdLst/>
            <a:ahLst/>
            <a:cxnLst>
              <a:cxn ang="0">
                <a:pos x="0" y="269"/>
              </a:cxn>
              <a:cxn ang="0">
                <a:pos x="46" y="269"/>
              </a:cxn>
              <a:cxn ang="0">
                <a:pos x="100" y="269"/>
              </a:cxn>
              <a:cxn ang="0">
                <a:pos x="154" y="269"/>
              </a:cxn>
              <a:cxn ang="0">
                <a:pos x="200" y="269"/>
              </a:cxn>
              <a:cxn ang="0">
                <a:pos x="254" y="261"/>
              </a:cxn>
              <a:cxn ang="0">
                <a:pos x="308" y="261"/>
              </a:cxn>
              <a:cxn ang="0">
                <a:pos x="362" y="261"/>
              </a:cxn>
              <a:cxn ang="0">
                <a:pos x="408" y="261"/>
              </a:cxn>
              <a:cxn ang="0">
                <a:pos x="461" y="254"/>
              </a:cxn>
              <a:cxn ang="0">
                <a:pos x="515" y="254"/>
              </a:cxn>
              <a:cxn ang="0">
                <a:pos x="569" y="246"/>
              </a:cxn>
              <a:cxn ang="0">
                <a:pos x="615" y="246"/>
              </a:cxn>
              <a:cxn ang="0">
                <a:pos x="669" y="238"/>
              </a:cxn>
              <a:cxn ang="0">
                <a:pos x="723" y="230"/>
              </a:cxn>
              <a:cxn ang="0">
                <a:pos x="769" y="223"/>
              </a:cxn>
              <a:cxn ang="0">
                <a:pos x="823" y="215"/>
              </a:cxn>
              <a:cxn ang="0">
                <a:pos x="877" y="207"/>
              </a:cxn>
              <a:cxn ang="0">
                <a:pos x="930" y="200"/>
              </a:cxn>
              <a:cxn ang="0">
                <a:pos x="977" y="184"/>
              </a:cxn>
              <a:cxn ang="0">
                <a:pos x="1030" y="177"/>
              </a:cxn>
              <a:cxn ang="0">
                <a:pos x="1084" y="169"/>
              </a:cxn>
              <a:cxn ang="0">
                <a:pos x="1138" y="154"/>
              </a:cxn>
              <a:cxn ang="0">
                <a:pos x="1184" y="146"/>
              </a:cxn>
              <a:cxn ang="0">
                <a:pos x="1238" y="138"/>
              </a:cxn>
              <a:cxn ang="0">
                <a:pos x="1292" y="131"/>
              </a:cxn>
              <a:cxn ang="0">
                <a:pos x="1338" y="123"/>
              </a:cxn>
              <a:cxn ang="0">
                <a:pos x="1392" y="115"/>
              </a:cxn>
              <a:cxn ang="0">
                <a:pos x="1445" y="107"/>
              </a:cxn>
              <a:cxn ang="0">
                <a:pos x="1499" y="100"/>
              </a:cxn>
              <a:cxn ang="0">
                <a:pos x="1545" y="69"/>
              </a:cxn>
              <a:cxn ang="0">
                <a:pos x="1599" y="15"/>
              </a:cxn>
              <a:cxn ang="0">
                <a:pos x="1653" y="0"/>
              </a:cxn>
              <a:cxn ang="0">
                <a:pos x="1707" y="15"/>
              </a:cxn>
              <a:cxn ang="0">
                <a:pos x="1753" y="54"/>
              </a:cxn>
              <a:cxn ang="0">
                <a:pos x="1807" y="100"/>
              </a:cxn>
              <a:cxn ang="0">
                <a:pos x="1861" y="154"/>
              </a:cxn>
              <a:cxn ang="0">
                <a:pos x="1914" y="238"/>
              </a:cxn>
              <a:cxn ang="0">
                <a:pos x="1961" y="400"/>
              </a:cxn>
            </a:cxnLst>
            <a:rect l="0" t="0" r="r" b="b"/>
            <a:pathLst>
              <a:path w="1961" h="400">
                <a:moveTo>
                  <a:pt x="0" y="269"/>
                </a:moveTo>
                <a:lnTo>
                  <a:pt x="46" y="269"/>
                </a:lnTo>
                <a:lnTo>
                  <a:pt x="100" y="269"/>
                </a:lnTo>
                <a:lnTo>
                  <a:pt x="154" y="269"/>
                </a:lnTo>
                <a:lnTo>
                  <a:pt x="200" y="269"/>
                </a:lnTo>
                <a:lnTo>
                  <a:pt x="254" y="261"/>
                </a:lnTo>
                <a:lnTo>
                  <a:pt x="308" y="261"/>
                </a:lnTo>
                <a:lnTo>
                  <a:pt x="362" y="261"/>
                </a:lnTo>
                <a:lnTo>
                  <a:pt x="408" y="261"/>
                </a:lnTo>
                <a:lnTo>
                  <a:pt x="461" y="254"/>
                </a:lnTo>
                <a:lnTo>
                  <a:pt x="515" y="254"/>
                </a:lnTo>
                <a:lnTo>
                  <a:pt x="569" y="246"/>
                </a:lnTo>
                <a:lnTo>
                  <a:pt x="615" y="246"/>
                </a:lnTo>
                <a:lnTo>
                  <a:pt x="669" y="238"/>
                </a:lnTo>
                <a:lnTo>
                  <a:pt x="723" y="230"/>
                </a:lnTo>
                <a:lnTo>
                  <a:pt x="769" y="223"/>
                </a:lnTo>
                <a:lnTo>
                  <a:pt x="823" y="215"/>
                </a:lnTo>
                <a:lnTo>
                  <a:pt x="877" y="207"/>
                </a:lnTo>
                <a:lnTo>
                  <a:pt x="930" y="200"/>
                </a:lnTo>
                <a:lnTo>
                  <a:pt x="977" y="184"/>
                </a:lnTo>
                <a:lnTo>
                  <a:pt x="1030" y="177"/>
                </a:lnTo>
                <a:lnTo>
                  <a:pt x="1084" y="169"/>
                </a:lnTo>
                <a:lnTo>
                  <a:pt x="1138" y="154"/>
                </a:lnTo>
                <a:lnTo>
                  <a:pt x="1184" y="146"/>
                </a:lnTo>
                <a:lnTo>
                  <a:pt x="1238" y="138"/>
                </a:lnTo>
                <a:lnTo>
                  <a:pt x="1292" y="131"/>
                </a:lnTo>
                <a:lnTo>
                  <a:pt x="1338" y="123"/>
                </a:lnTo>
                <a:lnTo>
                  <a:pt x="1392" y="115"/>
                </a:lnTo>
                <a:lnTo>
                  <a:pt x="1445" y="107"/>
                </a:lnTo>
                <a:lnTo>
                  <a:pt x="1499" y="100"/>
                </a:lnTo>
                <a:lnTo>
                  <a:pt x="1545" y="69"/>
                </a:lnTo>
                <a:lnTo>
                  <a:pt x="1599" y="15"/>
                </a:lnTo>
                <a:lnTo>
                  <a:pt x="1653" y="0"/>
                </a:lnTo>
                <a:lnTo>
                  <a:pt x="1707" y="15"/>
                </a:lnTo>
                <a:lnTo>
                  <a:pt x="1753" y="54"/>
                </a:lnTo>
                <a:lnTo>
                  <a:pt x="1807" y="100"/>
                </a:lnTo>
                <a:lnTo>
                  <a:pt x="1861" y="154"/>
                </a:lnTo>
                <a:lnTo>
                  <a:pt x="1914" y="238"/>
                </a:lnTo>
                <a:lnTo>
                  <a:pt x="1961" y="400"/>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2" name="Freeform 850"/>
          <p:cNvSpPr>
            <a:spLocks/>
          </p:cNvSpPr>
          <p:nvPr/>
        </p:nvSpPr>
        <p:spPr bwMode="auto">
          <a:xfrm>
            <a:off x="2452688" y="2741084"/>
            <a:ext cx="2796646" cy="538428"/>
          </a:xfrm>
          <a:custGeom>
            <a:avLst/>
            <a:gdLst/>
            <a:ahLst/>
            <a:cxnLst>
              <a:cxn ang="0">
                <a:pos x="0" y="238"/>
              </a:cxn>
              <a:cxn ang="0">
                <a:pos x="46" y="238"/>
              </a:cxn>
              <a:cxn ang="0">
                <a:pos x="100" y="238"/>
              </a:cxn>
              <a:cxn ang="0">
                <a:pos x="154" y="231"/>
              </a:cxn>
              <a:cxn ang="0">
                <a:pos x="200" y="231"/>
              </a:cxn>
              <a:cxn ang="0">
                <a:pos x="254" y="231"/>
              </a:cxn>
              <a:cxn ang="0">
                <a:pos x="308" y="231"/>
              </a:cxn>
              <a:cxn ang="0">
                <a:pos x="362" y="231"/>
              </a:cxn>
              <a:cxn ang="0">
                <a:pos x="408" y="223"/>
              </a:cxn>
              <a:cxn ang="0">
                <a:pos x="461" y="223"/>
              </a:cxn>
              <a:cxn ang="0">
                <a:pos x="515" y="215"/>
              </a:cxn>
              <a:cxn ang="0">
                <a:pos x="569" y="215"/>
              </a:cxn>
              <a:cxn ang="0">
                <a:pos x="615" y="207"/>
              </a:cxn>
              <a:cxn ang="0">
                <a:pos x="669" y="200"/>
              </a:cxn>
              <a:cxn ang="0">
                <a:pos x="723" y="200"/>
              </a:cxn>
              <a:cxn ang="0">
                <a:pos x="769" y="192"/>
              </a:cxn>
              <a:cxn ang="0">
                <a:pos x="823" y="184"/>
              </a:cxn>
              <a:cxn ang="0">
                <a:pos x="877" y="169"/>
              </a:cxn>
              <a:cxn ang="0">
                <a:pos x="930" y="161"/>
              </a:cxn>
              <a:cxn ang="0">
                <a:pos x="977" y="154"/>
              </a:cxn>
              <a:cxn ang="0">
                <a:pos x="1030" y="146"/>
              </a:cxn>
              <a:cxn ang="0">
                <a:pos x="1084" y="131"/>
              </a:cxn>
              <a:cxn ang="0">
                <a:pos x="1138" y="123"/>
              </a:cxn>
              <a:cxn ang="0">
                <a:pos x="1184" y="108"/>
              </a:cxn>
              <a:cxn ang="0">
                <a:pos x="1238" y="100"/>
              </a:cxn>
              <a:cxn ang="0">
                <a:pos x="1292" y="92"/>
              </a:cxn>
              <a:cxn ang="0">
                <a:pos x="1338" y="84"/>
              </a:cxn>
              <a:cxn ang="0">
                <a:pos x="1392" y="77"/>
              </a:cxn>
              <a:cxn ang="0">
                <a:pos x="1445" y="69"/>
              </a:cxn>
              <a:cxn ang="0">
                <a:pos x="1499" y="69"/>
              </a:cxn>
              <a:cxn ang="0">
                <a:pos x="1545" y="69"/>
              </a:cxn>
              <a:cxn ang="0">
                <a:pos x="1599" y="77"/>
              </a:cxn>
              <a:cxn ang="0">
                <a:pos x="1653" y="77"/>
              </a:cxn>
              <a:cxn ang="0">
                <a:pos x="1707" y="46"/>
              </a:cxn>
              <a:cxn ang="0">
                <a:pos x="1753" y="8"/>
              </a:cxn>
              <a:cxn ang="0">
                <a:pos x="1807" y="0"/>
              </a:cxn>
              <a:cxn ang="0">
                <a:pos x="1861" y="31"/>
              </a:cxn>
              <a:cxn ang="0">
                <a:pos x="1914" y="69"/>
              </a:cxn>
              <a:cxn ang="0">
                <a:pos x="1961" y="115"/>
              </a:cxn>
              <a:cxn ang="0">
                <a:pos x="2014" y="169"/>
              </a:cxn>
              <a:cxn ang="0">
                <a:pos x="2068" y="246"/>
              </a:cxn>
              <a:cxn ang="0">
                <a:pos x="2114" y="407"/>
              </a:cxn>
            </a:cxnLst>
            <a:rect l="0" t="0" r="r" b="b"/>
            <a:pathLst>
              <a:path w="2114" h="407">
                <a:moveTo>
                  <a:pt x="0" y="238"/>
                </a:moveTo>
                <a:lnTo>
                  <a:pt x="46" y="238"/>
                </a:lnTo>
                <a:lnTo>
                  <a:pt x="100" y="238"/>
                </a:lnTo>
                <a:lnTo>
                  <a:pt x="154" y="231"/>
                </a:lnTo>
                <a:lnTo>
                  <a:pt x="200" y="231"/>
                </a:lnTo>
                <a:lnTo>
                  <a:pt x="254" y="231"/>
                </a:lnTo>
                <a:lnTo>
                  <a:pt x="308" y="231"/>
                </a:lnTo>
                <a:lnTo>
                  <a:pt x="362" y="231"/>
                </a:lnTo>
                <a:lnTo>
                  <a:pt x="408" y="223"/>
                </a:lnTo>
                <a:lnTo>
                  <a:pt x="461" y="223"/>
                </a:lnTo>
                <a:lnTo>
                  <a:pt x="515" y="215"/>
                </a:lnTo>
                <a:lnTo>
                  <a:pt x="569" y="215"/>
                </a:lnTo>
                <a:lnTo>
                  <a:pt x="615" y="207"/>
                </a:lnTo>
                <a:lnTo>
                  <a:pt x="669" y="200"/>
                </a:lnTo>
                <a:lnTo>
                  <a:pt x="723" y="200"/>
                </a:lnTo>
                <a:lnTo>
                  <a:pt x="769" y="192"/>
                </a:lnTo>
                <a:lnTo>
                  <a:pt x="823" y="184"/>
                </a:lnTo>
                <a:lnTo>
                  <a:pt x="877" y="169"/>
                </a:lnTo>
                <a:lnTo>
                  <a:pt x="930" y="161"/>
                </a:lnTo>
                <a:lnTo>
                  <a:pt x="977" y="154"/>
                </a:lnTo>
                <a:lnTo>
                  <a:pt x="1030" y="146"/>
                </a:lnTo>
                <a:lnTo>
                  <a:pt x="1084" y="131"/>
                </a:lnTo>
                <a:lnTo>
                  <a:pt x="1138" y="123"/>
                </a:lnTo>
                <a:lnTo>
                  <a:pt x="1184" y="108"/>
                </a:lnTo>
                <a:lnTo>
                  <a:pt x="1238" y="100"/>
                </a:lnTo>
                <a:lnTo>
                  <a:pt x="1292" y="92"/>
                </a:lnTo>
                <a:lnTo>
                  <a:pt x="1338" y="84"/>
                </a:lnTo>
                <a:lnTo>
                  <a:pt x="1392" y="77"/>
                </a:lnTo>
                <a:lnTo>
                  <a:pt x="1445" y="69"/>
                </a:lnTo>
                <a:lnTo>
                  <a:pt x="1499" y="69"/>
                </a:lnTo>
                <a:lnTo>
                  <a:pt x="1545" y="69"/>
                </a:lnTo>
                <a:lnTo>
                  <a:pt x="1599" y="77"/>
                </a:lnTo>
                <a:lnTo>
                  <a:pt x="1653" y="77"/>
                </a:lnTo>
                <a:lnTo>
                  <a:pt x="1707" y="46"/>
                </a:lnTo>
                <a:lnTo>
                  <a:pt x="1753" y="8"/>
                </a:lnTo>
                <a:lnTo>
                  <a:pt x="1807" y="0"/>
                </a:lnTo>
                <a:lnTo>
                  <a:pt x="1861" y="31"/>
                </a:lnTo>
                <a:lnTo>
                  <a:pt x="1914" y="69"/>
                </a:lnTo>
                <a:lnTo>
                  <a:pt x="1961" y="115"/>
                </a:lnTo>
                <a:lnTo>
                  <a:pt x="2014" y="169"/>
                </a:lnTo>
                <a:lnTo>
                  <a:pt x="2068" y="246"/>
                </a:lnTo>
                <a:lnTo>
                  <a:pt x="2114" y="407"/>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3" name="Freeform 851"/>
          <p:cNvSpPr>
            <a:spLocks/>
          </p:cNvSpPr>
          <p:nvPr/>
        </p:nvSpPr>
        <p:spPr bwMode="auto">
          <a:xfrm>
            <a:off x="2452688" y="2954073"/>
            <a:ext cx="3010958" cy="498740"/>
          </a:xfrm>
          <a:custGeom>
            <a:avLst/>
            <a:gdLst/>
            <a:ahLst/>
            <a:cxnLst>
              <a:cxn ang="0">
                <a:pos x="0" y="193"/>
              </a:cxn>
              <a:cxn ang="0">
                <a:pos x="46" y="185"/>
              </a:cxn>
              <a:cxn ang="0">
                <a:pos x="100" y="185"/>
              </a:cxn>
              <a:cxn ang="0">
                <a:pos x="154" y="185"/>
              </a:cxn>
              <a:cxn ang="0">
                <a:pos x="200" y="185"/>
              </a:cxn>
              <a:cxn ang="0">
                <a:pos x="254" y="185"/>
              </a:cxn>
              <a:cxn ang="0">
                <a:pos x="308" y="185"/>
              </a:cxn>
              <a:cxn ang="0">
                <a:pos x="362" y="177"/>
              </a:cxn>
              <a:cxn ang="0">
                <a:pos x="408" y="177"/>
              </a:cxn>
              <a:cxn ang="0">
                <a:pos x="461" y="177"/>
              </a:cxn>
              <a:cxn ang="0">
                <a:pos x="515" y="169"/>
              </a:cxn>
              <a:cxn ang="0">
                <a:pos x="569" y="169"/>
              </a:cxn>
              <a:cxn ang="0">
                <a:pos x="615" y="162"/>
              </a:cxn>
              <a:cxn ang="0">
                <a:pos x="669" y="154"/>
              </a:cxn>
              <a:cxn ang="0">
                <a:pos x="723" y="146"/>
              </a:cxn>
              <a:cxn ang="0">
                <a:pos x="769" y="139"/>
              </a:cxn>
              <a:cxn ang="0">
                <a:pos x="823" y="131"/>
              </a:cxn>
              <a:cxn ang="0">
                <a:pos x="877" y="123"/>
              </a:cxn>
              <a:cxn ang="0">
                <a:pos x="930" y="116"/>
              </a:cxn>
              <a:cxn ang="0">
                <a:pos x="977" y="108"/>
              </a:cxn>
              <a:cxn ang="0">
                <a:pos x="1030" y="93"/>
              </a:cxn>
              <a:cxn ang="0">
                <a:pos x="1084" y="85"/>
              </a:cxn>
              <a:cxn ang="0">
                <a:pos x="1138" y="70"/>
              </a:cxn>
              <a:cxn ang="0">
                <a:pos x="1184" y="62"/>
              </a:cxn>
              <a:cxn ang="0">
                <a:pos x="1238" y="46"/>
              </a:cxn>
              <a:cxn ang="0">
                <a:pos x="1292" y="39"/>
              </a:cxn>
              <a:cxn ang="0">
                <a:pos x="1338" y="31"/>
              </a:cxn>
              <a:cxn ang="0">
                <a:pos x="1392" y="23"/>
              </a:cxn>
              <a:cxn ang="0">
                <a:pos x="1445" y="23"/>
              </a:cxn>
              <a:cxn ang="0">
                <a:pos x="1499" y="16"/>
              </a:cxn>
              <a:cxn ang="0">
                <a:pos x="1545" y="16"/>
              </a:cxn>
              <a:cxn ang="0">
                <a:pos x="1599" y="23"/>
              </a:cxn>
              <a:cxn ang="0">
                <a:pos x="1653" y="31"/>
              </a:cxn>
              <a:cxn ang="0">
                <a:pos x="1707" y="39"/>
              </a:cxn>
              <a:cxn ang="0">
                <a:pos x="1753" y="54"/>
              </a:cxn>
              <a:cxn ang="0">
                <a:pos x="1807" y="54"/>
              </a:cxn>
              <a:cxn ang="0">
                <a:pos x="1861" y="39"/>
              </a:cxn>
              <a:cxn ang="0">
                <a:pos x="1914" y="0"/>
              </a:cxn>
              <a:cxn ang="0">
                <a:pos x="1961" y="0"/>
              </a:cxn>
              <a:cxn ang="0">
                <a:pos x="2014" y="23"/>
              </a:cxn>
              <a:cxn ang="0">
                <a:pos x="2068" y="62"/>
              </a:cxn>
              <a:cxn ang="0">
                <a:pos x="2114" y="108"/>
              </a:cxn>
              <a:cxn ang="0">
                <a:pos x="2168" y="154"/>
              </a:cxn>
              <a:cxn ang="0">
                <a:pos x="2222" y="223"/>
              </a:cxn>
              <a:cxn ang="0">
                <a:pos x="2276" y="377"/>
              </a:cxn>
            </a:cxnLst>
            <a:rect l="0" t="0" r="r" b="b"/>
            <a:pathLst>
              <a:path w="2276" h="377">
                <a:moveTo>
                  <a:pt x="0" y="193"/>
                </a:moveTo>
                <a:lnTo>
                  <a:pt x="46" y="185"/>
                </a:lnTo>
                <a:lnTo>
                  <a:pt x="100" y="185"/>
                </a:lnTo>
                <a:lnTo>
                  <a:pt x="154" y="185"/>
                </a:lnTo>
                <a:lnTo>
                  <a:pt x="200" y="185"/>
                </a:lnTo>
                <a:lnTo>
                  <a:pt x="254" y="185"/>
                </a:lnTo>
                <a:lnTo>
                  <a:pt x="308" y="185"/>
                </a:lnTo>
                <a:lnTo>
                  <a:pt x="362" y="177"/>
                </a:lnTo>
                <a:lnTo>
                  <a:pt x="408" y="177"/>
                </a:lnTo>
                <a:lnTo>
                  <a:pt x="461" y="177"/>
                </a:lnTo>
                <a:lnTo>
                  <a:pt x="515" y="169"/>
                </a:lnTo>
                <a:lnTo>
                  <a:pt x="569" y="169"/>
                </a:lnTo>
                <a:lnTo>
                  <a:pt x="615" y="162"/>
                </a:lnTo>
                <a:lnTo>
                  <a:pt x="669" y="154"/>
                </a:lnTo>
                <a:lnTo>
                  <a:pt x="723" y="146"/>
                </a:lnTo>
                <a:lnTo>
                  <a:pt x="769" y="139"/>
                </a:lnTo>
                <a:lnTo>
                  <a:pt x="823" y="131"/>
                </a:lnTo>
                <a:lnTo>
                  <a:pt x="877" y="123"/>
                </a:lnTo>
                <a:lnTo>
                  <a:pt x="930" y="116"/>
                </a:lnTo>
                <a:lnTo>
                  <a:pt x="977" y="108"/>
                </a:lnTo>
                <a:lnTo>
                  <a:pt x="1030" y="93"/>
                </a:lnTo>
                <a:lnTo>
                  <a:pt x="1084" y="85"/>
                </a:lnTo>
                <a:lnTo>
                  <a:pt x="1138" y="70"/>
                </a:lnTo>
                <a:lnTo>
                  <a:pt x="1184" y="62"/>
                </a:lnTo>
                <a:lnTo>
                  <a:pt x="1238" y="46"/>
                </a:lnTo>
                <a:lnTo>
                  <a:pt x="1292" y="39"/>
                </a:lnTo>
                <a:lnTo>
                  <a:pt x="1338" y="31"/>
                </a:lnTo>
                <a:lnTo>
                  <a:pt x="1392" y="23"/>
                </a:lnTo>
                <a:lnTo>
                  <a:pt x="1445" y="23"/>
                </a:lnTo>
                <a:lnTo>
                  <a:pt x="1499" y="16"/>
                </a:lnTo>
                <a:lnTo>
                  <a:pt x="1545" y="16"/>
                </a:lnTo>
                <a:lnTo>
                  <a:pt x="1599" y="23"/>
                </a:lnTo>
                <a:lnTo>
                  <a:pt x="1653" y="31"/>
                </a:lnTo>
                <a:lnTo>
                  <a:pt x="1707" y="39"/>
                </a:lnTo>
                <a:lnTo>
                  <a:pt x="1753" y="54"/>
                </a:lnTo>
                <a:lnTo>
                  <a:pt x="1807" y="54"/>
                </a:lnTo>
                <a:lnTo>
                  <a:pt x="1861" y="39"/>
                </a:lnTo>
                <a:lnTo>
                  <a:pt x="1914" y="0"/>
                </a:lnTo>
                <a:lnTo>
                  <a:pt x="1961" y="0"/>
                </a:lnTo>
                <a:lnTo>
                  <a:pt x="2014" y="23"/>
                </a:lnTo>
                <a:lnTo>
                  <a:pt x="2068" y="62"/>
                </a:lnTo>
                <a:lnTo>
                  <a:pt x="2114" y="108"/>
                </a:lnTo>
                <a:lnTo>
                  <a:pt x="2168" y="154"/>
                </a:lnTo>
                <a:lnTo>
                  <a:pt x="2222" y="223"/>
                </a:lnTo>
                <a:lnTo>
                  <a:pt x="2276" y="377"/>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4" name="Freeform 852"/>
          <p:cNvSpPr>
            <a:spLocks/>
          </p:cNvSpPr>
          <p:nvPr/>
        </p:nvSpPr>
        <p:spPr bwMode="auto">
          <a:xfrm>
            <a:off x="2452688" y="3116792"/>
            <a:ext cx="3213365" cy="478896"/>
          </a:xfrm>
          <a:custGeom>
            <a:avLst/>
            <a:gdLst/>
            <a:ahLst/>
            <a:cxnLst>
              <a:cxn ang="0">
                <a:pos x="0" y="177"/>
              </a:cxn>
              <a:cxn ang="0">
                <a:pos x="46" y="177"/>
              </a:cxn>
              <a:cxn ang="0">
                <a:pos x="100" y="177"/>
              </a:cxn>
              <a:cxn ang="0">
                <a:pos x="154" y="177"/>
              </a:cxn>
              <a:cxn ang="0">
                <a:pos x="200" y="177"/>
              </a:cxn>
              <a:cxn ang="0">
                <a:pos x="254" y="177"/>
              </a:cxn>
              <a:cxn ang="0">
                <a:pos x="308" y="169"/>
              </a:cxn>
              <a:cxn ang="0">
                <a:pos x="362" y="169"/>
              </a:cxn>
              <a:cxn ang="0">
                <a:pos x="408" y="169"/>
              </a:cxn>
              <a:cxn ang="0">
                <a:pos x="461" y="162"/>
              </a:cxn>
              <a:cxn ang="0">
                <a:pos x="515" y="162"/>
              </a:cxn>
              <a:cxn ang="0">
                <a:pos x="569" y="154"/>
              </a:cxn>
              <a:cxn ang="0">
                <a:pos x="615" y="154"/>
              </a:cxn>
              <a:cxn ang="0">
                <a:pos x="669" y="146"/>
              </a:cxn>
              <a:cxn ang="0">
                <a:pos x="723" y="139"/>
              </a:cxn>
              <a:cxn ang="0">
                <a:pos x="769" y="131"/>
              </a:cxn>
              <a:cxn ang="0">
                <a:pos x="823" y="123"/>
              </a:cxn>
              <a:cxn ang="0">
                <a:pos x="877" y="116"/>
              </a:cxn>
              <a:cxn ang="0">
                <a:pos x="930" y="108"/>
              </a:cxn>
              <a:cxn ang="0">
                <a:pos x="977" y="93"/>
              </a:cxn>
              <a:cxn ang="0">
                <a:pos x="1030" y="85"/>
              </a:cxn>
              <a:cxn ang="0">
                <a:pos x="1084" y="70"/>
              </a:cxn>
              <a:cxn ang="0">
                <a:pos x="1138" y="62"/>
              </a:cxn>
              <a:cxn ang="0">
                <a:pos x="1184" y="46"/>
              </a:cxn>
              <a:cxn ang="0">
                <a:pos x="1238" y="39"/>
              </a:cxn>
              <a:cxn ang="0">
                <a:pos x="1292" y="31"/>
              </a:cxn>
              <a:cxn ang="0">
                <a:pos x="1338" y="16"/>
              </a:cxn>
              <a:cxn ang="0">
                <a:pos x="1392" y="16"/>
              </a:cxn>
              <a:cxn ang="0">
                <a:pos x="1445" y="8"/>
              </a:cxn>
              <a:cxn ang="0">
                <a:pos x="1499" y="0"/>
              </a:cxn>
              <a:cxn ang="0">
                <a:pos x="1545" y="0"/>
              </a:cxn>
              <a:cxn ang="0">
                <a:pos x="1599" y="8"/>
              </a:cxn>
              <a:cxn ang="0">
                <a:pos x="1653" y="16"/>
              </a:cxn>
              <a:cxn ang="0">
                <a:pos x="1707" y="23"/>
              </a:cxn>
              <a:cxn ang="0">
                <a:pos x="1753" y="39"/>
              </a:cxn>
              <a:cxn ang="0">
                <a:pos x="1807" y="54"/>
              </a:cxn>
              <a:cxn ang="0">
                <a:pos x="1861" y="70"/>
              </a:cxn>
              <a:cxn ang="0">
                <a:pos x="1914" y="85"/>
              </a:cxn>
              <a:cxn ang="0">
                <a:pos x="1961" y="93"/>
              </a:cxn>
              <a:cxn ang="0">
                <a:pos x="2014" y="70"/>
              </a:cxn>
              <a:cxn ang="0">
                <a:pos x="2068" y="31"/>
              </a:cxn>
              <a:cxn ang="0">
                <a:pos x="2114" y="31"/>
              </a:cxn>
              <a:cxn ang="0">
                <a:pos x="2168" y="54"/>
              </a:cxn>
              <a:cxn ang="0">
                <a:pos x="2222" y="85"/>
              </a:cxn>
              <a:cxn ang="0">
                <a:pos x="2276" y="116"/>
              </a:cxn>
              <a:cxn ang="0">
                <a:pos x="2322" y="154"/>
              </a:cxn>
              <a:cxn ang="0">
                <a:pos x="2376" y="200"/>
              </a:cxn>
              <a:cxn ang="0">
                <a:pos x="2429" y="362"/>
              </a:cxn>
            </a:cxnLst>
            <a:rect l="0" t="0" r="r" b="b"/>
            <a:pathLst>
              <a:path w="2429" h="362">
                <a:moveTo>
                  <a:pt x="0" y="177"/>
                </a:moveTo>
                <a:lnTo>
                  <a:pt x="46" y="177"/>
                </a:lnTo>
                <a:lnTo>
                  <a:pt x="100" y="177"/>
                </a:lnTo>
                <a:lnTo>
                  <a:pt x="154" y="177"/>
                </a:lnTo>
                <a:lnTo>
                  <a:pt x="200" y="177"/>
                </a:lnTo>
                <a:lnTo>
                  <a:pt x="254" y="177"/>
                </a:lnTo>
                <a:lnTo>
                  <a:pt x="308" y="169"/>
                </a:lnTo>
                <a:lnTo>
                  <a:pt x="362" y="169"/>
                </a:lnTo>
                <a:lnTo>
                  <a:pt x="408" y="169"/>
                </a:lnTo>
                <a:lnTo>
                  <a:pt x="461" y="162"/>
                </a:lnTo>
                <a:lnTo>
                  <a:pt x="515" y="162"/>
                </a:lnTo>
                <a:lnTo>
                  <a:pt x="569" y="154"/>
                </a:lnTo>
                <a:lnTo>
                  <a:pt x="615" y="154"/>
                </a:lnTo>
                <a:lnTo>
                  <a:pt x="669" y="146"/>
                </a:lnTo>
                <a:lnTo>
                  <a:pt x="723" y="139"/>
                </a:lnTo>
                <a:lnTo>
                  <a:pt x="769" y="131"/>
                </a:lnTo>
                <a:lnTo>
                  <a:pt x="823" y="123"/>
                </a:lnTo>
                <a:lnTo>
                  <a:pt x="877" y="116"/>
                </a:lnTo>
                <a:lnTo>
                  <a:pt x="930" y="108"/>
                </a:lnTo>
                <a:lnTo>
                  <a:pt x="977" y="93"/>
                </a:lnTo>
                <a:lnTo>
                  <a:pt x="1030" y="85"/>
                </a:lnTo>
                <a:lnTo>
                  <a:pt x="1084" y="70"/>
                </a:lnTo>
                <a:lnTo>
                  <a:pt x="1138" y="62"/>
                </a:lnTo>
                <a:lnTo>
                  <a:pt x="1184" y="46"/>
                </a:lnTo>
                <a:lnTo>
                  <a:pt x="1238" y="39"/>
                </a:lnTo>
                <a:lnTo>
                  <a:pt x="1292" y="31"/>
                </a:lnTo>
                <a:lnTo>
                  <a:pt x="1338" y="16"/>
                </a:lnTo>
                <a:lnTo>
                  <a:pt x="1392" y="16"/>
                </a:lnTo>
                <a:lnTo>
                  <a:pt x="1445" y="8"/>
                </a:lnTo>
                <a:lnTo>
                  <a:pt x="1499" y="0"/>
                </a:lnTo>
                <a:lnTo>
                  <a:pt x="1545" y="0"/>
                </a:lnTo>
                <a:lnTo>
                  <a:pt x="1599" y="8"/>
                </a:lnTo>
                <a:lnTo>
                  <a:pt x="1653" y="16"/>
                </a:lnTo>
                <a:lnTo>
                  <a:pt x="1707" y="23"/>
                </a:lnTo>
                <a:lnTo>
                  <a:pt x="1753" y="39"/>
                </a:lnTo>
                <a:lnTo>
                  <a:pt x="1807" y="54"/>
                </a:lnTo>
                <a:lnTo>
                  <a:pt x="1861" y="70"/>
                </a:lnTo>
                <a:lnTo>
                  <a:pt x="1914" y="85"/>
                </a:lnTo>
                <a:lnTo>
                  <a:pt x="1961" y="93"/>
                </a:lnTo>
                <a:lnTo>
                  <a:pt x="2014" y="70"/>
                </a:lnTo>
                <a:lnTo>
                  <a:pt x="2068" y="31"/>
                </a:lnTo>
                <a:lnTo>
                  <a:pt x="2114" y="31"/>
                </a:lnTo>
                <a:lnTo>
                  <a:pt x="2168" y="54"/>
                </a:lnTo>
                <a:lnTo>
                  <a:pt x="2222" y="85"/>
                </a:lnTo>
                <a:lnTo>
                  <a:pt x="2276" y="116"/>
                </a:lnTo>
                <a:lnTo>
                  <a:pt x="2322" y="154"/>
                </a:lnTo>
                <a:lnTo>
                  <a:pt x="2376" y="200"/>
                </a:lnTo>
                <a:lnTo>
                  <a:pt x="2429" y="362"/>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5" name="Freeform 853"/>
          <p:cNvSpPr>
            <a:spLocks/>
          </p:cNvSpPr>
          <p:nvPr/>
        </p:nvSpPr>
        <p:spPr bwMode="auto">
          <a:xfrm>
            <a:off x="2452688" y="3270251"/>
            <a:ext cx="3417094" cy="416719"/>
          </a:xfrm>
          <a:custGeom>
            <a:avLst/>
            <a:gdLst/>
            <a:ahLst/>
            <a:cxnLst>
              <a:cxn ang="0">
                <a:pos x="0" y="176"/>
              </a:cxn>
              <a:cxn ang="0">
                <a:pos x="46" y="176"/>
              </a:cxn>
              <a:cxn ang="0">
                <a:pos x="100" y="176"/>
              </a:cxn>
              <a:cxn ang="0">
                <a:pos x="154" y="176"/>
              </a:cxn>
              <a:cxn ang="0">
                <a:pos x="200" y="176"/>
              </a:cxn>
              <a:cxn ang="0">
                <a:pos x="254" y="176"/>
              </a:cxn>
              <a:cxn ang="0">
                <a:pos x="308" y="169"/>
              </a:cxn>
              <a:cxn ang="0">
                <a:pos x="362" y="169"/>
              </a:cxn>
              <a:cxn ang="0">
                <a:pos x="408" y="169"/>
              </a:cxn>
              <a:cxn ang="0">
                <a:pos x="461" y="161"/>
              </a:cxn>
              <a:cxn ang="0">
                <a:pos x="515" y="161"/>
              </a:cxn>
              <a:cxn ang="0">
                <a:pos x="569" y="153"/>
              </a:cxn>
              <a:cxn ang="0">
                <a:pos x="615" y="153"/>
              </a:cxn>
              <a:cxn ang="0">
                <a:pos x="669" y="146"/>
              </a:cxn>
              <a:cxn ang="0">
                <a:pos x="723" y="138"/>
              </a:cxn>
              <a:cxn ang="0">
                <a:pos x="769" y="130"/>
              </a:cxn>
              <a:cxn ang="0">
                <a:pos x="823" y="123"/>
              </a:cxn>
              <a:cxn ang="0">
                <a:pos x="877" y="115"/>
              </a:cxn>
              <a:cxn ang="0">
                <a:pos x="930" y="100"/>
              </a:cxn>
              <a:cxn ang="0">
                <a:pos x="977" y="92"/>
              </a:cxn>
              <a:cxn ang="0">
                <a:pos x="1030" y="77"/>
              </a:cxn>
              <a:cxn ang="0">
                <a:pos x="1084" y="69"/>
              </a:cxn>
              <a:cxn ang="0">
                <a:pos x="1138" y="53"/>
              </a:cxn>
              <a:cxn ang="0">
                <a:pos x="1184" y="46"/>
              </a:cxn>
              <a:cxn ang="0">
                <a:pos x="1238" y="38"/>
              </a:cxn>
              <a:cxn ang="0">
                <a:pos x="1292" y="23"/>
              </a:cxn>
              <a:cxn ang="0">
                <a:pos x="1338" y="15"/>
              </a:cxn>
              <a:cxn ang="0">
                <a:pos x="1392" y="7"/>
              </a:cxn>
              <a:cxn ang="0">
                <a:pos x="1445" y="0"/>
              </a:cxn>
              <a:cxn ang="0">
                <a:pos x="1499" y="0"/>
              </a:cxn>
              <a:cxn ang="0">
                <a:pos x="1545" y="0"/>
              </a:cxn>
              <a:cxn ang="0">
                <a:pos x="1599" y="0"/>
              </a:cxn>
              <a:cxn ang="0">
                <a:pos x="1653" y="7"/>
              </a:cxn>
              <a:cxn ang="0">
                <a:pos x="1707" y="15"/>
              </a:cxn>
              <a:cxn ang="0">
                <a:pos x="1753" y="30"/>
              </a:cxn>
              <a:cxn ang="0">
                <a:pos x="1807" y="46"/>
              </a:cxn>
              <a:cxn ang="0">
                <a:pos x="1861" y="61"/>
              </a:cxn>
              <a:cxn ang="0">
                <a:pos x="1914" y="77"/>
              </a:cxn>
              <a:cxn ang="0">
                <a:pos x="1961" y="92"/>
              </a:cxn>
              <a:cxn ang="0">
                <a:pos x="2014" y="115"/>
              </a:cxn>
              <a:cxn ang="0">
                <a:pos x="2068" y="130"/>
              </a:cxn>
              <a:cxn ang="0">
                <a:pos x="2114" y="130"/>
              </a:cxn>
              <a:cxn ang="0">
                <a:pos x="2168" y="100"/>
              </a:cxn>
              <a:cxn ang="0">
                <a:pos x="2222" y="61"/>
              </a:cxn>
              <a:cxn ang="0">
                <a:pos x="2276" y="53"/>
              </a:cxn>
              <a:cxn ang="0">
                <a:pos x="2322" y="69"/>
              </a:cxn>
              <a:cxn ang="0">
                <a:pos x="2376" y="92"/>
              </a:cxn>
              <a:cxn ang="0">
                <a:pos x="2429" y="115"/>
              </a:cxn>
              <a:cxn ang="0">
                <a:pos x="2483" y="138"/>
              </a:cxn>
              <a:cxn ang="0">
                <a:pos x="2529" y="169"/>
              </a:cxn>
              <a:cxn ang="0">
                <a:pos x="2583" y="315"/>
              </a:cxn>
            </a:cxnLst>
            <a:rect l="0" t="0" r="r" b="b"/>
            <a:pathLst>
              <a:path w="2583" h="315">
                <a:moveTo>
                  <a:pt x="0" y="176"/>
                </a:moveTo>
                <a:lnTo>
                  <a:pt x="46" y="176"/>
                </a:lnTo>
                <a:lnTo>
                  <a:pt x="100" y="176"/>
                </a:lnTo>
                <a:lnTo>
                  <a:pt x="154" y="176"/>
                </a:lnTo>
                <a:lnTo>
                  <a:pt x="200" y="176"/>
                </a:lnTo>
                <a:lnTo>
                  <a:pt x="254" y="176"/>
                </a:lnTo>
                <a:lnTo>
                  <a:pt x="308" y="169"/>
                </a:lnTo>
                <a:lnTo>
                  <a:pt x="362" y="169"/>
                </a:lnTo>
                <a:lnTo>
                  <a:pt x="408" y="169"/>
                </a:lnTo>
                <a:lnTo>
                  <a:pt x="461" y="161"/>
                </a:lnTo>
                <a:lnTo>
                  <a:pt x="515" y="161"/>
                </a:lnTo>
                <a:lnTo>
                  <a:pt x="569" y="153"/>
                </a:lnTo>
                <a:lnTo>
                  <a:pt x="615" y="153"/>
                </a:lnTo>
                <a:lnTo>
                  <a:pt x="669" y="146"/>
                </a:lnTo>
                <a:lnTo>
                  <a:pt x="723" y="138"/>
                </a:lnTo>
                <a:lnTo>
                  <a:pt x="769" y="130"/>
                </a:lnTo>
                <a:lnTo>
                  <a:pt x="823" y="123"/>
                </a:lnTo>
                <a:lnTo>
                  <a:pt x="877" y="115"/>
                </a:lnTo>
                <a:lnTo>
                  <a:pt x="930" y="100"/>
                </a:lnTo>
                <a:lnTo>
                  <a:pt x="977" y="92"/>
                </a:lnTo>
                <a:lnTo>
                  <a:pt x="1030" y="77"/>
                </a:lnTo>
                <a:lnTo>
                  <a:pt x="1084" y="69"/>
                </a:lnTo>
                <a:lnTo>
                  <a:pt x="1138" y="53"/>
                </a:lnTo>
                <a:lnTo>
                  <a:pt x="1184" y="46"/>
                </a:lnTo>
                <a:lnTo>
                  <a:pt x="1238" y="38"/>
                </a:lnTo>
                <a:lnTo>
                  <a:pt x="1292" y="23"/>
                </a:lnTo>
                <a:lnTo>
                  <a:pt x="1338" y="15"/>
                </a:lnTo>
                <a:lnTo>
                  <a:pt x="1392" y="7"/>
                </a:lnTo>
                <a:lnTo>
                  <a:pt x="1445" y="0"/>
                </a:lnTo>
                <a:lnTo>
                  <a:pt x="1499" y="0"/>
                </a:lnTo>
                <a:lnTo>
                  <a:pt x="1545" y="0"/>
                </a:lnTo>
                <a:lnTo>
                  <a:pt x="1599" y="0"/>
                </a:lnTo>
                <a:lnTo>
                  <a:pt x="1653" y="7"/>
                </a:lnTo>
                <a:lnTo>
                  <a:pt x="1707" y="15"/>
                </a:lnTo>
                <a:lnTo>
                  <a:pt x="1753" y="30"/>
                </a:lnTo>
                <a:lnTo>
                  <a:pt x="1807" y="46"/>
                </a:lnTo>
                <a:lnTo>
                  <a:pt x="1861" y="61"/>
                </a:lnTo>
                <a:lnTo>
                  <a:pt x="1914" y="77"/>
                </a:lnTo>
                <a:lnTo>
                  <a:pt x="1961" y="92"/>
                </a:lnTo>
                <a:lnTo>
                  <a:pt x="2014" y="115"/>
                </a:lnTo>
                <a:lnTo>
                  <a:pt x="2068" y="130"/>
                </a:lnTo>
                <a:lnTo>
                  <a:pt x="2114" y="130"/>
                </a:lnTo>
                <a:lnTo>
                  <a:pt x="2168" y="100"/>
                </a:lnTo>
                <a:lnTo>
                  <a:pt x="2222" y="61"/>
                </a:lnTo>
                <a:lnTo>
                  <a:pt x="2276" y="53"/>
                </a:lnTo>
                <a:lnTo>
                  <a:pt x="2322" y="69"/>
                </a:lnTo>
                <a:lnTo>
                  <a:pt x="2376" y="92"/>
                </a:lnTo>
                <a:lnTo>
                  <a:pt x="2429" y="115"/>
                </a:lnTo>
                <a:lnTo>
                  <a:pt x="2483" y="138"/>
                </a:lnTo>
                <a:lnTo>
                  <a:pt x="2529" y="169"/>
                </a:lnTo>
                <a:lnTo>
                  <a:pt x="2583" y="315"/>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6" name="Freeform 854"/>
          <p:cNvSpPr>
            <a:spLocks/>
          </p:cNvSpPr>
          <p:nvPr/>
        </p:nvSpPr>
        <p:spPr bwMode="auto">
          <a:xfrm>
            <a:off x="2452688" y="3411803"/>
            <a:ext cx="3620823" cy="336021"/>
          </a:xfrm>
          <a:custGeom>
            <a:avLst/>
            <a:gdLst/>
            <a:ahLst/>
            <a:cxnLst>
              <a:cxn ang="0">
                <a:pos x="0" y="185"/>
              </a:cxn>
              <a:cxn ang="0">
                <a:pos x="46" y="185"/>
              </a:cxn>
              <a:cxn ang="0">
                <a:pos x="100" y="185"/>
              </a:cxn>
              <a:cxn ang="0">
                <a:pos x="154" y="185"/>
              </a:cxn>
              <a:cxn ang="0">
                <a:pos x="200" y="185"/>
              </a:cxn>
              <a:cxn ang="0">
                <a:pos x="254" y="177"/>
              </a:cxn>
              <a:cxn ang="0">
                <a:pos x="308" y="177"/>
              </a:cxn>
              <a:cxn ang="0">
                <a:pos x="362" y="177"/>
              </a:cxn>
              <a:cxn ang="0">
                <a:pos x="408" y="177"/>
              </a:cxn>
              <a:cxn ang="0">
                <a:pos x="461" y="169"/>
              </a:cxn>
              <a:cxn ang="0">
                <a:pos x="515" y="169"/>
              </a:cxn>
              <a:cxn ang="0">
                <a:pos x="569" y="162"/>
              </a:cxn>
              <a:cxn ang="0">
                <a:pos x="615" y="154"/>
              </a:cxn>
              <a:cxn ang="0">
                <a:pos x="669" y="154"/>
              </a:cxn>
              <a:cxn ang="0">
                <a:pos x="723" y="146"/>
              </a:cxn>
              <a:cxn ang="0">
                <a:pos x="769" y="139"/>
              </a:cxn>
              <a:cxn ang="0">
                <a:pos x="823" y="131"/>
              </a:cxn>
              <a:cxn ang="0">
                <a:pos x="877" y="116"/>
              </a:cxn>
              <a:cxn ang="0">
                <a:pos x="930" y="108"/>
              </a:cxn>
              <a:cxn ang="0">
                <a:pos x="977" y="100"/>
              </a:cxn>
              <a:cxn ang="0">
                <a:pos x="1030" y="85"/>
              </a:cxn>
              <a:cxn ang="0">
                <a:pos x="1084" y="77"/>
              </a:cxn>
              <a:cxn ang="0">
                <a:pos x="1138" y="62"/>
              </a:cxn>
              <a:cxn ang="0">
                <a:pos x="1184" y="54"/>
              </a:cxn>
              <a:cxn ang="0">
                <a:pos x="1238" y="39"/>
              </a:cxn>
              <a:cxn ang="0">
                <a:pos x="1292" y="31"/>
              </a:cxn>
              <a:cxn ang="0">
                <a:pos x="1338" y="23"/>
              </a:cxn>
              <a:cxn ang="0">
                <a:pos x="1392" y="16"/>
              </a:cxn>
              <a:cxn ang="0">
                <a:pos x="1445" y="8"/>
              </a:cxn>
              <a:cxn ang="0">
                <a:pos x="1499" y="0"/>
              </a:cxn>
              <a:cxn ang="0">
                <a:pos x="1545" y="0"/>
              </a:cxn>
              <a:cxn ang="0">
                <a:pos x="1599" y="8"/>
              </a:cxn>
              <a:cxn ang="0">
                <a:pos x="1653" y="8"/>
              </a:cxn>
              <a:cxn ang="0">
                <a:pos x="1707" y="16"/>
              </a:cxn>
              <a:cxn ang="0">
                <a:pos x="1753" y="31"/>
              </a:cxn>
              <a:cxn ang="0">
                <a:pos x="1807" y="46"/>
              </a:cxn>
              <a:cxn ang="0">
                <a:pos x="1861" y="62"/>
              </a:cxn>
              <a:cxn ang="0">
                <a:pos x="1914" y="77"/>
              </a:cxn>
              <a:cxn ang="0">
                <a:pos x="1961" y="93"/>
              </a:cxn>
              <a:cxn ang="0">
                <a:pos x="2014" y="116"/>
              </a:cxn>
              <a:cxn ang="0">
                <a:pos x="2068" y="131"/>
              </a:cxn>
              <a:cxn ang="0">
                <a:pos x="2114" y="146"/>
              </a:cxn>
              <a:cxn ang="0">
                <a:pos x="2168" y="162"/>
              </a:cxn>
              <a:cxn ang="0">
                <a:pos x="2222" y="169"/>
              </a:cxn>
              <a:cxn ang="0">
                <a:pos x="2276" y="169"/>
              </a:cxn>
              <a:cxn ang="0">
                <a:pos x="2322" y="131"/>
              </a:cxn>
              <a:cxn ang="0">
                <a:pos x="2376" y="85"/>
              </a:cxn>
              <a:cxn ang="0">
                <a:pos x="2429" y="77"/>
              </a:cxn>
              <a:cxn ang="0">
                <a:pos x="2483" y="85"/>
              </a:cxn>
              <a:cxn ang="0">
                <a:pos x="2529" y="93"/>
              </a:cxn>
              <a:cxn ang="0">
                <a:pos x="2583" y="100"/>
              </a:cxn>
              <a:cxn ang="0">
                <a:pos x="2637" y="108"/>
              </a:cxn>
              <a:cxn ang="0">
                <a:pos x="2683" y="116"/>
              </a:cxn>
              <a:cxn ang="0">
                <a:pos x="2737" y="254"/>
              </a:cxn>
            </a:cxnLst>
            <a:rect l="0" t="0" r="r" b="b"/>
            <a:pathLst>
              <a:path w="2737" h="254">
                <a:moveTo>
                  <a:pt x="0" y="185"/>
                </a:moveTo>
                <a:lnTo>
                  <a:pt x="46" y="185"/>
                </a:lnTo>
                <a:lnTo>
                  <a:pt x="100" y="185"/>
                </a:lnTo>
                <a:lnTo>
                  <a:pt x="154" y="185"/>
                </a:lnTo>
                <a:lnTo>
                  <a:pt x="200" y="185"/>
                </a:lnTo>
                <a:lnTo>
                  <a:pt x="254" y="177"/>
                </a:lnTo>
                <a:lnTo>
                  <a:pt x="308" y="177"/>
                </a:lnTo>
                <a:lnTo>
                  <a:pt x="362" y="177"/>
                </a:lnTo>
                <a:lnTo>
                  <a:pt x="408" y="177"/>
                </a:lnTo>
                <a:lnTo>
                  <a:pt x="461" y="169"/>
                </a:lnTo>
                <a:lnTo>
                  <a:pt x="515" y="169"/>
                </a:lnTo>
                <a:lnTo>
                  <a:pt x="569" y="162"/>
                </a:lnTo>
                <a:lnTo>
                  <a:pt x="615" y="154"/>
                </a:lnTo>
                <a:lnTo>
                  <a:pt x="669" y="154"/>
                </a:lnTo>
                <a:lnTo>
                  <a:pt x="723" y="146"/>
                </a:lnTo>
                <a:lnTo>
                  <a:pt x="769" y="139"/>
                </a:lnTo>
                <a:lnTo>
                  <a:pt x="823" y="131"/>
                </a:lnTo>
                <a:lnTo>
                  <a:pt x="877" y="116"/>
                </a:lnTo>
                <a:lnTo>
                  <a:pt x="930" y="108"/>
                </a:lnTo>
                <a:lnTo>
                  <a:pt x="977" y="100"/>
                </a:lnTo>
                <a:lnTo>
                  <a:pt x="1030" y="85"/>
                </a:lnTo>
                <a:lnTo>
                  <a:pt x="1084" y="77"/>
                </a:lnTo>
                <a:lnTo>
                  <a:pt x="1138" y="62"/>
                </a:lnTo>
                <a:lnTo>
                  <a:pt x="1184" y="54"/>
                </a:lnTo>
                <a:lnTo>
                  <a:pt x="1238" y="39"/>
                </a:lnTo>
                <a:lnTo>
                  <a:pt x="1292" y="31"/>
                </a:lnTo>
                <a:lnTo>
                  <a:pt x="1338" y="23"/>
                </a:lnTo>
                <a:lnTo>
                  <a:pt x="1392" y="16"/>
                </a:lnTo>
                <a:lnTo>
                  <a:pt x="1445" y="8"/>
                </a:lnTo>
                <a:lnTo>
                  <a:pt x="1499" y="0"/>
                </a:lnTo>
                <a:lnTo>
                  <a:pt x="1545" y="0"/>
                </a:lnTo>
                <a:lnTo>
                  <a:pt x="1599" y="8"/>
                </a:lnTo>
                <a:lnTo>
                  <a:pt x="1653" y="8"/>
                </a:lnTo>
                <a:lnTo>
                  <a:pt x="1707" y="16"/>
                </a:lnTo>
                <a:lnTo>
                  <a:pt x="1753" y="31"/>
                </a:lnTo>
                <a:lnTo>
                  <a:pt x="1807" y="46"/>
                </a:lnTo>
                <a:lnTo>
                  <a:pt x="1861" y="62"/>
                </a:lnTo>
                <a:lnTo>
                  <a:pt x="1914" y="77"/>
                </a:lnTo>
                <a:lnTo>
                  <a:pt x="1961" y="93"/>
                </a:lnTo>
                <a:lnTo>
                  <a:pt x="2014" y="116"/>
                </a:lnTo>
                <a:lnTo>
                  <a:pt x="2068" y="131"/>
                </a:lnTo>
                <a:lnTo>
                  <a:pt x="2114" y="146"/>
                </a:lnTo>
                <a:lnTo>
                  <a:pt x="2168" y="162"/>
                </a:lnTo>
                <a:lnTo>
                  <a:pt x="2222" y="169"/>
                </a:lnTo>
                <a:lnTo>
                  <a:pt x="2276" y="169"/>
                </a:lnTo>
                <a:lnTo>
                  <a:pt x="2322" y="131"/>
                </a:lnTo>
                <a:lnTo>
                  <a:pt x="2376" y="85"/>
                </a:lnTo>
                <a:lnTo>
                  <a:pt x="2429" y="77"/>
                </a:lnTo>
                <a:lnTo>
                  <a:pt x="2483" y="85"/>
                </a:lnTo>
                <a:lnTo>
                  <a:pt x="2529" y="93"/>
                </a:lnTo>
                <a:lnTo>
                  <a:pt x="2583" y="100"/>
                </a:lnTo>
                <a:lnTo>
                  <a:pt x="2637" y="108"/>
                </a:lnTo>
                <a:lnTo>
                  <a:pt x="2683" y="116"/>
                </a:lnTo>
                <a:lnTo>
                  <a:pt x="2737" y="2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7" name="Freeform 856"/>
          <p:cNvSpPr>
            <a:spLocks/>
          </p:cNvSpPr>
          <p:nvPr/>
        </p:nvSpPr>
        <p:spPr bwMode="auto">
          <a:xfrm>
            <a:off x="2452687" y="3626115"/>
            <a:ext cx="4037542" cy="355865"/>
          </a:xfrm>
          <a:custGeom>
            <a:avLst/>
            <a:gdLst/>
            <a:ahLst/>
            <a:cxnLst>
              <a:cxn ang="0">
                <a:pos x="0" y="253"/>
              </a:cxn>
              <a:cxn ang="0">
                <a:pos x="46" y="253"/>
              </a:cxn>
              <a:cxn ang="0">
                <a:pos x="100" y="253"/>
              </a:cxn>
              <a:cxn ang="0">
                <a:pos x="154" y="253"/>
              </a:cxn>
              <a:cxn ang="0">
                <a:pos x="200" y="253"/>
              </a:cxn>
              <a:cxn ang="0">
                <a:pos x="254" y="246"/>
              </a:cxn>
              <a:cxn ang="0">
                <a:pos x="308" y="246"/>
              </a:cxn>
              <a:cxn ang="0">
                <a:pos x="362" y="246"/>
              </a:cxn>
              <a:cxn ang="0">
                <a:pos x="408" y="238"/>
              </a:cxn>
              <a:cxn ang="0">
                <a:pos x="461" y="238"/>
              </a:cxn>
              <a:cxn ang="0">
                <a:pos x="515" y="230"/>
              </a:cxn>
              <a:cxn ang="0">
                <a:pos x="569" y="230"/>
              </a:cxn>
              <a:cxn ang="0">
                <a:pos x="615" y="223"/>
              </a:cxn>
              <a:cxn ang="0">
                <a:pos x="669" y="215"/>
              </a:cxn>
              <a:cxn ang="0">
                <a:pos x="723" y="207"/>
              </a:cxn>
              <a:cxn ang="0">
                <a:pos x="769" y="200"/>
              </a:cxn>
              <a:cxn ang="0">
                <a:pos x="823" y="192"/>
              </a:cxn>
              <a:cxn ang="0">
                <a:pos x="877" y="184"/>
              </a:cxn>
              <a:cxn ang="0">
                <a:pos x="930" y="177"/>
              </a:cxn>
              <a:cxn ang="0">
                <a:pos x="977" y="161"/>
              </a:cxn>
              <a:cxn ang="0">
                <a:pos x="1030" y="153"/>
              </a:cxn>
              <a:cxn ang="0">
                <a:pos x="1084" y="138"/>
              </a:cxn>
              <a:cxn ang="0">
                <a:pos x="1138" y="130"/>
              </a:cxn>
              <a:cxn ang="0">
                <a:pos x="1184" y="115"/>
              </a:cxn>
              <a:cxn ang="0">
                <a:pos x="1238" y="107"/>
              </a:cxn>
              <a:cxn ang="0">
                <a:pos x="1292" y="92"/>
              </a:cxn>
              <a:cxn ang="0">
                <a:pos x="1338" y="84"/>
              </a:cxn>
              <a:cxn ang="0">
                <a:pos x="1392" y="77"/>
              </a:cxn>
              <a:cxn ang="0">
                <a:pos x="1445" y="69"/>
              </a:cxn>
              <a:cxn ang="0">
                <a:pos x="1499" y="69"/>
              </a:cxn>
              <a:cxn ang="0">
                <a:pos x="1545" y="61"/>
              </a:cxn>
              <a:cxn ang="0">
                <a:pos x="1599" y="69"/>
              </a:cxn>
              <a:cxn ang="0">
                <a:pos x="1653" y="69"/>
              </a:cxn>
              <a:cxn ang="0">
                <a:pos x="1707" y="77"/>
              </a:cxn>
              <a:cxn ang="0">
                <a:pos x="1753" y="92"/>
              </a:cxn>
              <a:cxn ang="0">
                <a:pos x="1807" y="107"/>
              </a:cxn>
              <a:cxn ang="0">
                <a:pos x="1861" y="123"/>
              </a:cxn>
              <a:cxn ang="0">
                <a:pos x="1914" y="138"/>
              </a:cxn>
              <a:cxn ang="0">
                <a:pos x="1961" y="153"/>
              </a:cxn>
              <a:cxn ang="0">
                <a:pos x="2014" y="169"/>
              </a:cxn>
              <a:cxn ang="0">
                <a:pos x="2068" y="184"/>
              </a:cxn>
              <a:cxn ang="0">
                <a:pos x="2114" y="200"/>
              </a:cxn>
              <a:cxn ang="0">
                <a:pos x="2168" y="215"/>
              </a:cxn>
              <a:cxn ang="0">
                <a:pos x="2222" y="230"/>
              </a:cxn>
              <a:cxn ang="0">
                <a:pos x="2276" y="238"/>
              </a:cxn>
              <a:cxn ang="0">
                <a:pos x="2322" y="246"/>
              </a:cxn>
              <a:cxn ang="0">
                <a:pos x="2376" y="261"/>
              </a:cxn>
              <a:cxn ang="0">
                <a:pos x="2429" y="261"/>
              </a:cxn>
              <a:cxn ang="0">
                <a:pos x="2483" y="269"/>
              </a:cxn>
              <a:cxn ang="0">
                <a:pos x="2529" y="269"/>
              </a:cxn>
              <a:cxn ang="0">
                <a:pos x="2583" y="253"/>
              </a:cxn>
              <a:cxn ang="0">
                <a:pos x="2637" y="200"/>
              </a:cxn>
              <a:cxn ang="0">
                <a:pos x="2683" y="138"/>
              </a:cxn>
              <a:cxn ang="0">
                <a:pos x="2737" y="115"/>
              </a:cxn>
              <a:cxn ang="0">
                <a:pos x="2791" y="107"/>
              </a:cxn>
              <a:cxn ang="0">
                <a:pos x="2845" y="92"/>
              </a:cxn>
              <a:cxn ang="0">
                <a:pos x="2891" y="69"/>
              </a:cxn>
              <a:cxn ang="0">
                <a:pos x="2945" y="46"/>
              </a:cxn>
              <a:cxn ang="0">
                <a:pos x="2998" y="0"/>
              </a:cxn>
              <a:cxn ang="0">
                <a:pos x="3052" y="153"/>
              </a:cxn>
            </a:cxnLst>
            <a:rect l="0" t="0" r="r" b="b"/>
            <a:pathLst>
              <a:path w="3052" h="269">
                <a:moveTo>
                  <a:pt x="0" y="253"/>
                </a:moveTo>
                <a:lnTo>
                  <a:pt x="46" y="253"/>
                </a:lnTo>
                <a:lnTo>
                  <a:pt x="100" y="253"/>
                </a:lnTo>
                <a:lnTo>
                  <a:pt x="154" y="253"/>
                </a:lnTo>
                <a:lnTo>
                  <a:pt x="200" y="253"/>
                </a:lnTo>
                <a:lnTo>
                  <a:pt x="254" y="246"/>
                </a:lnTo>
                <a:lnTo>
                  <a:pt x="308" y="246"/>
                </a:lnTo>
                <a:lnTo>
                  <a:pt x="362" y="246"/>
                </a:lnTo>
                <a:lnTo>
                  <a:pt x="408" y="238"/>
                </a:lnTo>
                <a:lnTo>
                  <a:pt x="461" y="238"/>
                </a:lnTo>
                <a:lnTo>
                  <a:pt x="515" y="230"/>
                </a:lnTo>
                <a:lnTo>
                  <a:pt x="569" y="230"/>
                </a:lnTo>
                <a:lnTo>
                  <a:pt x="615" y="223"/>
                </a:lnTo>
                <a:lnTo>
                  <a:pt x="669" y="215"/>
                </a:lnTo>
                <a:lnTo>
                  <a:pt x="723" y="207"/>
                </a:lnTo>
                <a:lnTo>
                  <a:pt x="769" y="200"/>
                </a:lnTo>
                <a:lnTo>
                  <a:pt x="823" y="192"/>
                </a:lnTo>
                <a:lnTo>
                  <a:pt x="877" y="184"/>
                </a:lnTo>
                <a:lnTo>
                  <a:pt x="930" y="177"/>
                </a:lnTo>
                <a:lnTo>
                  <a:pt x="977" y="161"/>
                </a:lnTo>
                <a:lnTo>
                  <a:pt x="1030" y="153"/>
                </a:lnTo>
                <a:lnTo>
                  <a:pt x="1084" y="138"/>
                </a:lnTo>
                <a:lnTo>
                  <a:pt x="1138" y="130"/>
                </a:lnTo>
                <a:lnTo>
                  <a:pt x="1184" y="115"/>
                </a:lnTo>
                <a:lnTo>
                  <a:pt x="1238" y="107"/>
                </a:lnTo>
                <a:lnTo>
                  <a:pt x="1292" y="92"/>
                </a:lnTo>
                <a:lnTo>
                  <a:pt x="1338" y="84"/>
                </a:lnTo>
                <a:lnTo>
                  <a:pt x="1392" y="77"/>
                </a:lnTo>
                <a:lnTo>
                  <a:pt x="1445" y="69"/>
                </a:lnTo>
                <a:lnTo>
                  <a:pt x="1499" y="69"/>
                </a:lnTo>
                <a:lnTo>
                  <a:pt x="1545" y="61"/>
                </a:lnTo>
                <a:lnTo>
                  <a:pt x="1599" y="69"/>
                </a:lnTo>
                <a:lnTo>
                  <a:pt x="1653" y="69"/>
                </a:lnTo>
                <a:lnTo>
                  <a:pt x="1707" y="77"/>
                </a:lnTo>
                <a:lnTo>
                  <a:pt x="1753" y="92"/>
                </a:lnTo>
                <a:lnTo>
                  <a:pt x="1807" y="107"/>
                </a:lnTo>
                <a:lnTo>
                  <a:pt x="1861" y="123"/>
                </a:lnTo>
                <a:lnTo>
                  <a:pt x="1914" y="138"/>
                </a:lnTo>
                <a:lnTo>
                  <a:pt x="1961" y="153"/>
                </a:lnTo>
                <a:lnTo>
                  <a:pt x="2014" y="169"/>
                </a:lnTo>
                <a:lnTo>
                  <a:pt x="2068" y="184"/>
                </a:lnTo>
                <a:lnTo>
                  <a:pt x="2114" y="200"/>
                </a:lnTo>
                <a:lnTo>
                  <a:pt x="2168" y="215"/>
                </a:lnTo>
                <a:lnTo>
                  <a:pt x="2222" y="230"/>
                </a:lnTo>
                <a:lnTo>
                  <a:pt x="2276" y="238"/>
                </a:lnTo>
                <a:lnTo>
                  <a:pt x="2322" y="246"/>
                </a:lnTo>
                <a:lnTo>
                  <a:pt x="2376" y="261"/>
                </a:lnTo>
                <a:lnTo>
                  <a:pt x="2429" y="261"/>
                </a:lnTo>
                <a:lnTo>
                  <a:pt x="2483" y="269"/>
                </a:lnTo>
                <a:lnTo>
                  <a:pt x="2529" y="269"/>
                </a:lnTo>
                <a:lnTo>
                  <a:pt x="2583" y="253"/>
                </a:lnTo>
                <a:lnTo>
                  <a:pt x="2637" y="200"/>
                </a:lnTo>
                <a:lnTo>
                  <a:pt x="2683" y="138"/>
                </a:lnTo>
                <a:lnTo>
                  <a:pt x="2737" y="115"/>
                </a:lnTo>
                <a:lnTo>
                  <a:pt x="2791" y="107"/>
                </a:lnTo>
                <a:lnTo>
                  <a:pt x="2845" y="92"/>
                </a:lnTo>
                <a:lnTo>
                  <a:pt x="2891" y="69"/>
                </a:lnTo>
                <a:lnTo>
                  <a:pt x="2945" y="46"/>
                </a:lnTo>
                <a:lnTo>
                  <a:pt x="2998" y="0"/>
                </a:lnTo>
                <a:lnTo>
                  <a:pt x="3052" y="153"/>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8" name="Freeform 857"/>
          <p:cNvSpPr>
            <a:spLocks/>
          </p:cNvSpPr>
          <p:nvPr/>
        </p:nvSpPr>
        <p:spPr bwMode="auto">
          <a:xfrm>
            <a:off x="2452688" y="3645958"/>
            <a:ext cx="4241271" cy="488157"/>
          </a:xfrm>
          <a:custGeom>
            <a:avLst/>
            <a:gdLst/>
            <a:ahLst/>
            <a:cxnLst>
              <a:cxn ang="0">
                <a:pos x="0" y="354"/>
              </a:cxn>
              <a:cxn ang="0">
                <a:pos x="46" y="354"/>
              </a:cxn>
              <a:cxn ang="0">
                <a:pos x="100" y="354"/>
              </a:cxn>
              <a:cxn ang="0">
                <a:pos x="154" y="354"/>
              </a:cxn>
              <a:cxn ang="0">
                <a:pos x="200" y="346"/>
              </a:cxn>
              <a:cxn ang="0">
                <a:pos x="254" y="346"/>
              </a:cxn>
              <a:cxn ang="0">
                <a:pos x="308" y="346"/>
              </a:cxn>
              <a:cxn ang="0">
                <a:pos x="362" y="346"/>
              </a:cxn>
              <a:cxn ang="0">
                <a:pos x="408" y="338"/>
              </a:cxn>
              <a:cxn ang="0">
                <a:pos x="461" y="338"/>
              </a:cxn>
              <a:cxn ang="0">
                <a:pos x="515" y="331"/>
              </a:cxn>
              <a:cxn ang="0">
                <a:pos x="569" y="331"/>
              </a:cxn>
              <a:cxn ang="0">
                <a:pos x="615" y="323"/>
              </a:cxn>
              <a:cxn ang="0">
                <a:pos x="669" y="315"/>
              </a:cxn>
              <a:cxn ang="0">
                <a:pos x="723" y="308"/>
              </a:cxn>
              <a:cxn ang="0">
                <a:pos x="769" y="300"/>
              </a:cxn>
              <a:cxn ang="0">
                <a:pos x="823" y="292"/>
              </a:cxn>
              <a:cxn ang="0">
                <a:pos x="877" y="285"/>
              </a:cxn>
              <a:cxn ang="0">
                <a:pos x="930" y="277"/>
              </a:cxn>
              <a:cxn ang="0">
                <a:pos x="977" y="261"/>
              </a:cxn>
              <a:cxn ang="0">
                <a:pos x="1030" y="254"/>
              </a:cxn>
              <a:cxn ang="0">
                <a:pos x="1084" y="238"/>
              </a:cxn>
              <a:cxn ang="0">
                <a:pos x="1138" y="231"/>
              </a:cxn>
              <a:cxn ang="0">
                <a:pos x="1184" y="215"/>
              </a:cxn>
              <a:cxn ang="0">
                <a:pos x="1238" y="208"/>
              </a:cxn>
              <a:cxn ang="0">
                <a:pos x="1292" y="192"/>
              </a:cxn>
              <a:cxn ang="0">
                <a:pos x="1338" y="185"/>
              </a:cxn>
              <a:cxn ang="0">
                <a:pos x="1392" y="177"/>
              </a:cxn>
              <a:cxn ang="0">
                <a:pos x="1445" y="169"/>
              </a:cxn>
              <a:cxn ang="0">
                <a:pos x="1499" y="162"/>
              </a:cxn>
              <a:cxn ang="0">
                <a:pos x="1545" y="162"/>
              </a:cxn>
              <a:cxn ang="0">
                <a:pos x="1599" y="162"/>
              </a:cxn>
              <a:cxn ang="0">
                <a:pos x="1653" y="169"/>
              </a:cxn>
              <a:cxn ang="0">
                <a:pos x="1707" y="177"/>
              </a:cxn>
              <a:cxn ang="0">
                <a:pos x="1753" y="185"/>
              </a:cxn>
              <a:cxn ang="0">
                <a:pos x="1807" y="200"/>
              </a:cxn>
              <a:cxn ang="0">
                <a:pos x="1861" y="215"/>
              </a:cxn>
              <a:cxn ang="0">
                <a:pos x="1914" y="231"/>
              </a:cxn>
              <a:cxn ang="0">
                <a:pos x="1961" y="246"/>
              </a:cxn>
              <a:cxn ang="0">
                <a:pos x="2014" y="261"/>
              </a:cxn>
              <a:cxn ang="0">
                <a:pos x="2068" y="285"/>
              </a:cxn>
              <a:cxn ang="0">
                <a:pos x="2114" y="300"/>
              </a:cxn>
              <a:cxn ang="0">
                <a:pos x="2168" y="308"/>
              </a:cxn>
              <a:cxn ang="0">
                <a:pos x="2222" y="323"/>
              </a:cxn>
              <a:cxn ang="0">
                <a:pos x="2276" y="331"/>
              </a:cxn>
              <a:cxn ang="0">
                <a:pos x="2322" y="346"/>
              </a:cxn>
              <a:cxn ang="0">
                <a:pos x="2376" y="354"/>
              </a:cxn>
              <a:cxn ang="0">
                <a:pos x="2429" y="361"/>
              </a:cxn>
              <a:cxn ang="0">
                <a:pos x="2483" y="361"/>
              </a:cxn>
              <a:cxn ang="0">
                <a:pos x="2529" y="369"/>
              </a:cxn>
              <a:cxn ang="0">
                <a:pos x="2583" y="369"/>
              </a:cxn>
              <a:cxn ang="0">
                <a:pos x="2637" y="369"/>
              </a:cxn>
              <a:cxn ang="0">
                <a:pos x="2683" y="361"/>
              </a:cxn>
              <a:cxn ang="0">
                <a:pos x="2737" y="338"/>
              </a:cxn>
              <a:cxn ang="0">
                <a:pos x="2791" y="277"/>
              </a:cxn>
              <a:cxn ang="0">
                <a:pos x="2845" y="215"/>
              </a:cxn>
              <a:cxn ang="0">
                <a:pos x="2891" y="185"/>
              </a:cxn>
              <a:cxn ang="0">
                <a:pos x="2945" y="162"/>
              </a:cxn>
              <a:cxn ang="0">
                <a:pos x="2998" y="138"/>
              </a:cxn>
              <a:cxn ang="0">
                <a:pos x="3052" y="108"/>
              </a:cxn>
              <a:cxn ang="0">
                <a:pos x="3098" y="69"/>
              </a:cxn>
              <a:cxn ang="0">
                <a:pos x="3152" y="0"/>
              </a:cxn>
              <a:cxn ang="0">
                <a:pos x="3206" y="215"/>
              </a:cxn>
            </a:cxnLst>
            <a:rect l="0" t="0" r="r" b="b"/>
            <a:pathLst>
              <a:path w="3206" h="369">
                <a:moveTo>
                  <a:pt x="0" y="354"/>
                </a:moveTo>
                <a:lnTo>
                  <a:pt x="46" y="354"/>
                </a:lnTo>
                <a:lnTo>
                  <a:pt x="100" y="354"/>
                </a:lnTo>
                <a:lnTo>
                  <a:pt x="154" y="354"/>
                </a:lnTo>
                <a:lnTo>
                  <a:pt x="200" y="346"/>
                </a:lnTo>
                <a:lnTo>
                  <a:pt x="254" y="346"/>
                </a:lnTo>
                <a:lnTo>
                  <a:pt x="308" y="346"/>
                </a:lnTo>
                <a:lnTo>
                  <a:pt x="362" y="346"/>
                </a:lnTo>
                <a:lnTo>
                  <a:pt x="408" y="338"/>
                </a:lnTo>
                <a:lnTo>
                  <a:pt x="461" y="338"/>
                </a:lnTo>
                <a:lnTo>
                  <a:pt x="515" y="331"/>
                </a:lnTo>
                <a:lnTo>
                  <a:pt x="569" y="331"/>
                </a:lnTo>
                <a:lnTo>
                  <a:pt x="615" y="323"/>
                </a:lnTo>
                <a:lnTo>
                  <a:pt x="669" y="315"/>
                </a:lnTo>
                <a:lnTo>
                  <a:pt x="723" y="308"/>
                </a:lnTo>
                <a:lnTo>
                  <a:pt x="769" y="300"/>
                </a:lnTo>
                <a:lnTo>
                  <a:pt x="823" y="292"/>
                </a:lnTo>
                <a:lnTo>
                  <a:pt x="877" y="285"/>
                </a:lnTo>
                <a:lnTo>
                  <a:pt x="930" y="277"/>
                </a:lnTo>
                <a:lnTo>
                  <a:pt x="977" y="261"/>
                </a:lnTo>
                <a:lnTo>
                  <a:pt x="1030" y="254"/>
                </a:lnTo>
                <a:lnTo>
                  <a:pt x="1084" y="238"/>
                </a:lnTo>
                <a:lnTo>
                  <a:pt x="1138" y="231"/>
                </a:lnTo>
                <a:lnTo>
                  <a:pt x="1184" y="215"/>
                </a:lnTo>
                <a:lnTo>
                  <a:pt x="1238" y="208"/>
                </a:lnTo>
                <a:lnTo>
                  <a:pt x="1292" y="192"/>
                </a:lnTo>
                <a:lnTo>
                  <a:pt x="1338" y="185"/>
                </a:lnTo>
                <a:lnTo>
                  <a:pt x="1392" y="177"/>
                </a:lnTo>
                <a:lnTo>
                  <a:pt x="1445" y="169"/>
                </a:lnTo>
                <a:lnTo>
                  <a:pt x="1499" y="162"/>
                </a:lnTo>
                <a:lnTo>
                  <a:pt x="1545" y="162"/>
                </a:lnTo>
                <a:lnTo>
                  <a:pt x="1599" y="162"/>
                </a:lnTo>
                <a:lnTo>
                  <a:pt x="1653" y="169"/>
                </a:lnTo>
                <a:lnTo>
                  <a:pt x="1707" y="177"/>
                </a:lnTo>
                <a:lnTo>
                  <a:pt x="1753" y="185"/>
                </a:lnTo>
                <a:lnTo>
                  <a:pt x="1807" y="200"/>
                </a:lnTo>
                <a:lnTo>
                  <a:pt x="1861" y="215"/>
                </a:lnTo>
                <a:lnTo>
                  <a:pt x="1914" y="231"/>
                </a:lnTo>
                <a:lnTo>
                  <a:pt x="1961" y="246"/>
                </a:lnTo>
                <a:lnTo>
                  <a:pt x="2014" y="261"/>
                </a:lnTo>
                <a:lnTo>
                  <a:pt x="2068" y="285"/>
                </a:lnTo>
                <a:lnTo>
                  <a:pt x="2114" y="300"/>
                </a:lnTo>
                <a:lnTo>
                  <a:pt x="2168" y="308"/>
                </a:lnTo>
                <a:lnTo>
                  <a:pt x="2222" y="323"/>
                </a:lnTo>
                <a:lnTo>
                  <a:pt x="2276" y="331"/>
                </a:lnTo>
                <a:lnTo>
                  <a:pt x="2322" y="346"/>
                </a:lnTo>
                <a:lnTo>
                  <a:pt x="2376" y="354"/>
                </a:lnTo>
                <a:lnTo>
                  <a:pt x="2429" y="361"/>
                </a:lnTo>
                <a:lnTo>
                  <a:pt x="2483" y="361"/>
                </a:lnTo>
                <a:lnTo>
                  <a:pt x="2529" y="369"/>
                </a:lnTo>
                <a:lnTo>
                  <a:pt x="2583" y="369"/>
                </a:lnTo>
                <a:lnTo>
                  <a:pt x="2637" y="369"/>
                </a:lnTo>
                <a:lnTo>
                  <a:pt x="2683" y="361"/>
                </a:lnTo>
                <a:lnTo>
                  <a:pt x="2737" y="338"/>
                </a:lnTo>
                <a:lnTo>
                  <a:pt x="2791" y="277"/>
                </a:lnTo>
                <a:lnTo>
                  <a:pt x="2845" y="215"/>
                </a:lnTo>
                <a:lnTo>
                  <a:pt x="2891" y="185"/>
                </a:lnTo>
                <a:lnTo>
                  <a:pt x="2945" y="162"/>
                </a:lnTo>
                <a:lnTo>
                  <a:pt x="2998" y="138"/>
                </a:lnTo>
                <a:lnTo>
                  <a:pt x="3052" y="108"/>
                </a:lnTo>
                <a:lnTo>
                  <a:pt x="3098" y="69"/>
                </a:lnTo>
                <a:lnTo>
                  <a:pt x="3152" y="0"/>
                </a:lnTo>
                <a:lnTo>
                  <a:pt x="3206" y="215"/>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9" name="Freeform 858"/>
          <p:cNvSpPr>
            <a:spLocks/>
          </p:cNvSpPr>
          <p:nvPr/>
        </p:nvSpPr>
        <p:spPr bwMode="auto">
          <a:xfrm>
            <a:off x="2452688" y="3706813"/>
            <a:ext cx="4445000" cy="570178"/>
          </a:xfrm>
          <a:custGeom>
            <a:avLst/>
            <a:gdLst/>
            <a:ahLst/>
            <a:cxnLst>
              <a:cxn ang="0">
                <a:pos x="46" y="423"/>
              </a:cxn>
              <a:cxn ang="0">
                <a:pos x="154" y="423"/>
              </a:cxn>
              <a:cxn ang="0">
                <a:pos x="254" y="415"/>
              </a:cxn>
              <a:cxn ang="0">
                <a:pos x="362" y="415"/>
              </a:cxn>
              <a:cxn ang="0">
                <a:pos x="461" y="408"/>
              </a:cxn>
              <a:cxn ang="0">
                <a:pos x="569" y="400"/>
              </a:cxn>
              <a:cxn ang="0">
                <a:pos x="669" y="385"/>
              </a:cxn>
              <a:cxn ang="0">
                <a:pos x="769" y="369"/>
              </a:cxn>
              <a:cxn ang="0">
                <a:pos x="877" y="354"/>
              </a:cxn>
              <a:cxn ang="0">
                <a:pos x="977" y="331"/>
              </a:cxn>
              <a:cxn ang="0">
                <a:pos x="1084" y="308"/>
              </a:cxn>
              <a:cxn ang="0">
                <a:pos x="1184" y="285"/>
              </a:cxn>
              <a:cxn ang="0">
                <a:pos x="1292" y="262"/>
              </a:cxn>
              <a:cxn ang="0">
                <a:pos x="1392" y="246"/>
              </a:cxn>
              <a:cxn ang="0">
                <a:pos x="1499" y="231"/>
              </a:cxn>
              <a:cxn ang="0">
                <a:pos x="1599" y="231"/>
              </a:cxn>
              <a:cxn ang="0">
                <a:pos x="1707" y="246"/>
              </a:cxn>
              <a:cxn ang="0">
                <a:pos x="1807" y="269"/>
              </a:cxn>
              <a:cxn ang="0">
                <a:pos x="1914" y="300"/>
              </a:cxn>
              <a:cxn ang="0">
                <a:pos x="2014" y="331"/>
              </a:cxn>
              <a:cxn ang="0">
                <a:pos x="2114" y="362"/>
              </a:cxn>
              <a:cxn ang="0">
                <a:pos x="2222" y="385"/>
              </a:cxn>
              <a:cxn ang="0">
                <a:pos x="2322" y="408"/>
              </a:cxn>
              <a:cxn ang="0">
                <a:pos x="2429" y="423"/>
              </a:cxn>
              <a:cxn ang="0">
                <a:pos x="2529" y="431"/>
              </a:cxn>
              <a:cxn ang="0">
                <a:pos x="2637" y="431"/>
              </a:cxn>
              <a:cxn ang="0">
                <a:pos x="2737" y="423"/>
              </a:cxn>
              <a:cxn ang="0">
                <a:pos x="2845" y="408"/>
              </a:cxn>
              <a:cxn ang="0">
                <a:pos x="2945" y="308"/>
              </a:cxn>
              <a:cxn ang="0">
                <a:pos x="3052" y="200"/>
              </a:cxn>
              <a:cxn ang="0">
                <a:pos x="3152" y="146"/>
              </a:cxn>
              <a:cxn ang="0">
                <a:pos x="3260" y="62"/>
              </a:cxn>
              <a:cxn ang="0">
                <a:pos x="3360" y="338"/>
              </a:cxn>
            </a:cxnLst>
            <a:rect l="0" t="0" r="r" b="b"/>
            <a:pathLst>
              <a:path w="3360" h="431">
                <a:moveTo>
                  <a:pt x="0" y="423"/>
                </a:moveTo>
                <a:lnTo>
                  <a:pt x="46" y="423"/>
                </a:lnTo>
                <a:lnTo>
                  <a:pt x="100" y="423"/>
                </a:lnTo>
                <a:lnTo>
                  <a:pt x="154" y="423"/>
                </a:lnTo>
                <a:lnTo>
                  <a:pt x="200" y="415"/>
                </a:lnTo>
                <a:lnTo>
                  <a:pt x="254" y="415"/>
                </a:lnTo>
                <a:lnTo>
                  <a:pt x="308" y="415"/>
                </a:lnTo>
                <a:lnTo>
                  <a:pt x="362" y="415"/>
                </a:lnTo>
                <a:lnTo>
                  <a:pt x="408" y="408"/>
                </a:lnTo>
                <a:lnTo>
                  <a:pt x="461" y="408"/>
                </a:lnTo>
                <a:lnTo>
                  <a:pt x="515" y="400"/>
                </a:lnTo>
                <a:lnTo>
                  <a:pt x="569" y="400"/>
                </a:lnTo>
                <a:lnTo>
                  <a:pt x="615" y="392"/>
                </a:lnTo>
                <a:lnTo>
                  <a:pt x="669" y="385"/>
                </a:lnTo>
                <a:lnTo>
                  <a:pt x="723" y="377"/>
                </a:lnTo>
                <a:lnTo>
                  <a:pt x="769" y="369"/>
                </a:lnTo>
                <a:lnTo>
                  <a:pt x="823" y="362"/>
                </a:lnTo>
                <a:lnTo>
                  <a:pt x="877" y="354"/>
                </a:lnTo>
                <a:lnTo>
                  <a:pt x="930" y="346"/>
                </a:lnTo>
                <a:lnTo>
                  <a:pt x="977" y="331"/>
                </a:lnTo>
                <a:lnTo>
                  <a:pt x="1030" y="323"/>
                </a:lnTo>
                <a:lnTo>
                  <a:pt x="1084" y="308"/>
                </a:lnTo>
                <a:lnTo>
                  <a:pt x="1138" y="300"/>
                </a:lnTo>
                <a:lnTo>
                  <a:pt x="1184" y="285"/>
                </a:lnTo>
                <a:lnTo>
                  <a:pt x="1238" y="269"/>
                </a:lnTo>
                <a:lnTo>
                  <a:pt x="1292" y="262"/>
                </a:lnTo>
                <a:lnTo>
                  <a:pt x="1338" y="254"/>
                </a:lnTo>
                <a:lnTo>
                  <a:pt x="1392" y="246"/>
                </a:lnTo>
                <a:lnTo>
                  <a:pt x="1445" y="239"/>
                </a:lnTo>
                <a:lnTo>
                  <a:pt x="1499" y="231"/>
                </a:lnTo>
                <a:lnTo>
                  <a:pt x="1545" y="231"/>
                </a:lnTo>
                <a:lnTo>
                  <a:pt x="1599" y="231"/>
                </a:lnTo>
                <a:lnTo>
                  <a:pt x="1653" y="239"/>
                </a:lnTo>
                <a:lnTo>
                  <a:pt x="1707" y="246"/>
                </a:lnTo>
                <a:lnTo>
                  <a:pt x="1753" y="254"/>
                </a:lnTo>
                <a:lnTo>
                  <a:pt x="1807" y="269"/>
                </a:lnTo>
                <a:lnTo>
                  <a:pt x="1861" y="285"/>
                </a:lnTo>
                <a:lnTo>
                  <a:pt x="1914" y="300"/>
                </a:lnTo>
                <a:lnTo>
                  <a:pt x="1961" y="315"/>
                </a:lnTo>
                <a:lnTo>
                  <a:pt x="2014" y="331"/>
                </a:lnTo>
                <a:lnTo>
                  <a:pt x="2068" y="346"/>
                </a:lnTo>
                <a:lnTo>
                  <a:pt x="2114" y="362"/>
                </a:lnTo>
                <a:lnTo>
                  <a:pt x="2168" y="377"/>
                </a:lnTo>
                <a:lnTo>
                  <a:pt x="2222" y="385"/>
                </a:lnTo>
                <a:lnTo>
                  <a:pt x="2276" y="400"/>
                </a:lnTo>
                <a:lnTo>
                  <a:pt x="2322" y="408"/>
                </a:lnTo>
                <a:lnTo>
                  <a:pt x="2376" y="415"/>
                </a:lnTo>
                <a:lnTo>
                  <a:pt x="2429" y="423"/>
                </a:lnTo>
                <a:lnTo>
                  <a:pt x="2483" y="423"/>
                </a:lnTo>
                <a:lnTo>
                  <a:pt x="2529" y="431"/>
                </a:lnTo>
                <a:lnTo>
                  <a:pt x="2583" y="431"/>
                </a:lnTo>
                <a:lnTo>
                  <a:pt x="2637" y="431"/>
                </a:lnTo>
                <a:lnTo>
                  <a:pt x="2683" y="431"/>
                </a:lnTo>
                <a:lnTo>
                  <a:pt x="2737" y="423"/>
                </a:lnTo>
                <a:lnTo>
                  <a:pt x="2791" y="423"/>
                </a:lnTo>
                <a:lnTo>
                  <a:pt x="2845" y="408"/>
                </a:lnTo>
                <a:lnTo>
                  <a:pt x="2891" y="377"/>
                </a:lnTo>
                <a:lnTo>
                  <a:pt x="2945" y="308"/>
                </a:lnTo>
                <a:lnTo>
                  <a:pt x="2998" y="239"/>
                </a:lnTo>
                <a:lnTo>
                  <a:pt x="3052" y="200"/>
                </a:lnTo>
                <a:lnTo>
                  <a:pt x="3098" y="177"/>
                </a:lnTo>
                <a:lnTo>
                  <a:pt x="3152" y="146"/>
                </a:lnTo>
                <a:lnTo>
                  <a:pt x="3206" y="108"/>
                </a:lnTo>
                <a:lnTo>
                  <a:pt x="3260" y="62"/>
                </a:lnTo>
                <a:lnTo>
                  <a:pt x="3306" y="0"/>
                </a:lnTo>
                <a:lnTo>
                  <a:pt x="3360" y="3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0" name="Freeform 860"/>
          <p:cNvSpPr>
            <a:spLocks/>
          </p:cNvSpPr>
          <p:nvPr/>
        </p:nvSpPr>
        <p:spPr bwMode="auto">
          <a:xfrm>
            <a:off x="2452687" y="3940969"/>
            <a:ext cx="4790282" cy="631032"/>
          </a:xfrm>
          <a:custGeom>
            <a:avLst/>
            <a:gdLst/>
            <a:ahLst/>
            <a:cxnLst>
              <a:cxn ang="0">
                <a:pos x="46" y="477"/>
              </a:cxn>
              <a:cxn ang="0">
                <a:pos x="154" y="477"/>
              </a:cxn>
              <a:cxn ang="0">
                <a:pos x="254" y="469"/>
              </a:cxn>
              <a:cxn ang="0">
                <a:pos x="362" y="469"/>
              </a:cxn>
              <a:cxn ang="0">
                <a:pos x="461" y="461"/>
              </a:cxn>
              <a:cxn ang="0">
                <a:pos x="569" y="454"/>
              </a:cxn>
              <a:cxn ang="0">
                <a:pos x="669" y="438"/>
              </a:cxn>
              <a:cxn ang="0">
                <a:pos x="769" y="423"/>
              </a:cxn>
              <a:cxn ang="0">
                <a:pos x="877" y="407"/>
              </a:cxn>
              <a:cxn ang="0">
                <a:pos x="977" y="384"/>
              </a:cxn>
              <a:cxn ang="0">
                <a:pos x="1084" y="361"/>
              </a:cxn>
              <a:cxn ang="0">
                <a:pos x="1184" y="338"/>
              </a:cxn>
              <a:cxn ang="0">
                <a:pos x="1292" y="315"/>
              </a:cxn>
              <a:cxn ang="0">
                <a:pos x="1392" y="292"/>
              </a:cxn>
              <a:cxn ang="0">
                <a:pos x="1499" y="284"/>
              </a:cxn>
              <a:cxn ang="0">
                <a:pos x="1599" y="284"/>
              </a:cxn>
              <a:cxn ang="0">
                <a:pos x="1707" y="292"/>
              </a:cxn>
              <a:cxn ang="0">
                <a:pos x="1807" y="315"/>
              </a:cxn>
              <a:cxn ang="0">
                <a:pos x="1914" y="346"/>
              </a:cxn>
              <a:cxn ang="0">
                <a:pos x="2014" y="377"/>
              </a:cxn>
              <a:cxn ang="0">
                <a:pos x="2114" y="407"/>
              </a:cxn>
              <a:cxn ang="0">
                <a:pos x="2222" y="438"/>
              </a:cxn>
              <a:cxn ang="0">
                <a:pos x="2322" y="454"/>
              </a:cxn>
              <a:cxn ang="0">
                <a:pos x="2429" y="469"/>
              </a:cxn>
              <a:cxn ang="0">
                <a:pos x="2529" y="477"/>
              </a:cxn>
              <a:cxn ang="0">
                <a:pos x="2637" y="477"/>
              </a:cxn>
              <a:cxn ang="0">
                <a:pos x="2737" y="469"/>
              </a:cxn>
              <a:cxn ang="0">
                <a:pos x="2845" y="454"/>
              </a:cxn>
              <a:cxn ang="0">
                <a:pos x="2945" y="438"/>
              </a:cxn>
              <a:cxn ang="0">
                <a:pos x="3052" y="415"/>
              </a:cxn>
              <a:cxn ang="0">
                <a:pos x="3152" y="377"/>
              </a:cxn>
              <a:cxn ang="0">
                <a:pos x="3260" y="238"/>
              </a:cxn>
              <a:cxn ang="0">
                <a:pos x="3360" y="123"/>
              </a:cxn>
              <a:cxn ang="0">
                <a:pos x="3460" y="46"/>
              </a:cxn>
              <a:cxn ang="0">
                <a:pos x="3567" y="0"/>
              </a:cxn>
            </a:cxnLst>
            <a:rect l="0" t="0" r="r" b="b"/>
            <a:pathLst>
              <a:path w="3621" h="477">
                <a:moveTo>
                  <a:pt x="0" y="477"/>
                </a:moveTo>
                <a:lnTo>
                  <a:pt x="46" y="477"/>
                </a:lnTo>
                <a:lnTo>
                  <a:pt x="100" y="477"/>
                </a:lnTo>
                <a:lnTo>
                  <a:pt x="154" y="477"/>
                </a:lnTo>
                <a:lnTo>
                  <a:pt x="200" y="469"/>
                </a:lnTo>
                <a:lnTo>
                  <a:pt x="254" y="469"/>
                </a:lnTo>
                <a:lnTo>
                  <a:pt x="308" y="469"/>
                </a:lnTo>
                <a:lnTo>
                  <a:pt x="362" y="469"/>
                </a:lnTo>
                <a:lnTo>
                  <a:pt x="408" y="461"/>
                </a:lnTo>
                <a:lnTo>
                  <a:pt x="461" y="461"/>
                </a:lnTo>
                <a:lnTo>
                  <a:pt x="515" y="454"/>
                </a:lnTo>
                <a:lnTo>
                  <a:pt x="569" y="454"/>
                </a:lnTo>
                <a:lnTo>
                  <a:pt x="615" y="446"/>
                </a:lnTo>
                <a:lnTo>
                  <a:pt x="669" y="438"/>
                </a:lnTo>
                <a:lnTo>
                  <a:pt x="723" y="431"/>
                </a:lnTo>
                <a:lnTo>
                  <a:pt x="769" y="423"/>
                </a:lnTo>
                <a:lnTo>
                  <a:pt x="823" y="415"/>
                </a:lnTo>
                <a:lnTo>
                  <a:pt x="877" y="407"/>
                </a:lnTo>
                <a:lnTo>
                  <a:pt x="930" y="400"/>
                </a:lnTo>
                <a:lnTo>
                  <a:pt x="977" y="384"/>
                </a:lnTo>
                <a:lnTo>
                  <a:pt x="1030" y="377"/>
                </a:lnTo>
                <a:lnTo>
                  <a:pt x="1084" y="361"/>
                </a:lnTo>
                <a:lnTo>
                  <a:pt x="1138" y="346"/>
                </a:lnTo>
                <a:lnTo>
                  <a:pt x="1184" y="338"/>
                </a:lnTo>
                <a:lnTo>
                  <a:pt x="1238" y="323"/>
                </a:lnTo>
                <a:lnTo>
                  <a:pt x="1292" y="315"/>
                </a:lnTo>
                <a:lnTo>
                  <a:pt x="1338" y="300"/>
                </a:lnTo>
                <a:lnTo>
                  <a:pt x="1392" y="292"/>
                </a:lnTo>
                <a:lnTo>
                  <a:pt x="1445" y="284"/>
                </a:lnTo>
                <a:lnTo>
                  <a:pt x="1499" y="284"/>
                </a:lnTo>
                <a:lnTo>
                  <a:pt x="1545" y="284"/>
                </a:lnTo>
                <a:lnTo>
                  <a:pt x="1599" y="284"/>
                </a:lnTo>
                <a:lnTo>
                  <a:pt x="1653" y="284"/>
                </a:lnTo>
                <a:lnTo>
                  <a:pt x="1707" y="292"/>
                </a:lnTo>
                <a:lnTo>
                  <a:pt x="1753" y="308"/>
                </a:lnTo>
                <a:lnTo>
                  <a:pt x="1807" y="315"/>
                </a:lnTo>
                <a:lnTo>
                  <a:pt x="1861" y="331"/>
                </a:lnTo>
                <a:lnTo>
                  <a:pt x="1914" y="346"/>
                </a:lnTo>
                <a:lnTo>
                  <a:pt x="1961" y="361"/>
                </a:lnTo>
                <a:lnTo>
                  <a:pt x="2014" y="377"/>
                </a:lnTo>
                <a:lnTo>
                  <a:pt x="2068" y="392"/>
                </a:lnTo>
                <a:lnTo>
                  <a:pt x="2114" y="407"/>
                </a:lnTo>
                <a:lnTo>
                  <a:pt x="2168" y="423"/>
                </a:lnTo>
                <a:lnTo>
                  <a:pt x="2222" y="438"/>
                </a:lnTo>
                <a:lnTo>
                  <a:pt x="2276" y="446"/>
                </a:lnTo>
                <a:lnTo>
                  <a:pt x="2322" y="454"/>
                </a:lnTo>
                <a:lnTo>
                  <a:pt x="2376" y="461"/>
                </a:lnTo>
                <a:lnTo>
                  <a:pt x="2429" y="469"/>
                </a:lnTo>
                <a:lnTo>
                  <a:pt x="2483" y="469"/>
                </a:lnTo>
                <a:lnTo>
                  <a:pt x="2529" y="477"/>
                </a:lnTo>
                <a:lnTo>
                  <a:pt x="2583" y="477"/>
                </a:lnTo>
                <a:lnTo>
                  <a:pt x="2637" y="477"/>
                </a:lnTo>
                <a:lnTo>
                  <a:pt x="2683" y="477"/>
                </a:lnTo>
                <a:lnTo>
                  <a:pt x="2737" y="469"/>
                </a:lnTo>
                <a:lnTo>
                  <a:pt x="2791" y="461"/>
                </a:lnTo>
                <a:lnTo>
                  <a:pt x="2845" y="454"/>
                </a:lnTo>
                <a:lnTo>
                  <a:pt x="2891" y="446"/>
                </a:lnTo>
                <a:lnTo>
                  <a:pt x="2945" y="438"/>
                </a:lnTo>
                <a:lnTo>
                  <a:pt x="2998" y="431"/>
                </a:lnTo>
                <a:lnTo>
                  <a:pt x="3052" y="415"/>
                </a:lnTo>
                <a:lnTo>
                  <a:pt x="3098" y="400"/>
                </a:lnTo>
                <a:lnTo>
                  <a:pt x="3152" y="377"/>
                </a:lnTo>
                <a:lnTo>
                  <a:pt x="3206" y="331"/>
                </a:lnTo>
                <a:lnTo>
                  <a:pt x="3260" y="238"/>
                </a:lnTo>
                <a:lnTo>
                  <a:pt x="3306" y="169"/>
                </a:lnTo>
                <a:lnTo>
                  <a:pt x="3360" y="123"/>
                </a:lnTo>
                <a:lnTo>
                  <a:pt x="3413" y="85"/>
                </a:lnTo>
                <a:lnTo>
                  <a:pt x="3460" y="46"/>
                </a:lnTo>
                <a:lnTo>
                  <a:pt x="3513" y="8"/>
                </a:lnTo>
                <a:lnTo>
                  <a:pt x="3567" y="0"/>
                </a:lnTo>
                <a:lnTo>
                  <a:pt x="3621" y="1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3" name="Freeform 861"/>
          <p:cNvSpPr>
            <a:spLocks/>
          </p:cNvSpPr>
          <p:nvPr/>
        </p:nvSpPr>
        <p:spPr bwMode="auto">
          <a:xfrm>
            <a:off x="2452688" y="3991241"/>
            <a:ext cx="4963583" cy="1108604"/>
          </a:xfrm>
          <a:custGeom>
            <a:avLst/>
            <a:gdLst/>
            <a:ahLst/>
            <a:cxnLst>
              <a:cxn ang="0">
                <a:pos x="46" y="554"/>
              </a:cxn>
              <a:cxn ang="0">
                <a:pos x="154" y="554"/>
              </a:cxn>
              <a:cxn ang="0">
                <a:pos x="254" y="546"/>
              </a:cxn>
              <a:cxn ang="0">
                <a:pos x="362" y="546"/>
              </a:cxn>
              <a:cxn ang="0">
                <a:pos x="461" y="539"/>
              </a:cxn>
              <a:cxn ang="0">
                <a:pos x="569" y="531"/>
              </a:cxn>
              <a:cxn ang="0">
                <a:pos x="669" y="516"/>
              </a:cxn>
              <a:cxn ang="0">
                <a:pos x="769" y="500"/>
              </a:cxn>
              <a:cxn ang="0">
                <a:pos x="877" y="485"/>
              </a:cxn>
              <a:cxn ang="0">
                <a:pos x="977" y="462"/>
              </a:cxn>
              <a:cxn ang="0">
                <a:pos x="1084" y="439"/>
              </a:cxn>
              <a:cxn ang="0">
                <a:pos x="1184" y="416"/>
              </a:cxn>
              <a:cxn ang="0">
                <a:pos x="1292" y="393"/>
              </a:cxn>
              <a:cxn ang="0">
                <a:pos x="1392" y="369"/>
              </a:cxn>
              <a:cxn ang="0">
                <a:pos x="1499" y="362"/>
              </a:cxn>
              <a:cxn ang="0">
                <a:pos x="1599" y="362"/>
              </a:cxn>
              <a:cxn ang="0">
                <a:pos x="1707" y="369"/>
              </a:cxn>
              <a:cxn ang="0">
                <a:pos x="1807" y="393"/>
              </a:cxn>
              <a:cxn ang="0">
                <a:pos x="1914" y="423"/>
              </a:cxn>
              <a:cxn ang="0">
                <a:pos x="2014" y="454"/>
              </a:cxn>
              <a:cxn ang="0">
                <a:pos x="2114" y="485"/>
              </a:cxn>
              <a:cxn ang="0">
                <a:pos x="2222" y="508"/>
              </a:cxn>
              <a:cxn ang="0">
                <a:pos x="2322" y="531"/>
              </a:cxn>
              <a:cxn ang="0">
                <a:pos x="2429" y="539"/>
              </a:cxn>
              <a:cxn ang="0">
                <a:pos x="2529" y="546"/>
              </a:cxn>
              <a:cxn ang="0">
                <a:pos x="2637" y="546"/>
              </a:cxn>
              <a:cxn ang="0">
                <a:pos x="2737" y="546"/>
              </a:cxn>
              <a:cxn ang="0">
                <a:pos x="2845" y="531"/>
              </a:cxn>
              <a:cxn ang="0">
                <a:pos x="2945" y="508"/>
              </a:cxn>
              <a:cxn ang="0">
                <a:pos x="3052" y="485"/>
              </a:cxn>
              <a:cxn ang="0">
                <a:pos x="3152" y="454"/>
              </a:cxn>
              <a:cxn ang="0">
                <a:pos x="3260" y="416"/>
              </a:cxn>
              <a:cxn ang="0">
                <a:pos x="3360" y="323"/>
              </a:cxn>
              <a:cxn ang="0">
                <a:pos x="3460" y="147"/>
              </a:cxn>
              <a:cxn ang="0">
                <a:pos x="3567" y="47"/>
              </a:cxn>
              <a:cxn ang="0">
                <a:pos x="3667" y="85"/>
              </a:cxn>
              <a:cxn ang="0">
                <a:pos x="3752" y="838"/>
              </a:cxn>
            </a:cxnLst>
            <a:rect l="0" t="0" r="r" b="b"/>
            <a:pathLst>
              <a:path w="3752" h="838">
                <a:moveTo>
                  <a:pt x="0" y="554"/>
                </a:moveTo>
                <a:lnTo>
                  <a:pt x="46" y="554"/>
                </a:lnTo>
                <a:lnTo>
                  <a:pt x="100" y="554"/>
                </a:lnTo>
                <a:lnTo>
                  <a:pt x="154" y="554"/>
                </a:lnTo>
                <a:lnTo>
                  <a:pt x="200" y="546"/>
                </a:lnTo>
                <a:lnTo>
                  <a:pt x="254" y="546"/>
                </a:lnTo>
                <a:lnTo>
                  <a:pt x="308" y="546"/>
                </a:lnTo>
                <a:lnTo>
                  <a:pt x="362" y="546"/>
                </a:lnTo>
                <a:lnTo>
                  <a:pt x="408" y="539"/>
                </a:lnTo>
                <a:lnTo>
                  <a:pt x="461" y="539"/>
                </a:lnTo>
                <a:lnTo>
                  <a:pt x="515" y="531"/>
                </a:lnTo>
                <a:lnTo>
                  <a:pt x="569" y="531"/>
                </a:lnTo>
                <a:lnTo>
                  <a:pt x="615" y="523"/>
                </a:lnTo>
                <a:lnTo>
                  <a:pt x="669" y="516"/>
                </a:lnTo>
                <a:lnTo>
                  <a:pt x="723" y="508"/>
                </a:lnTo>
                <a:lnTo>
                  <a:pt x="769" y="500"/>
                </a:lnTo>
                <a:lnTo>
                  <a:pt x="823" y="492"/>
                </a:lnTo>
                <a:lnTo>
                  <a:pt x="877" y="485"/>
                </a:lnTo>
                <a:lnTo>
                  <a:pt x="930" y="477"/>
                </a:lnTo>
                <a:lnTo>
                  <a:pt x="977" y="462"/>
                </a:lnTo>
                <a:lnTo>
                  <a:pt x="1030" y="454"/>
                </a:lnTo>
                <a:lnTo>
                  <a:pt x="1084" y="439"/>
                </a:lnTo>
                <a:lnTo>
                  <a:pt x="1138" y="423"/>
                </a:lnTo>
                <a:lnTo>
                  <a:pt x="1184" y="416"/>
                </a:lnTo>
                <a:lnTo>
                  <a:pt x="1238" y="400"/>
                </a:lnTo>
                <a:lnTo>
                  <a:pt x="1292" y="393"/>
                </a:lnTo>
                <a:lnTo>
                  <a:pt x="1338" y="377"/>
                </a:lnTo>
                <a:lnTo>
                  <a:pt x="1392" y="369"/>
                </a:lnTo>
                <a:lnTo>
                  <a:pt x="1445" y="362"/>
                </a:lnTo>
                <a:lnTo>
                  <a:pt x="1499" y="362"/>
                </a:lnTo>
                <a:lnTo>
                  <a:pt x="1545" y="354"/>
                </a:lnTo>
                <a:lnTo>
                  <a:pt x="1599" y="362"/>
                </a:lnTo>
                <a:lnTo>
                  <a:pt x="1653" y="362"/>
                </a:lnTo>
                <a:lnTo>
                  <a:pt x="1707" y="369"/>
                </a:lnTo>
                <a:lnTo>
                  <a:pt x="1753" y="377"/>
                </a:lnTo>
                <a:lnTo>
                  <a:pt x="1807" y="393"/>
                </a:lnTo>
                <a:lnTo>
                  <a:pt x="1861" y="408"/>
                </a:lnTo>
                <a:lnTo>
                  <a:pt x="1914" y="423"/>
                </a:lnTo>
                <a:lnTo>
                  <a:pt x="1961" y="439"/>
                </a:lnTo>
                <a:lnTo>
                  <a:pt x="2014" y="454"/>
                </a:lnTo>
                <a:lnTo>
                  <a:pt x="2068" y="469"/>
                </a:lnTo>
                <a:lnTo>
                  <a:pt x="2114" y="485"/>
                </a:lnTo>
                <a:lnTo>
                  <a:pt x="2168" y="500"/>
                </a:lnTo>
                <a:lnTo>
                  <a:pt x="2222" y="508"/>
                </a:lnTo>
                <a:lnTo>
                  <a:pt x="2276" y="523"/>
                </a:lnTo>
                <a:lnTo>
                  <a:pt x="2322" y="531"/>
                </a:lnTo>
                <a:lnTo>
                  <a:pt x="2376" y="539"/>
                </a:lnTo>
                <a:lnTo>
                  <a:pt x="2429" y="539"/>
                </a:lnTo>
                <a:lnTo>
                  <a:pt x="2483" y="546"/>
                </a:lnTo>
                <a:lnTo>
                  <a:pt x="2529" y="546"/>
                </a:lnTo>
                <a:lnTo>
                  <a:pt x="2583" y="546"/>
                </a:lnTo>
                <a:lnTo>
                  <a:pt x="2637" y="546"/>
                </a:lnTo>
                <a:lnTo>
                  <a:pt x="2683" y="546"/>
                </a:lnTo>
                <a:lnTo>
                  <a:pt x="2737" y="546"/>
                </a:lnTo>
                <a:lnTo>
                  <a:pt x="2791" y="539"/>
                </a:lnTo>
                <a:lnTo>
                  <a:pt x="2845" y="531"/>
                </a:lnTo>
                <a:lnTo>
                  <a:pt x="2891" y="523"/>
                </a:lnTo>
                <a:lnTo>
                  <a:pt x="2945" y="508"/>
                </a:lnTo>
                <a:lnTo>
                  <a:pt x="2998" y="500"/>
                </a:lnTo>
                <a:lnTo>
                  <a:pt x="3052" y="485"/>
                </a:lnTo>
                <a:lnTo>
                  <a:pt x="3098" y="469"/>
                </a:lnTo>
                <a:lnTo>
                  <a:pt x="3152" y="454"/>
                </a:lnTo>
                <a:lnTo>
                  <a:pt x="3206" y="431"/>
                </a:lnTo>
                <a:lnTo>
                  <a:pt x="3260" y="416"/>
                </a:lnTo>
                <a:lnTo>
                  <a:pt x="3306" y="385"/>
                </a:lnTo>
                <a:lnTo>
                  <a:pt x="3360" y="323"/>
                </a:lnTo>
                <a:lnTo>
                  <a:pt x="3413" y="223"/>
                </a:lnTo>
                <a:lnTo>
                  <a:pt x="3460" y="147"/>
                </a:lnTo>
                <a:lnTo>
                  <a:pt x="3513" y="100"/>
                </a:lnTo>
                <a:lnTo>
                  <a:pt x="3567" y="47"/>
                </a:lnTo>
                <a:lnTo>
                  <a:pt x="3621" y="0"/>
                </a:lnTo>
                <a:lnTo>
                  <a:pt x="3667" y="85"/>
                </a:lnTo>
                <a:lnTo>
                  <a:pt x="3721" y="400"/>
                </a:lnTo>
                <a:lnTo>
                  <a:pt x="3752" y="8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4" name="Freeform 862"/>
          <p:cNvSpPr>
            <a:spLocks/>
          </p:cNvSpPr>
          <p:nvPr/>
        </p:nvSpPr>
        <p:spPr bwMode="auto">
          <a:xfrm>
            <a:off x="2452688" y="4022991"/>
            <a:ext cx="5035021" cy="1076854"/>
          </a:xfrm>
          <a:custGeom>
            <a:avLst/>
            <a:gdLst/>
            <a:ahLst/>
            <a:cxnLst>
              <a:cxn ang="0">
                <a:pos x="46" y="645"/>
              </a:cxn>
              <a:cxn ang="0">
                <a:pos x="154" y="645"/>
              </a:cxn>
              <a:cxn ang="0">
                <a:pos x="254" y="638"/>
              </a:cxn>
              <a:cxn ang="0">
                <a:pos x="362" y="638"/>
              </a:cxn>
              <a:cxn ang="0">
                <a:pos x="461" y="630"/>
              </a:cxn>
              <a:cxn ang="0">
                <a:pos x="569" y="622"/>
              </a:cxn>
              <a:cxn ang="0">
                <a:pos x="669" y="607"/>
              </a:cxn>
              <a:cxn ang="0">
                <a:pos x="769" y="591"/>
              </a:cxn>
              <a:cxn ang="0">
                <a:pos x="877" y="576"/>
              </a:cxn>
              <a:cxn ang="0">
                <a:pos x="977" y="553"/>
              </a:cxn>
              <a:cxn ang="0">
                <a:pos x="1084" y="530"/>
              </a:cxn>
              <a:cxn ang="0">
                <a:pos x="1184" y="507"/>
              </a:cxn>
              <a:cxn ang="0">
                <a:pos x="1292" y="484"/>
              </a:cxn>
              <a:cxn ang="0">
                <a:pos x="1392" y="461"/>
              </a:cxn>
              <a:cxn ang="0">
                <a:pos x="1499" y="453"/>
              </a:cxn>
              <a:cxn ang="0">
                <a:pos x="1599" y="445"/>
              </a:cxn>
              <a:cxn ang="0">
                <a:pos x="1707" y="461"/>
              </a:cxn>
              <a:cxn ang="0">
                <a:pos x="1807" y="484"/>
              </a:cxn>
              <a:cxn ang="0">
                <a:pos x="1914" y="515"/>
              </a:cxn>
              <a:cxn ang="0">
                <a:pos x="2014" y="545"/>
              </a:cxn>
              <a:cxn ang="0">
                <a:pos x="2114" y="576"/>
              </a:cxn>
              <a:cxn ang="0">
                <a:pos x="2222" y="599"/>
              </a:cxn>
              <a:cxn ang="0">
                <a:pos x="2322" y="615"/>
              </a:cxn>
              <a:cxn ang="0">
                <a:pos x="2429" y="630"/>
              </a:cxn>
              <a:cxn ang="0">
                <a:pos x="2529" y="638"/>
              </a:cxn>
              <a:cxn ang="0">
                <a:pos x="2637" y="638"/>
              </a:cxn>
              <a:cxn ang="0">
                <a:pos x="2737" y="630"/>
              </a:cxn>
              <a:cxn ang="0">
                <a:pos x="2845" y="615"/>
              </a:cxn>
              <a:cxn ang="0">
                <a:pos x="2945" y="599"/>
              </a:cxn>
              <a:cxn ang="0">
                <a:pos x="3052" y="576"/>
              </a:cxn>
              <a:cxn ang="0">
                <a:pos x="3152" y="538"/>
              </a:cxn>
              <a:cxn ang="0">
                <a:pos x="3260" y="499"/>
              </a:cxn>
              <a:cxn ang="0">
                <a:pos x="3360" y="445"/>
              </a:cxn>
              <a:cxn ang="0">
                <a:pos x="3460" y="376"/>
              </a:cxn>
              <a:cxn ang="0">
                <a:pos x="3567" y="192"/>
              </a:cxn>
              <a:cxn ang="0">
                <a:pos x="3667" y="0"/>
              </a:cxn>
              <a:cxn ang="0">
                <a:pos x="3775" y="545"/>
              </a:cxn>
            </a:cxnLst>
            <a:rect l="0" t="0" r="r" b="b"/>
            <a:pathLst>
              <a:path w="3806" h="814">
                <a:moveTo>
                  <a:pt x="0" y="645"/>
                </a:moveTo>
                <a:lnTo>
                  <a:pt x="46" y="645"/>
                </a:lnTo>
                <a:lnTo>
                  <a:pt x="100" y="645"/>
                </a:lnTo>
                <a:lnTo>
                  <a:pt x="154" y="645"/>
                </a:lnTo>
                <a:lnTo>
                  <a:pt x="200" y="638"/>
                </a:lnTo>
                <a:lnTo>
                  <a:pt x="254" y="638"/>
                </a:lnTo>
                <a:lnTo>
                  <a:pt x="308" y="638"/>
                </a:lnTo>
                <a:lnTo>
                  <a:pt x="362" y="638"/>
                </a:lnTo>
                <a:lnTo>
                  <a:pt x="408" y="630"/>
                </a:lnTo>
                <a:lnTo>
                  <a:pt x="461" y="630"/>
                </a:lnTo>
                <a:lnTo>
                  <a:pt x="515" y="622"/>
                </a:lnTo>
                <a:lnTo>
                  <a:pt x="569" y="622"/>
                </a:lnTo>
                <a:lnTo>
                  <a:pt x="615" y="615"/>
                </a:lnTo>
                <a:lnTo>
                  <a:pt x="669" y="607"/>
                </a:lnTo>
                <a:lnTo>
                  <a:pt x="723" y="599"/>
                </a:lnTo>
                <a:lnTo>
                  <a:pt x="769" y="591"/>
                </a:lnTo>
                <a:lnTo>
                  <a:pt x="823" y="584"/>
                </a:lnTo>
                <a:lnTo>
                  <a:pt x="877" y="576"/>
                </a:lnTo>
                <a:lnTo>
                  <a:pt x="930" y="568"/>
                </a:lnTo>
                <a:lnTo>
                  <a:pt x="977" y="553"/>
                </a:lnTo>
                <a:lnTo>
                  <a:pt x="1030" y="545"/>
                </a:lnTo>
                <a:lnTo>
                  <a:pt x="1084" y="530"/>
                </a:lnTo>
                <a:lnTo>
                  <a:pt x="1138" y="515"/>
                </a:lnTo>
                <a:lnTo>
                  <a:pt x="1184" y="507"/>
                </a:lnTo>
                <a:lnTo>
                  <a:pt x="1238" y="492"/>
                </a:lnTo>
                <a:lnTo>
                  <a:pt x="1292" y="484"/>
                </a:lnTo>
                <a:lnTo>
                  <a:pt x="1338" y="468"/>
                </a:lnTo>
                <a:lnTo>
                  <a:pt x="1392" y="461"/>
                </a:lnTo>
                <a:lnTo>
                  <a:pt x="1445" y="453"/>
                </a:lnTo>
                <a:lnTo>
                  <a:pt x="1499" y="453"/>
                </a:lnTo>
                <a:lnTo>
                  <a:pt x="1545" y="445"/>
                </a:lnTo>
                <a:lnTo>
                  <a:pt x="1599" y="445"/>
                </a:lnTo>
                <a:lnTo>
                  <a:pt x="1653" y="453"/>
                </a:lnTo>
                <a:lnTo>
                  <a:pt x="1707" y="461"/>
                </a:lnTo>
                <a:lnTo>
                  <a:pt x="1753" y="468"/>
                </a:lnTo>
                <a:lnTo>
                  <a:pt x="1807" y="484"/>
                </a:lnTo>
                <a:lnTo>
                  <a:pt x="1861" y="499"/>
                </a:lnTo>
                <a:lnTo>
                  <a:pt x="1914" y="515"/>
                </a:lnTo>
                <a:lnTo>
                  <a:pt x="1961" y="530"/>
                </a:lnTo>
                <a:lnTo>
                  <a:pt x="2014" y="545"/>
                </a:lnTo>
                <a:lnTo>
                  <a:pt x="2068" y="561"/>
                </a:lnTo>
                <a:lnTo>
                  <a:pt x="2114" y="576"/>
                </a:lnTo>
                <a:lnTo>
                  <a:pt x="2168" y="584"/>
                </a:lnTo>
                <a:lnTo>
                  <a:pt x="2222" y="599"/>
                </a:lnTo>
                <a:lnTo>
                  <a:pt x="2276" y="607"/>
                </a:lnTo>
                <a:lnTo>
                  <a:pt x="2322" y="615"/>
                </a:lnTo>
                <a:lnTo>
                  <a:pt x="2376" y="622"/>
                </a:lnTo>
                <a:lnTo>
                  <a:pt x="2429" y="630"/>
                </a:lnTo>
                <a:lnTo>
                  <a:pt x="2483" y="638"/>
                </a:lnTo>
                <a:lnTo>
                  <a:pt x="2529" y="638"/>
                </a:lnTo>
                <a:lnTo>
                  <a:pt x="2583" y="638"/>
                </a:lnTo>
                <a:lnTo>
                  <a:pt x="2637" y="638"/>
                </a:lnTo>
                <a:lnTo>
                  <a:pt x="2683" y="638"/>
                </a:lnTo>
                <a:lnTo>
                  <a:pt x="2737" y="630"/>
                </a:lnTo>
                <a:lnTo>
                  <a:pt x="2791" y="622"/>
                </a:lnTo>
                <a:lnTo>
                  <a:pt x="2845" y="615"/>
                </a:lnTo>
                <a:lnTo>
                  <a:pt x="2891" y="607"/>
                </a:lnTo>
                <a:lnTo>
                  <a:pt x="2945" y="599"/>
                </a:lnTo>
                <a:lnTo>
                  <a:pt x="2998" y="584"/>
                </a:lnTo>
                <a:lnTo>
                  <a:pt x="3052" y="576"/>
                </a:lnTo>
                <a:lnTo>
                  <a:pt x="3098" y="561"/>
                </a:lnTo>
                <a:lnTo>
                  <a:pt x="3152" y="538"/>
                </a:lnTo>
                <a:lnTo>
                  <a:pt x="3206" y="522"/>
                </a:lnTo>
                <a:lnTo>
                  <a:pt x="3260" y="499"/>
                </a:lnTo>
                <a:lnTo>
                  <a:pt x="3306" y="476"/>
                </a:lnTo>
                <a:lnTo>
                  <a:pt x="3360" y="445"/>
                </a:lnTo>
                <a:lnTo>
                  <a:pt x="3413" y="415"/>
                </a:lnTo>
                <a:lnTo>
                  <a:pt x="3460" y="376"/>
                </a:lnTo>
                <a:lnTo>
                  <a:pt x="3513" y="299"/>
                </a:lnTo>
                <a:lnTo>
                  <a:pt x="3567" y="192"/>
                </a:lnTo>
                <a:lnTo>
                  <a:pt x="3621" y="69"/>
                </a:lnTo>
                <a:lnTo>
                  <a:pt x="3667" y="0"/>
                </a:lnTo>
                <a:lnTo>
                  <a:pt x="3721" y="123"/>
                </a:lnTo>
                <a:lnTo>
                  <a:pt x="3775" y="545"/>
                </a:lnTo>
                <a:lnTo>
                  <a:pt x="3806" y="81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3" name="TextBox 2"/>
          <p:cNvSpPr txBox="1"/>
          <p:nvPr/>
        </p:nvSpPr>
        <p:spPr>
          <a:xfrm>
            <a:off x="5326544" y="5459033"/>
            <a:ext cx="3089307" cy="246221"/>
          </a:xfrm>
          <a:prstGeom prst="rect">
            <a:avLst/>
          </a:prstGeom>
          <a:noFill/>
        </p:spPr>
        <p:txBody>
          <a:bodyPr wrap="none" rtlCol="0">
            <a:spAutoFit/>
          </a:bodyPr>
          <a:lstStyle/>
          <a:p>
            <a:r>
              <a:rPr lang="en-US" sz="1000" i="1" dirty="0"/>
              <a:t>Andersen and Pedersen, Proc. Roy. Soc. London B (2010)</a:t>
            </a:r>
          </a:p>
        </p:txBody>
      </p:sp>
      <p:pic>
        <p:nvPicPr>
          <p:cNvPr id="266" name="Picture 265" descr="Herr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1478" y="3239214"/>
            <a:ext cx="1396907" cy="507966"/>
          </a:xfrm>
          <a:prstGeom prst="rect">
            <a:avLst/>
          </a:prstGeom>
          <a:effectLst>
            <a:glow rad="228600">
              <a:schemeClr val="accent2">
                <a:satMod val="175000"/>
                <a:alpha val="40000"/>
              </a:schemeClr>
            </a:glow>
          </a:effectLst>
        </p:spPr>
      </p:pic>
      <p:pic>
        <p:nvPicPr>
          <p:cNvPr id="267" name="Picture 266" descr="Spra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5575" y="2357583"/>
            <a:ext cx="559294" cy="226098"/>
          </a:xfrm>
          <a:prstGeom prst="rect">
            <a:avLst/>
          </a:prstGeom>
          <a:effectLst>
            <a:glow rad="228600">
              <a:schemeClr val="accent1">
                <a:satMod val="175000"/>
                <a:alpha val="40000"/>
              </a:schemeClr>
            </a:glow>
          </a:effectLst>
        </p:spPr>
      </p:pic>
      <p:pic>
        <p:nvPicPr>
          <p:cNvPr id="268" name="Picture 267" descr="Cod2.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8981" y="4156168"/>
            <a:ext cx="2606343" cy="1073200"/>
          </a:xfrm>
          <a:prstGeom prst="rect">
            <a:avLst/>
          </a:prstGeom>
          <a:effectLst>
            <a:glow rad="228600">
              <a:schemeClr val="tx1">
                <a:alpha val="40000"/>
              </a:schemeClr>
            </a:glow>
          </a:effectLst>
        </p:spPr>
      </p:pic>
    </p:spTree>
    <p:custDataLst>
      <p:tags r:id="rId1"/>
    </p:custDataLst>
    <p:extLst>
      <p:ext uri="{BB962C8B-B14F-4D97-AF65-F5344CB8AC3E}">
        <p14:creationId xmlns:p14="http://schemas.microsoft.com/office/powerpoint/2010/main" val="192518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7"/>
                                        </p:tgtEl>
                                        <p:attrNameLst>
                                          <p:attrName>style.visibility</p:attrName>
                                        </p:attrNameLst>
                                      </p:cBhvr>
                                      <p:to>
                                        <p:strVal val="visible"/>
                                      </p:to>
                                    </p:set>
                                  </p:childTnLst>
                                </p:cTn>
                              </p:par>
                              <p:par>
                                <p:cTn id="7" presetID="1" presetClass="entr" presetSubtype="0" fill="hold" grpId="0" nodeType="withEffect">
                                  <p:stCondLst>
                                    <p:cond delay="100"/>
                                  </p:stCondLst>
                                  <p:childTnLst>
                                    <p:set>
                                      <p:cBhvr>
                                        <p:cTn id="8" dur="1" fill="hold">
                                          <p:stCondLst>
                                            <p:cond delay="0"/>
                                          </p:stCondLst>
                                        </p:cTn>
                                        <p:tgtEl>
                                          <p:spTgt spid="248"/>
                                        </p:tgtEl>
                                        <p:attrNameLst>
                                          <p:attrName>style.visibility</p:attrName>
                                        </p:attrNameLst>
                                      </p:cBhvr>
                                      <p:to>
                                        <p:strVal val="visible"/>
                                      </p:to>
                                    </p:set>
                                  </p:childTnLst>
                                </p:cTn>
                              </p:par>
                              <p:par>
                                <p:cTn id="9" presetID="1" presetClass="entr" presetSubtype="0" fill="hold" grpId="0" nodeType="withEffect">
                                  <p:stCondLst>
                                    <p:cond delay="200"/>
                                  </p:stCondLst>
                                  <p:childTnLst>
                                    <p:set>
                                      <p:cBhvr>
                                        <p:cTn id="10" dur="1" fill="hold">
                                          <p:stCondLst>
                                            <p:cond delay="0"/>
                                          </p:stCondLst>
                                        </p:cTn>
                                        <p:tgtEl>
                                          <p:spTgt spid="240"/>
                                        </p:tgtEl>
                                        <p:attrNameLst>
                                          <p:attrName>style.visibility</p:attrName>
                                        </p:attrNameLst>
                                      </p:cBhvr>
                                      <p:to>
                                        <p:strVal val="visible"/>
                                      </p:to>
                                    </p:set>
                                  </p:childTnLst>
                                </p:cTn>
                              </p:par>
                              <p:par>
                                <p:cTn id="11" presetID="1" presetClass="entr" presetSubtype="0" fill="hold" grpId="0" nodeType="withEffect">
                                  <p:stCondLst>
                                    <p:cond delay="300"/>
                                  </p:stCondLst>
                                  <p:childTnLst>
                                    <p:set>
                                      <p:cBhvr>
                                        <p:cTn id="12" dur="1" fill="hold">
                                          <p:stCondLst>
                                            <p:cond delay="0"/>
                                          </p:stCondLst>
                                        </p:cTn>
                                        <p:tgtEl>
                                          <p:spTgt spid="241"/>
                                        </p:tgtEl>
                                        <p:attrNameLst>
                                          <p:attrName>style.visibility</p:attrName>
                                        </p:attrNameLst>
                                      </p:cBhvr>
                                      <p:to>
                                        <p:strVal val="visible"/>
                                      </p:to>
                                    </p:set>
                                  </p:childTnLst>
                                </p:cTn>
                              </p:par>
                              <p:par>
                                <p:cTn id="13" presetID="1" presetClass="entr" presetSubtype="0" fill="hold" grpId="0" nodeType="withEffect">
                                  <p:stCondLst>
                                    <p:cond delay="400"/>
                                  </p:stCondLst>
                                  <p:childTnLst>
                                    <p:set>
                                      <p:cBhvr>
                                        <p:cTn id="14" dur="1" fill="hold">
                                          <p:stCondLst>
                                            <p:cond delay="0"/>
                                          </p:stCondLst>
                                        </p:cTn>
                                        <p:tgtEl>
                                          <p:spTgt spid="249"/>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250"/>
                                        </p:tgtEl>
                                        <p:attrNameLst>
                                          <p:attrName>style.visibility</p:attrName>
                                        </p:attrNameLst>
                                      </p:cBhvr>
                                      <p:to>
                                        <p:strVal val="visible"/>
                                      </p:to>
                                    </p:set>
                                  </p:childTnLst>
                                </p:cTn>
                              </p:par>
                              <p:par>
                                <p:cTn id="17" presetID="1" presetClass="entr" presetSubtype="0" fill="hold" grpId="0" nodeType="withEffect">
                                  <p:stCondLst>
                                    <p:cond delay="600"/>
                                  </p:stCondLst>
                                  <p:childTnLst>
                                    <p:set>
                                      <p:cBhvr>
                                        <p:cTn id="18" dur="1" fill="hold">
                                          <p:stCondLst>
                                            <p:cond delay="0"/>
                                          </p:stCondLst>
                                        </p:cTn>
                                        <p:tgtEl>
                                          <p:spTgt spid="251"/>
                                        </p:tgtEl>
                                        <p:attrNameLst>
                                          <p:attrName>style.visibility</p:attrName>
                                        </p:attrNameLst>
                                      </p:cBhvr>
                                      <p:to>
                                        <p:strVal val="visible"/>
                                      </p:to>
                                    </p:set>
                                  </p:childTnLst>
                                </p:cTn>
                              </p:par>
                              <p:par>
                                <p:cTn id="19" presetID="1" presetClass="entr" presetSubtype="0" fill="hold" grpId="0" nodeType="withEffect">
                                  <p:stCondLst>
                                    <p:cond delay="700"/>
                                  </p:stCondLst>
                                  <p:childTnLst>
                                    <p:set>
                                      <p:cBhvr>
                                        <p:cTn id="20" dur="1" fill="hold">
                                          <p:stCondLst>
                                            <p:cond delay="0"/>
                                          </p:stCondLst>
                                        </p:cTn>
                                        <p:tgtEl>
                                          <p:spTgt spid="252"/>
                                        </p:tgtEl>
                                        <p:attrNameLst>
                                          <p:attrName>style.visibility</p:attrName>
                                        </p:attrNameLst>
                                      </p:cBhvr>
                                      <p:to>
                                        <p:strVal val="visible"/>
                                      </p:to>
                                    </p:set>
                                  </p:childTnLst>
                                </p:cTn>
                              </p:par>
                              <p:par>
                                <p:cTn id="21" presetID="1" presetClass="entr" presetSubtype="0" fill="hold" grpId="0" nodeType="withEffect">
                                  <p:stCondLst>
                                    <p:cond delay="800"/>
                                  </p:stCondLst>
                                  <p:childTnLst>
                                    <p:set>
                                      <p:cBhvr>
                                        <p:cTn id="22" dur="1" fill="hold">
                                          <p:stCondLst>
                                            <p:cond delay="0"/>
                                          </p:stCondLst>
                                        </p:cTn>
                                        <p:tgtEl>
                                          <p:spTgt spid="253"/>
                                        </p:tgtEl>
                                        <p:attrNameLst>
                                          <p:attrName>style.visibility</p:attrName>
                                        </p:attrNameLst>
                                      </p:cBhvr>
                                      <p:to>
                                        <p:strVal val="visible"/>
                                      </p:to>
                                    </p:set>
                                  </p:childTnLst>
                                </p:cTn>
                              </p:par>
                              <p:par>
                                <p:cTn id="23" presetID="1" presetClass="entr" presetSubtype="0" fill="hold" grpId="0" nodeType="withEffect">
                                  <p:stCondLst>
                                    <p:cond delay="900"/>
                                  </p:stCondLst>
                                  <p:childTnLst>
                                    <p:set>
                                      <p:cBhvr>
                                        <p:cTn id="24" dur="1" fill="hold">
                                          <p:stCondLst>
                                            <p:cond delay="0"/>
                                          </p:stCondLst>
                                        </p:cTn>
                                        <p:tgtEl>
                                          <p:spTgt spid="254"/>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255"/>
                                        </p:tgtEl>
                                        <p:attrNameLst>
                                          <p:attrName>style.visibility</p:attrName>
                                        </p:attrNameLst>
                                      </p:cBhvr>
                                      <p:to>
                                        <p:strVal val="visible"/>
                                      </p:to>
                                    </p:set>
                                  </p:childTnLst>
                                </p:cTn>
                              </p:par>
                              <p:par>
                                <p:cTn id="27" presetID="1" presetClass="entr" presetSubtype="0" fill="hold" grpId="0" nodeType="withEffect">
                                  <p:stCondLst>
                                    <p:cond delay="1100"/>
                                  </p:stCondLst>
                                  <p:childTnLst>
                                    <p:set>
                                      <p:cBhvr>
                                        <p:cTn id="28" dur="1" fill="hold">
                                          <p:stCondLst>
                                            <p:cond delay="0"/>
                                          </p:stCondLst>
                                        </p:cTn>
                                        <p:tgtEl>
                                          <p:spTgt spid="256"/>
                                        </p:tgtEl>
                                        <p:attrNameLst>
                                          <p:attrName>style.visibility</p:attrName>
                                        </p:attrNameLst>
                                      </p:cBhvr>
                                      <p:to>
                                        <p:strVal val="visible"/>
                                      </p:to>
                                    </p:set>
                                  </p:childTnLst>
                                </p:cTn>
                              </p:par>
                              <p:par>
                                <p:cTn id="29" presetID="1" presetClass="entr" presetSubtype="0" fill="hold" grpId="0" nodeType="withEffect">
                                  <p:stCondLst>
                                    <p:cond delay="1200"/>
                                  </p:stCondLst>
                                  <p:childTnLst>
                                    <p:set>
                                      <p:cBhvr>
                                        <p:cTn id="30" dur="1" fill="hold">
                                          <p:stCondLst>
                                            <p:cond delay="0"/>
                                          </p:stCondLst>
                                        </p:cTn>
                                        <p:tgtEl>
                                          <p:spTgt spid="243"/>
                                        </p:tgtEl>
                                        <p:attrNameLst>
                                          <p:attrName>style.visibility</p:attrName>
                                        </p:attrNameLst>
                                      </p:cBhvr>
                                      <p:to>
                                        <p:strVal val="visible"/>
                                      </p:to>
                                    </p:set>
                                  </p:childTnLst>
                                </p:cTn>
                              </p:par>
                              <p:par>
                                <p:cTn id="31" presetID="1" presetClass="entr" presetSubtype="0" fill="hold" grpId="0" nodeType="withEffect">
                                  <p:stCondLst>
                                    <p:cond delay="1300"/>
                                  </p:stCondLst>
                                  <p:childTnLst>
                                    <p:set>
                                      <p:cBhvr>
                                        <p:cTn id="32" dur="1" fill="hold">
                                          <p:stCondLst>
                                            <p:cond delay="0"/>
                                          </p:stCondLst>
                                        </p:cTn>
                                        <p:tgtEl>
                                          <p:spTgt spid="257"/>
                                        </p:tgtEl>
                                        <p:attrNameLst>
                                          <p:attrName>style.visibility</p:attrName>
                                        </p:attrNameLst>
                                      </p:cBhvr>
                                      <p:to>
                                        <p:strVal val="visible"/>
                                      </p:to>
                                    </p:set>
                                  </p:childTnLst>
                                </p:cTn>
                              </p:par>
                              <p:par>
                                <p:cTn id="33" presetID="1" presetClass="entr" presetSubtype="0" fill="hold" grpId="0" nodeType="withEffect">
                                  <p:stCondLst>
                                    <p:cond delay="1400"/>
                                  </p:stCondLst>
                                  <p:childTnLst>
                                    <p:set>
                                      <p:cBhvr>
                                        <p:cTn id="34" dur="1" fill="hold">
                                          <p:stCondLst>
                                            <p:cond delay="0"/>
                                          </p:stCondLst>
                                        </p:cTn>
                                        <p:tgtEl>
                                          <p:spTgt spid="258"/>
                                        </p:tgtEl>
                                        <p:attrNameLst>
                                          <p:attrName>style.visibility</p:attrName>
                                        </p:attrNameLst>
                                      </p:cBhvr>
                                      <p:to>
                                        <p:strVal val="visible"/>
                                      </p:to>
                                    </p:set>
                                  </p:childTnLst>
                                </p:cTn>
                              </p:par>
                              <p:par>
                                <p:cTn id="35" presetID="1" presetClass="entr" presetSubtype="0" fill="hold" grpId="0" nodeType="withEffect">
                                  <p:stCondLst>
                                    <p:cond delay="1500"/>
                                  </p:stCondLst>
                                  <p:childTnLst>
                                    <p:set>
                                      <p:cBhvr>
                                        <p:cTn id="36" dur="1" fill="hold">
                                          <p:stCondLst>
                                            <p:cond delay="0"/>
                                          </p:stCondLst>
                                        </p:cTn>
                                        <p:tgtEl>
                                          <p:spTgt spid="259"/>
                                        </p:tgtEl>
                                        <p:attrNameLst>
                                          <p:attrName>style.visibility</p:attrName>
                                        </p:attrNameLst>
                                      </p:cBhvr>
                                      <p:to>
                                        <p:strVal val="visible"/>
                                      </p:to>
                                    </p:set>
                                  </p:childTnLst>
                                </p:cTn>
                              </p:par>
                              <p:par>
                                <p:cTn id="37" presetID="1" presetClass="entr" presetSubtype="0" fill="hold" grpId="0" nodeType="withEffect">
                                  <p:stCondLst>
                                    <p:cond delay="1600"/>
                                  </p:stCondLst>
                                  <p:childTnLst>
                                    <p:set>
                                      <p:cBhvr>
                                        <p:cTn id="38" dur="1" fill="hold">
                                          <p:stCondLst>
                                            <p:cond delay="0"/>
                                          </p:stCondLst>
                                        </p:cTn>
                                        <p:tgtEl>
                                          <p:spTgt spid="245"/>
                                        </p:tgtEl>
                                        <p:attrNameLst>
                                          <p:attrName>style.visibility</p:attrName>
                                        </p:attrNameLst>
                                      </p:cBhvr>
                                      <p:to>
                                        <p:strVal val="visible"/>
                                      </p:to>
                                    </p:set>
                                  </p:childTnLst>
                                </p:cTn>
                              </p:par>
                              <p:par>
                                <p:cTn id="39" presetID="1" presetClass="entr" presetSubtype="0" fill="hold" grpId="0" nodeType="withEffect">
                                  <p:stCondLst>
                                    <p:cond delay="1700"/>
                                  </p:stCondLst>
                                  <p:childTnLst>
                                    <p:set>
                                      <p:cBhvr>
                                        <p:cTn id="40" dur="1" fill="hold">
                                          <p:stCondLst>
                                            <p:cond delay="0"/>
                                          </p:stCondLst>
                                        </p:cTn>
                                        <p:tgtEl>
                                          <p:spTgt spid="260"/>
                                        </p:tgtEl>
                                        <p:attrNameLst>
                                          <p:attrName>style.visibility</p:attrName>
                                        </p:attrNameLst>
                                      </p:cBhvr>
                                      <p:to>
                                        <p:strVal val="visible"/>
                                      </p:to>
                                    </p:set>
                                  </p:childTnLst>
                                </p:cTn>
                              </p:par>
                              <p:par>
                                <p:cTn id="41" presetID="1" presetClass="entr" presetSubtype="0" fill="hold" grpId="0" nodeType="withEffect">
                                  <p:stCondLst>
                                    <p:cond delay="1800"/>
                                  </p:stCondLst>
                                  <p:childTnLst>
                                    <p:set>
                                      <p:cBhvr>
                                        <p:cTn id="42" dur="1" fill="hold">
                                          <p:stCondLst>
                                            <p:cond delay="0"/>
                                          </p:stCondLst>
                                        </p:cTn>
                                        <p:tgtEl>
                                          <p:spTgt spid="263"/>
                                        </p:tgtEl>
                                        <p:attrNameLst>
                                          <p:attrName>style.visibility</p:attrName>
                                        </p:attrNameLst>
                                      </p:cBhvr>
                                      <p:to>
                                        <p:strVal val="visible"/>
                                      </p:to>
                                    </p:set>
                                  </p:childTnLst>
                                </p:cTn>
                              </p:par>
                              <p:par>
                                <p:cTn id="43" presetID="1" presetClass="entr" presetSubtype="0" fill="hold" grpId="0" nodeType="withEffect">
                                  <p:stCondLst>
                                    <p:cond delay="1900"/>
                                  </p:stCondLst>
                                  <p:childTnLst>
                                    <p:set>
                                      <p:cBhvr>
                                        <p:cTn id="44" dur="1" fill="hold">
                                          <p:stCondLst>
                                            <p:cond delay="0"/>
                                          </p:stCondLst>
                                        </p:cTn>
                                        <p:tgtEl>
                                          <p:spTgt spid="264"/>
                                        </p:tgtEl>
                                        <p:attrNameLst>
                                          <p:attrName>style.visibility</p:attrName>
                                        </p:attrNameLst>
                                      </p:cBhvr>
                                      <p:to>
                                        <p:strVal val="visible"/>
                                      </p:to>
                                    </p:set>
                                  </p:childTnLst>
                                </p:cTn>
                              </p:par>
                              <p:par>
                                <p:cTn id="45" presetID="1" presetClass="entr" presetSubtype="0" fill="hold" nodeType="withEffect">
                                  <p:stCondLst>
                                    <p:cond delay="400"/>
                                  </p:stCondLst>
                                  <p:childTnLst>
                                    <p:set>
                                      <p:cBhvr>
                                        <p:cTn id="46" dur="1" fill="hold">
                                          <p:stCondLst>
                                            <p:cond delay="0"/>
                                          </p:stCondLst>
                                        </p:cTn>
                                        <p:tgtEl>
                                          <p:spTgt spid="267"/>
                                        </p:tgtEl>
                                        <p:attrNameLst>
                                          <p:attrName>style.visibility</p:attrName>
                                        </p:attrNameLst>
                                      </p:cBhvr>
                                      <p:to>
                                        <p:strVal val="visible"/>
                                      </p:to>
                                    </p:set>
                                  </p:childTnLst>
                                </p:cTn>
                              </p:par>
                              <p:par>
                                <p:cTn id="47" presetID="1" presetClass="entr" presetSubtype="0" fill="hold" nodeType="withEffect">
                                  <p:stCondLst>
                                    <p:cond delay="1000"/>
                                  </p:stCondLst>
                                  <p:childTnLst>
                                    <p:set>
                                      <p:cBhvr>
                                        <p:cTn id="48" dur="1" fill="hold">
                                          <p:stCondLst>
                                            <p:cond delay="0"/>
                                          </p:stCondLst>
                                        </p:cTn>
                                        <p:tgtEl>
                                          <p:spTgt spid="266"/>
                                        </p:tgtEl>
                                        <p:attrNameLst>
                                          <p:attrName>style.visibility</p:attrName>
                                        </p:attrNameLst>
                                      </p:cBhvr>
                                      <p:to>
                                        <p:strVal val="visible"/>
                                      </p:to>
                                    </p:set>
                                  </p:childTnLst>
                                </p:cTn>
                              </p:par>
                              <p:par>
                                <p:cTn id="49" presetID="1" presetClass="entr" presetSubtype="0" fill="hold" nodeType="withEffect">
                                  <p:stCondLst>
                                    <p:cond delay="1500"/>
                                  </p:stCondLst>
                                  <p:childTnLst>
                                    <p:set>
                                      <p:cBhvr>
                                        <p:cTn id="50" dur="1" fill="hold">
                                          <p:stCondLst>
                                            <p:cond delay="0"/>
                                          </p:stCondLst>
                                        </p:cTn>
                                        <p:tgtEl>
                                          <p:spTgt spid="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animBg="1"/>
      <p:bldP spid="241" grpId="0" animBg="1"/>
      <p:bldP spid="243" grpId="0" animBg="1"/>
      <p:bldP spid="245"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0" grpId="0" animBg="1"/>
      <p:bldP spid="263" grpId="0" animBg="1"/>
      <p:bldP spid="26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0.7|4.4"/>
</p:tagLst>
</file>

<file path=ppt/tags/tag2.xml><?xml version="1.0" encoding="utf-8"?>
<p:tagLst xmlns:a="http://schemas.openxmlformats.org/drawingml/2006/main" xmlns:r="http://schemas.openxmlformats.org/officeDocument/2006/relationships" xmlns:p="http://schemas.openxmlformats.org/presentationml/2006/main">
  <p:tag name="TIMING" val="|31.2|5.2|2.7|12.6|0.3|0.5"/>
</p:tagLst>
</file>

<file path=ppt/tags/tag3.xml><?xml version="1.0" encoding="utf-8"?>
<p:tagLst xmlns:a="http://schemas.openxmlformats.org/drawingml/2006/main" xmlns:r="http://schemas.openxmlformats.org/officeDocument/2006/relationships" xmlns:p="http://schemas.openxmlformats.org/presentationml/2006/main">
  <p:tag name="TIMING" val="|31.2|5.2|2.7|12.6|0.3|0.5"/>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1462</TotalTime>
  <Words>1192</Words>
  <Application>Microsoft Macintosh PowerPoint</Application>
  <PresentationFormat>On-screen Show (16:10)</PresentationFormat>
  <Paragraphs>289</Paragraphs>
  <Slides>21</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Arial</vt:lpstr>
      <vt:lpstr>Calibri</vt:lpstr>
      <vt:lpstr>Calibri Light</vt:lpstr>
      <vt:lpstr>Cambria Math</vt:lpstr>
      <vt:lpstr>Courier</vt:lpstr>
      <vt:lpstr>Helvetica</vt:lpstr>
      <vt:lpstr>Mathematica1</vt:lpstr>
      <vt:lpstr>Symbol</vt:lpstr>
      <vt:lpstr>Times New Roman</vt:lpstr>
      <vt:lpstr>Verdana</vt:lpstr>
      <vt:lpstr>Wingdings</vt:lpstr>
      <vt:lpstr>Office Theme</vt:lpstr>
      <vt:lpstr>PowerPoint Presentation</vt:lpstr>
      <vt:lpstr>- a tool for running dynamic size spectrum models</vt:lpstr>
      <vt:lpstr>PowerPoint Presentation</vt:lpstr>
      <vt:lpstr>Three principles</vt:lpstr>
      <vt:lpstr>Individual physiology</vt:lpstr>
      <vt:lpstr>Von Bertalanffy vs physiology</vt:lpstr>
      <vt:lpstr>PowerPoint Presentation</vt:lpstr>
      <vt:lpstr>Single species perspective</vt:lpstr>
      <vt:lpstr>PowerPoint Presentation</vt:lpstr>
      <vt:lpstr>PowerPoint Presentation</vt:lpstr>
      <vt:lpstr>Closer look at parameters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now?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 Haste Andersen</dc:creator>
  <cp:lastModifiedBy>Julia Blanchard</cp:lastModifiedBy>
  <cp:revision>54</cp:revision>
  <dcterms:created xsi:type="dcterms:W3CDTF">2021-06-07T17:37:15Z</dcterms:created>
  <dcterms:modified xsi:type="dcterms:W3CDTF">2021-06-16T23:41:49Z</dcterms:modified>
</cp:coreProperties>
</file>